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9" r:id="rId5"/>
  </p:sldMasterIdLst>
  <p:notesMasterIdLst>
    <p:notesMasterId r:id="rId45"/>
  </p:notesMasterIdLst>
  <p:handoutMasterIdLst>
    <p:handoutMasterId r:id="rId46"/>
  </p:handoutMasterIdLst>
  <p:sldIdLst>
    <p:sldId id="456" r:id="rId6"/>
    <p:sldId id="334" r:id="rId7"/>
    <p:sldId id="490" r:id="rId8"/>
    <p:sldId id="417" r:id="rId9"/>
    <p:sldId id="487" r:id="rId10"/>
    <p:sldId id="488" r:id="rId11"/>
    <p:sldId id="485" r:id="rId12"/>
    <p:sldId id="482" r:id="rId13"/>
    <p:sldId id="491" r:id="rId14"/>
    <p:sldId id="429" r:id="rId15"/>
    <p:sldId id="418" r:id="rId16"/>
    <p:sldId id="489" r:id="rId17"/>
    <p:sldId id="476" r:id="rId18"/>
    <p:sldId id="484" r:id="rId19"/>
    <p:sldId id="478" r:id="rId20"/>
    <p:sldId id="479" r:id="rId21"/>
    <p:sldId id="480" r:id="rId22"/>
    <p:sldId id="481" r:id="rId23"/>
    <p:sldId id="492" r:id="rId24"/>
    <p:sldId id="430" r:id="rId25"/>
    <p:sldId id="460" r:id="rId26"/>
    <p:sldId id="461" r:id="rId27"/>
    <p:sldId id="494" r:id="rId28"/>
    <p:sldId id="463" r:id="rId29"/>
    <p:sldId id="464" r:id="rId30"/>
    <p:sldId id="469" r:id="rId31"/>
    <p:sldId id="465" r:id="rId32"/>
    <p:sldId id="466" r:id="rId33"/>
    <p:sldId id="467" r:id="rId34"/>
    <p:sldId id="468" r:id="rId35"/>
    <p:sldId id="486" r:id="rId36"/>
    <p:sldId id="493" r:id="rId37"/>
    <p:sldId id="470" r:id="rId38"/>
    <p:sldId id="471" r:id="rId39"/>
    <p:sldId id="472" r:id="rId40"/>
    <p:sldId id="475" r:id="rId41"/>
    <p:sldId id="474" r:id="rId42"/>
    <p:sldId id="473" r:id="rId43"/>
    <p:sldId id="45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viewProps" Target="view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19E6F0-96F6-484C-BB69-9C53ADC31E9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5085076-EF7A-4C65-9F31-B8691660EB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90C432-3697-4006-B662-C4F77C8B811B}" type="datetimeFigureOut">
              <a:rPr lang="en-US" smtClean="0"/>
              <a:t>11/11/2022</a:t>
            </a:fld>
            <a:endParaRPr lang="en-US"/>
          </a:p>
        </p:txBody>
      </p:sp>
      <p:sp>
        <p:nvSpPr>
          <p:cNvPr id="4" name="Footer Placeholder 3">
            <a:extLst>
              <a:ext uri="{FF2B5EF4-FFF2-40B4-BE49-F238E27FC236}">
                <a16:creationId xmlns:a16="http://schemas.microsoft.com/office/drawing/2014/main" id="{7474D977-6EF4-4DA5-9F5A-CCBCC9910B3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1529AA7-C7C3-430D-AEA1-D90FE3C2A7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1487A9F-74EF-46D3-84F2-103F9EEBEE19}" type="slidenum">
              <a:rPr lang="en-US" smtClean="0"/>
              <a:t>‹#›</a:t>
            </a:fld>
            <a:endParaRPr lang="en-US"/>
          </a:p>
        </p:txBody>
      </p:sp>
    </p:spTree>
    <p:extLst>
      <p:ext uri="{BB962C8B-B14F-4D97-AF65-F5344CB8AC3E}">
        <p14:creationId xmlns:p14="http://schemas.microsoft.com/office/powerpoint/2010/main" val="25011880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7CA1F9-AF2F-4E6E-977F-FD8716692624}" type="datetimeFigureOut">
              <a:rPr lang="en-US" smtClean="0"/>
              <a:t>11/11/2022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05DB46-61CB-4894-A0CB-F5DF0AD3EC27}" type="slidenum">
              <a:rPr lang="en-US" smtClean="0"/>
              <a:t>‹#›</a:t>
            </a:fld>
            <a:endParaRPr lang="en-US"/>
          </a:p>
        </p:txBody>
      </p:sp>
    </p:spTree>
    <p:extLst>
      <p:ext uri="{BB962C8B-B14F-4D97-AF65-F5344CB8AC3E}">
        <p14:creationId xmlns:p14="http://schemas.microsoft.com/office/powerpoint/2010/main" val="19601618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083378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078007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3216333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550609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75386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571380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172446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411607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366665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827889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20699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242349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962463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7067041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5501465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4926035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381313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8193111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3386297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2353133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7936260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3100801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2411481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9533272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9551712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11968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839500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144650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677637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535458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16299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B37CD6B-D3B0-4279-A535-767A71105D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2F47065-FD2F-425F-88BB-ED96AE500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649736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820839" y="2811053"/>
            <a:ext cx="9371162" cy="1261295"/>
          </a:xfrm>
          <a:solidFill>
            <a:schemeClr val="bg1"/>
          </a:solidFill>
        </p:spPr>
        <p:txBody>
          <a:bodyPr vert="horz" lIns="180000" tIns="180000" rIns="252000" bIns="180000" rtlCol="0" anchor="ctr">
            <a:noAutofit/>
          </a:bodyPr>
          <a:lstStyle>
            <a:lvl1pPr algn="r">
              <a:lnSpc>
                <a:spcPts val="4500"/>
              </a:lnSpc>
              <a:defRPr lang="en-ZA" sz="4400" b="1" spc="-15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820839" y="4061039"/>
            <a:ext cx="6959749" cy="580921"/>
          </a:xfrm>
          <a:solidFill>
            <a:srgbClr val="002060">
              <a:alpha val="80000"/>
            </a:srgb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extLst>
      <p:ext uri="{BB962C8B-B14F-4D97-AF65-F5344CB8AC3E}">
        <p14:creationId xmlns:p14="http://schemas.microsoft.com/office/powerpoint/2010/main" val="246415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D8005-64AA-4919-807E-7B4D83AEEC6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9763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304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367642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751953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EE82-BADF-4F7D-BEDF-9D84770C1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277B22-5DD9-4C88-8D5A-25C14DFB2B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F65470-EE6A-45C9-B828-4CE3DD01A1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1420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2506233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35487-F1FD-47E2-A4C3-E75B954BE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90DA51-ED81-4A03-A139-D9475F53DE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9860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FB96D-F988-4BA8-BCD0-DAFB5503C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8A8DCB-E3C4-4AEA-8B2C-F146EDA57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8016DA-A38D-4A58-889E-CCEAAF4DC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5593405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2504-1231-42F7-BC30-F7ADB7935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600139-E6E7-45A5-A134-33A1CEB27D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8A6B50-1F14-48A7-B7B1-1A5CA73AA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29986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94E0628-7765-42A8-AE12-192B82024B5F}"/>
              </a:ext>
            </a:extLst>
          </p:cNvPr>
          <p:cNvSpPr/>
          <p:nvPr userDrawn="1"/>
        </p:nvSpPr>
        <p:spPr>
          <a:xfrm>
            <a:off x="9780588" y="6804025"/>
            <a:ext cx="1979612" cy="539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a:extLst>
              <a:ext uri="{FF2B5EF4-FFF2-40B4-BE49-F238E27FC236}">
                <a16:creationId xmlns:a16="http://schemas.microsoft.com/office/drawing/2014/main" id="{FA5C92FC-2427-403F-A631-94E9D326A9AD}"/>
              </a:ext>
            </a:extLst>
          </p:cNvPr>
          <p:cNvSpPr/>
          <p:nvPr userDrawn="1"/>
        </p:nvSpPr>
        <p:spPr>
          <a:xfrm>
            <a:off x="0" y="6804025"/>
            <a:ext cx="9780588" cy="53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a:extLst>
              <a:ext uri="{FF2B5EF4-FFF2-40B4-BE49-F238E27FC236}">
                <a16:creationId xmlns:a16="http://schemas.microsoft.com/office/drawing/2014/main" id="{FD8231F3-6C2D-41CA-A322-101C090168C7}"/>
              </a:ext>
            </a:extLst>
          </p:cNvPr>
          <p:cNvSpPr/>
          <p:nvPr userDrawn="1"/>
        </p:nvSpPr>
        <p:spPr>
          <a:xfrm>
            <a:off x="11760200" y="6804025"/>
            <a:ext cx="431800" cy="53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69AD85B8-BD47-45C8-8984-C37335C66912}"/>
              </a:ext>
            </a:extLst>
          </p:cNvPr>
          <p:cNvSpPr/>
          <p:nvPr userDrawn="1"/>
        </p:nvSpPr>
        <p:spPr>
          <a:xfrm>
            <a:off x="9780588" y="2698750"/>
            <a:ext cx="2411412" cy="114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1" name="Picture Placeholder 40"/>
          <p:cNvSpPr>
            <a:spLocks noGrp="1"/>
          </p:cNvSpPr>
          <p:nvPr>
            <p:ph type="pic" sz="quarter" idx="10"/>
          </p:nvPr>
        </p:nvSpPr>
        <p:spPr>
          <a:xfrm>
            <a:off x="0" y="0"/>
            <a:ext cx="9780588" cy="6804025"/>
          </a:xfrm>
          <a:solidFill>
            <a:schemeClr val="bg1">
              <a:lumMod val="85000"/>
            </a:schemeClr>
          </a:solidFill>
        </p:spPr>
        <p:txBody>
          <a:bodyPr tIns="1728000" rtlCol="0">
            <a:normAutofit/>
          </a:bodyPr>
          <a:lstStyle>
            <a:lvl1pPr marL="0" indent="0" algn="ctr">
              <a:buNone/>
              <a:defRPr sz="12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2" name="Title 1"/>
          <p:cNvSpPr>
            <a:spLocks noGrp="1"/>
          </p:cNvSpPr>
          <p:nvPr>
            <p:ph type="ctrTitle"/>
          </p:nvPr>
        </p:nvSpPr>
        <p:spPr>
          <a:xfrm>
            <a:off x="2820839" y="2811053"/>
            <a:ext cx="9371162" cy="1261295"/>
          </a:xfrm>
          <a:solidFill>
            <a:schemeClr val="bg1"/>
          </a:solidFill>
        </p:spPr>
        <p:txBody>
          <a:bodyPr lIns="180000" tIns="180000" rIns="252000" bIns="180000">
            <a:noAutofit/>
          </a:bodyPr>
          <a:lstStyle>
            <a:lvl1pPr algn="r">
              <a:lnSpc>
                <a:spcPts val="4500"/>
              </a:lnSpc>
              <a:defRPr lang="en-ZA" sz="4400" b="1" spc="-150" dirty="0"/>
            </a:lvl1pPr>
          </a:lstStyle>
          <a:p>
            <a:pPr lvl="0"/>
            <a:r>
              <a:rPr lang="en-US" noProof="0"/>
              <a:t>Click to edit Master title style</a:t>
            </a:r>
          </a:p>
        </p:txBody>
      </p:sp>
      <p:sp>
        <p:nvSpPr>
          <p:cNvPr id="3" name="Subtitle 2"/>
          <p:cNvSpPr>
            <a:spLocks noGrp="1"/>
          </p:cNvSpPr>
          <p:nvPr>
            <p:ph type="subTitle" idx="1"/>
          </p:nvPr>
        </p:nvSpPr>
        <p:spPr>
          <a:xfrm>
            <a:off x="2820839" y="4061039"/>
            <a:ext cx="6959749" cy="580921"/>
          </a:xfrm>
          <a:solidFill>
            <a:srgbClr val="002060">
              <a:alpha val="80000"/>
            </a:srgbClr>
          </a:solidFill>
        </p:spPr>
        <p:txBody>
          <a:bodyPr lIns="180000" tIns="180000" rIns="180000" bIns="180000" rtlCol="0">
            <a:noAutofit/>
          </a:bodyPr>
          <a:lstStyle>
            <a:lvl1pPr marL="0" indent="0" algn="r">
              <a:buNone/>
              <a:defRPr lang="en-ZA" dirty="0">
                <a:solidFill>
                  <a:schemeClr val="bg1"/>
                </a:solidFill>
              </a:defRPr>
            </a:lvl1pPr>
          </a:lstStyle>
          <a:p>
            <a:pPr lvl="0"/>
            <a:r>
              <a:rPr lang="en-US" noProof="0"/>
              <a:t>Click to edit Master subtitle style</a:t>
            </a:r>
          </a:p>
        </p:txBody>
      </p:sp>
    </p:spTree>
    <p:extLst>
      <p:ext uri="{BB962C8B-B14F-4D97-AF65-F5344CB8AC3E}">
        <p14:creationId xmlns:p14="http://schemas.microsoft.com/office/powerpoint/2010/main" val="408828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55CB9-71F3-46F2-8F12-D2180BDA2673}"/>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3" name="Subtitle 2">
            <a:extLst>
              <a:ext uri="{FF2B5EF4-FFF2-40B4-BE49-F238E27FC236}">
                <a16:creationId xmlns:a16="http://schemas.microsoft.com/office/drawing/2014/main" id="{39882432-9C47-44DC-B4D7-689BD7EBFFFD}"/>
              </a:ext>
            </a:extLst>
          </p:cNvPr>
          <p:cNvSpPr>
            <a:spLocks noGrp="1"/>
          </p:cNvSpPr>
          <p:nvPr>
            <p:ph type="body" sz="quarter" idx="32" hasCustomPrompt="1"/>
          </p:nvPr>
        </p:nvSpPr>
        <p:spPr>
          <a:xfrm>
            <a:off x="5118334" y="2994141"/>
            <a:ext cx="6641626" cy="590155"/>
          </a:xfrm>
          <a:solidFill>
            <a:srgbClr val="002060">
              <a:alpha val="80000"/>
            </a:srgb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 name="Content Placeholder 2">
            <a:extLst>
              <a:ext uri="{FF2B5EF4-FFF2-40B4-BE49-F238E27FC236}">
                <a16:creationId xmlns:a16="http://schemas.microsoft.com/office/drawing/2014/main" id="{162B08BE-65E6-422D-AA50-FDC327F4D73D}"/>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Rectangle 4">
            <a:extLst>
              <a:ext uri="{FF2B5EF4-FFF2-40B4-BE49-F238E27FC236}">
                <a16:creationId xmlns:a16="http://schemas.microsoft.com/office/drawing/2014/main" id="{4F171978-ABC4-4D56-A7EC-0061717E4EC1}"/>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a:p>
        </p:txBody>
      </p:sp>
    </p:spTree>
    <p:extLst>
      <p:ext uri="{BB962C8B-B14F-4D97-AF65-F5344CB8AC3E}">
        <p14:creationId xmlns:p14="http://schemas.microsoft.com/office/powerpoint/2010/main" val="203849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79B50FA-EF6B-4D90-AA92-AB9E199113B5}"/>
              </a:ext>
            </a:extLst>
          </p:cNvPr>
          <p:cNvSpPr/>
          <p:nvPr userDrawn="1"/>
        </p:nvSpPr>
        <p:spPr>
          <a:xfrm>
            <a:off x="9775825" y="1762125"/>
            <a:ext cx="1984375"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Master title style</a:t>
            </a:r>
          </a:p>
        </p:txBody>
      </p:sp>
      <p:sp>
        <p:nvSpPr>
          <p:cNvPr id="3" name="Subtitle 2"/>
          <p:cNvSpPr>
            <a:spLocks noGrp="1"/>
          </p:cNvSpPr>
          <p:nvPr>
            <p:ph type="body" sz="quarter" idx="32"/>
          </p:nvPr>
        </p:nvSpPr>
        <p:spPr>
          <a:xfrm>
            <a:off x="5118334" y="2994141"/>
            <a:ext cx="6641626" cy="590155"/>
          </a:xfrm>
          <a:solidFill>
            <a:srgbClr val="002060">
              <a:alpha val="80000"/>
            </a:srgb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Edit Master text styles</a:t>
            </a:r>
          </a:p>
        </p:txBody>
      </p:sp>
      <p:sp>
        <p:nvSpPr>
          <p:cNvPr id="4" name="Content Placeholder 2"/>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202967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6383D-5B4C-485A-8F93-C93D2162A743}"/>
              </a:ext>
            </a:extLst>
          </p:cNvPr>
          <p:cNvSpPr/>
          <p:nvPr userDrawn="1"/>
        </p:nvSpPr>
        <p:spPr>
          <a:xfrm>
            <a:off x="9348788" y="3700463"/>
            <a:ext cx="2411412" cy="115887"/>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r>
              <a:rPr lang="en-US"/>
              <a:t>                                              </a:t>
            </a:r>
          </a:p>
        </p:txBody>
      </p:sp>
      <p:sp>
        <p:nvSpPr>
          <p:cNvPr id="5" name="Title 1"/>
          <p:cNvSpPr>
            <a:spLocks noGrp="1"/>
          </p:cNvSpPr>
          <p:nvPr>
            <p:ph type="title"/>
          </p:nvPr>
        </p:nvSpPr>
        <p:spPr>
          <a:xfrm>
            <a:off x="7111800" y="3802899"/>
            <a:ext cx="4648200" cy="985000"/>
          </a:xfrm>
          <a:solidFill>
            <a:schemeClr val="bg1"/>
          </a:solidFill>
        </p:spPr>
        <p:txBody>
          <a:bodyPr lIns="180000" tIns="180000" rIns="180000" bIns="180000">
            <a:noAutofit/>
          </a:bodyPr>
          <a:lstStyle>
            <a:lvl1pPr algn="r">
              <a:defRPr sz="4400" b="1" spc="-150">
                <a:solidFill>
                  <a:schemeClr val="tx1">
                    <a:lumMod val="75000"/>
                    <a:lumOff val="25000"/>
                  </a:schemeClr>
                </a:solidFill>
              </a:defRPr>
            </a:lvl1pPr>
          </a:lstStyle>
          <a:p>
            <a:r>
              <a:rPr lang="en-US" noProof="0"/>
              <a:t>Click to edit Master title style</a:t>
            </a:r>
          </a:p>
        </p:txBody>
      </p:sp>
      <p:sp>
        <p:nvSpPr>
          <p:cNvPr id="7" name="Subtitle 2"/>
          <p:cNvSpPr>
            <a:spLocks noGrp="1"/>
          </p:cNvSpPr>
          <p:nvPr>
            <p:ph type="body" sz="quarter" idx="32"/>
          </p:nvPr>
        </p:nvSpPr>
        <p:spPr>
          <a:xfrm>
            <a:off x="7111800" y="4787900"/>
            <a:ext cx="4648200" cy="1162800"/>
          </a:xfrm>
          <a:solidFill>
            <a:srgbClr val="002060">
              <a:alpha val="80000"/>
            </a:srgb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Edit Master text styles</a:t>
            </a:r>
          </a:p>
        </p:txBody>
      </p:sp>
    </p:spTree>
    <p:extLst>
      <p:ext uri="{BB962C8B-B14F-4D97-AF65-F5344CB8AC3E}">
        <p14:creationId xmlns:p14="http://schemas.microsoft.com/office/powerpoint/2010/main" val="2523704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8BDB5D2-46D4-4D5B-96E7-F3C3122E05E1}"/>
              </a:ext>
            </a:extLst>
          </p:cNvPr>
          <p:cNvSpPr/>
          <p:nvPr userDrawn="1"/>
        </p:nvSpPr>
        <p:spPr>
          <a:xfrm>
            <a:off x="9780588" y="5248275"/>
            <a:ext cx="2411412" cy="114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itle 1"/>
          <p:cNvSpPr>
            <a:spLocks noGrp="1"/>
          </p:cNvSpPr>
          <p:nvPr>
            <p:ph type="ctrTitle"/>
          </p:nvPr>
        </p:nvSpPr>
        <p:spPr>
          <a:xfrm>
            <a:off x="6235700" y="2204792"/>
            <a:ext cx="5956300" cy="1944000"/>
          </a:xfrm>
          <a:solidFill>
            <a:schemeClr val="bg1"/>
          </a:solidFill>
        </p:spPr>
        <p:txBody>
          <a:bodyPr lIns="180000" tIns="180000" rIns="252000" bIns="180000" anchor="t">
            <a:noAutofit/>
          </a:bodyPr>
          <a:lstStyle>
            <a:lvl1pPr algn="r">
              <a:defRPr lang="en-ZA" sz="6000" b="1" spc="-300" dirty="0"/>
            </a:lvl1pPr>
          </a:lstStyle>
          <a:p>
            <a:pPr lvl="0"/>
            <a:r>
              <a:rPr lang="en-US" noProof="0"/>
              <a:t>Click to edit Master title style</a:t>
            </a:r>
          </a:p>
        </p:txBody>
      </p:sp>
      <p:sp>
        <p:nvSpPr>
          <p:cNvPr id="9" name="Subtitle 2"/>
          <p:cNvSpPr>
            <a:spLocks noGrp="1"/>
          </p:cNvSpPr>
          <p:nvPr>
            <p:ph type="body" sz="quarter" idx="13"/>
          </p:nvPr>
        </p:nvSpPr>
        <p:spPr>
          <a:xfrm>
            <a:off x="6235700" y="4148860"/>
            <a:ext cx="5956300" cy="1100565"/>
          </a:xfrm>
          <a:solidFill>
            <a:srgbClr val="002060">
              <a:alpha val="80000"/>
            </a:srgb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Edit Master text styles</a:t>
            </a:r>
          </a:p>
        </p:txBody>
      </p:sp>
    </p:spTree>
    <p:extLst>
      <p:ext uri="{BB962C8B-B14F-4D97-AF65-F5344CB8AC3E}">
        <p14:creationId xmlns:p14="http://schemas.microsoft.com/office/powerpoint/2010/main" val="442894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Text Image Layout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B425C1C-1B98-4850-A65D-98992D2BF266}"/>
              </a:ext>
            </a:extLst>
          </p:cNvPr>
          <p:cNvSpPr/>
          <p:nvPr userDrawn="1"/>
        </p:nvSpPr>
        <p:spPr>
          <a:xfrm>
            <a:off x="9348788" y="3700463"/>
            <a:ext cx="2411412" cy="1158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7" name="Picture Placeholder 6"/>
          <p:cNvSpPr>
            <a:spLocks noGrp="1"/>
          </p:cNvSpPr>
          <p:nvPr>
            <p:ph type="pic" sz="quarter" idx="14"/>
          </p:nvPr>
        </p:nvSpPr>
        <p:spPr>
          <a:xfrm>
            <a:off x="6096000" y="-1"/>
            <a:ext cx="6096000" cy="6371351"/>
          </a:xfrm>
          <a:solidFill>
            <a:schemeClr val="bg1">
              <a:lumMod val="95000"/>
            </a:schemeClr>
          </a:solidFill>
        </p:spPr>
        <p:txBody>
          <a:bodyPr tIns="1584000" rtlCol="0">
            <a:normAutofit/>
          </a:bodyPr>
          <a:lstStyle>
            <a:lvl1pPr marL="0" indent="0" algn="ctr">
              <a:buNone/>
              <a:defRPr sz="1200" i="1">
                <a:latin typeface="Times New Roman" panose="02020603050405020304" pitchFamily="18" charset="0"/>
                <a:cs typeface="Times New Roman" panose="02020603050405020304" pitchFamily="18" charset="0"/>
              </a:defRPr>
            </a:lvl1pPr>
          </a:lstStyle>
          <a:p>
            <a:pPr lvl="0"/>
            <a:r>
              <a:rPr lang="en-US" noProof="0"/>
              <a:t>Click icon to add picture</a:t>
            </a:r>
          </a:p>
        </p:txBody>
      </p:sp>
      <p:sp>
        <p:nvSpPr>
          <p:cNvPr id="2" name="Title 1"/>
          <p:cNvSpPr>
            <a:spLocks noGrp="1"/>
          </p:cNvSpPr>
          <p:nvPr>
            <p:ph type="title"/>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Click to edit Master title style</a:t>
            </a:r>
          </a:p>
        </p:txBody>
      </p:sp>
      <p:sp>
        <p:nvSpPr>
          <p:cNvPr id="10" name="Subtitle 2"/>
          <p:cNvSpPr>
            <a:spLocks noGrp="1"/>
          </p:cNvSpPr>
          <p:nvPr>
            <p:ph type="body" sz="quarter" idx="32"/>
          </p:nvPr>
        </p:nvSpPr>
        <p:spPr>
          <a:xfrm>
            <a:off x="7111800" y="4787900"/>
            <a:ext cx="4648200" cy="1162800"/>
          </a:xfrm>
          <a:solidFill>
            <a:srgbClr val="002060">
              <a:alpha val="80000"/>
            </a:srgb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Edit Master text styles</a:t>
            </a:r>
          </a:p>
        </p:txBody>
      </p:sp>
      <p:sp>
        <p:nvSpPr>
          <p:cNvPr id="3" name="Content Placeholder 2"/>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3">
            <a:extLst>
              <a:ext uri="{FF2B5EF4-FFF2-40B4-BE49-F238E27FC236}">
                <a16:creationId xmlns:a16="http://schemas.microsoft.com/office/drawing/2014/main" id="{B8FAB796-FC47-46CD-B936-29F191A5CE76}"/>
              </a:ext>
            </a:extLst>
          </p:cNvPr>
          <p:cNvSpPr>
            <a:spLocks noGrp="1"/>
          </p:cNvSpPr>
          <p:nvPr>
            <p:ph type="ftr" sz="quarter" idx="33"/>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9" name="Slide Number Placeholder 4">
            <a:extLst>
              <a:ext uri="{FF2B5EF4-FFF2-40B4-BE49-F238E27FC236}">
                <a16:creationId xmlns:a16="http://schemas.microsoft.com/office/drawing/2014/main" id="{ECF8EE0D-5075-4935-A346-8F1DB8F0797E}"/>
              </a:ext>
            </a:extLst>
          </p:cNvPr>
          <p:cNvSpPr>
            <a:spLocks noGrp="1"/>
          </p:cNvSpPr>
          <p:nvPr>
            <p:ph type="sldNum" sz="quarter" idx="34"/>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6BF2F430-B44B-4B4F-9B19-772BA6005F65}" type="slidenum">
              <a:rPr lang="en-US" altLang="en-US"/>
              <a:pPr>
                <a:defRPr/>
              </a:pPr>
              <a:t>‹#›</a:t>
            </a:fld>
            <a:endParaRPr lang="en-US" altLang="en-US"/>
          </a:p>
        </p:txBody>
      </p:sp>
    </p:spTree>
    <p:extLst>
      <p:ext uri="{BB962C8B-B14F-4D97-AF65-F5344CB8AC3E}">
        <p14:creationId xmlns:p14="http://schemas.microsoft.com/office/powerpoint/2010/main" val="37894065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2000" y="365125"/>
            <a:ext cx="10921800" cy="642875"/>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p:cNvSpPr>
            <a:spLocks noGrp="1"/>
          </p:cNvSpPr>
          <p:nvPr>
            <p:ph idx="1"/>
          </p:nvPr>
        </p:nvSpPr>
        <p:spPr>
          <a:xfrm>
            <a:off x="432000" y="1207698"/>
            <a:ext cx="11328000" cy="498355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12871AC6-1A1A-42C9-995A-9A50BC612411}"/>
              </a:ext>
            </a:extLst>
          </p:cNvPr>
          <p:cNvSpPr>
            <a:spLocks noGrp="1"/>
          </p:cNvSpPr>
          <p:nvPr>
            <p:ph type="ftr" sz="quarter" idx="10"/>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5" name="Slide Number Placeholder 4">
            <a:extLst>
              <a:ext uri="{FF2B5EF4-FFF2-40B4-BE49-F238E27FC236}">
                <a16:creationId xmlns:a16="http://schemas.microsoft.com/office/drawing/2014/main" id="{14229FDB-A801-48F4-81D7-BC06D0BA0A92}"/>
              </a:ext>
            </a:extLst>
          </p:cNvPr>
          <p:cNvSpPr>
            <a:spLocks noGrp="1"/>
          </p:cNvSpPr>
          <p:nvPr>
            <p:ph type="sldNum" sz="quarter" idx="11"/>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C9F7C49A-9F83-4189-A938-A657DA9A1F30}" type="slidenum">
              <a:rPr lang="en-US" altLang="en-US"/>
              <a:pPr>
                <a:defRPr/>
              </a:pPr>
              <a:t>‹#›</a:t>
            </a:fld>
            <a:endParaRPr lang="en-US" altLang="en-US"/>
          </a:p>
        </p:txBody>
      </p:sp>
    </p:spTree>
    <p:extLst>
      <p:ext uri="{BB962C8B-B14F-4D97-AF65-F5344CB8AC3E}">
        <p14:creationId xmlns:p14="http://schemas.microsoft.com/office/powerpoint/2010/main" val="2474207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4" name="Rectangle 3" descr="Accent block left">
            <a:extLst>
              <a:ext uri="{FF2B5EF4-FFF2-40B4-BE49-F238E27FC236}">
                <a16:creationId xmlns:a16="http://schemas.microsoft.com/office/drawing/2014/main" id="{B65E1F56-9793-4CCC-99CD-1D08F6677761}"/>
              </a:ext>
            </a:extLst>
          </p:cNvPr>
          <p:cNvSpPr/>
          <p:nvPr userDrawn="1"/>
        </p:nvSpPr>
        <p:spPr>
          <a:xfrm>
            <a:off x="431800" y="1120775"/>
            <a:ext cx="1984375" cy="1143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endParaRPr lang="en-US">
              <a:solidFill>
                <a:prstClr val="white"/>
              </a:solidFill>
              <a:latin typeface="Candara"/>
            </a:endParaRPr>
          </a:p>
        </p:txBody>
      </p:sp>
      <p:sp>
        <p:nvSpPr>
          <p:cNvPr id="2" name="Title 1"/>
          <p:cNvSpPr>
            <a:spLocks noGrp="1"/>
          </p:cNvSpPr>
          <p:nvPr>
            <p:ph type="title"/>
          </p:nvPr>
        </p:nvSpPr>
        <p:spPr>
          <a:xfrm>
            <a:off x="432000" y="365125"/>
            <a:ext cx="10921800" cy="642875"/>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p:cNvSpPr>
            <a:spLocks noGrp="1"/>
          </p:cNvSpPr>
          <p:nvPr>
            <p:ph idx="1"/>
          </p:nvPr>
        </p:nvSpPr>
        <p:spPr>
          <a:xfrm>
            <a:off x="432000" y="1362974"/>
            <a:ext cx="11328000" cy="4828276"/>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3">
            <a:extLst>
              <a:ext uri="{FF2B5EF4-FFF2-40B4-BE49-F238E27FC236}">
                <a16:creationId xmlns:a16="http://schemas.microsoft.com/office/drawing/2014/main" id="{E1D1FC48-CF68-4988-890F-99423C572A9C}"/>
              </a:ext>
            </a:extLst>
          </p:cNvPr>
          <p:cNvSpPr>
            <a:spLocks noGrp="1"/>
          </p:cNvSpPr>
          <p:nvPr>
            <p:ph type="ftr" sz="quarter" idx="10"/>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6" name="Slide Number Placeholder 4">
            <a:extLst>
              <a:ext uri="{FF2B5EF4-FFF2-40B4-BE49-F238E27FC236}">
                <a16:creationId xmlns:a16="http://schemas.microsoft.com/office/drawing/2014/main" id="{4BD45ACC-E645-4823-BFE0-D39E4DC4A944}"/>
              </a:ext>
            </a:extLst>
          </p:cNvPr>
          <p:cNvSpPr>
            <a:spLocks noGrp="1"/>
          </p:cNvSpPr>
          <p:nvPr>
            <p:ph type="sldNum" sz="quarter" idx="11"/>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5EFAA946-16E7-4450-A4AF-91870D17CE3D}" type="slidenum">
              <a:rPr lang="en-US" altLang="en-US"/>
              <a:pPr>
                <a:defRPr/>
              </a:pPr>
              <a:t>‹#›</a:t>
            </a:fld>
            <a:endParaRPr lang="en-US" altLang="en-US"/>
          </a:p>
        </p:txBody>
      </p:sp>
    </p:spTree>
    <p:extLst>
      <p:ext uri="{BB962C8B-B14F-4D97-AF65-F5344CB8AC3E}">
        <p14:creationId xmlns:p14="http://schemas.microsoft.com/office/powerpoint/2010/main" val="1473840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Title, Subtitle, and Content">
    <p:spTree>
      <p:nvGrpSpPr>
        <p:cNvPr id="1" name=""/>
        <p:cNvGrpSpPr/>
        <p:nvPr/>
      </p:nvGrpSpPr>
      <p:grpSpPr>
        <a:xfrm>
          <a:off x="0" y="0"/>
          <a:ext cx="0" cy="0"/>
          <a:chOff x="0" y="0"/>
          <a:chExt cx="0" cy="0"/>
        </a:xfrm>
      </p:grpSpPr>
      <p:sp>
        <p:nvSpPr>
          <p:cNvPr id="5" name="Rectangle 4" descr="Accent block left">
            <a:extLst>
              <a:ext uri="{FF2B5EF4-FFF2-40B4-BE49-F238E27FC236}">
                <a16:creationId xmlns:a16="http://schemas.microsoft.com/office/drawing/2014/main" id="{2FC46C06-4ADD-449A-8CFC-20891D90D3A0}"/>
              </a:ext>
            </a:extLst>
          </p:cNvPr>
          <p:cNvSpPr/>
          <p:nvPr userDrawn="1"/>
        </p:nvSpPr>
        <p:spPr>
          <a:xfrm>
            <a:off x="431800" y="1525588"/>
            <a:ext cx="1984375" cy="115887"/>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endParaRPr lang="en-US">
              <a:solidFill>
                <a:prstClr val="white"/>
              </a:solidFill>
              <a:latin typeface="Candara"/>
            </a:endParaRPr>
          </a:p>
        </p:txBody>
      </p:sp>
      <p:sp>
        <p:nvSpPr>
          <p:cNvPr id="2" name="Title 1"/>
          <p:cNvSpPr>
            <a:spLocks noGrp="1"/>
          </p:cNvSpPr>
          <p:nvPr>
            <p:ph type="title"/>
          </p:nvPr>
        </p:nvSpPr>
        <p:spPr>
          <a:xfrm>
            <a:off x="431800" y="365125"/>
            <a:ext cx="10922000" cy="678671"/>
          </a:xfrm>
        </p:spPr>
        <p:txBody>
          <a:bodyPr/>
          <a:lstStyle>
            <a:lvl1pPr>
              <a:defRPr>
                <a:solidFill>
                  <a:schemeClr val="tx1">
                    <a:lumMod val="75000"/>
                    <a:lumOff val="25000"/>
                  </a:schemeClr>
                </a:solidFill>
              </a:defRPr>
            </a:lvl1pPr>
          </a:lstStyle>
          <a:p>
            <a:r>
              <a:rPr lang="en-US" noProof="0"/>
              <a:t>Click to edit Master title style</a:t>
            </a:r>
          </a:p>
        </p:txBody>
      </p:sp>
      <p:sp>
        <p:nvSpPr>
          <p:cNvPr id="7" name="Subtitle 2"/>
          <p:cNvSpPr>
            <a:spLocks noGrp="1"/>
          </p:cNvSpPr>
          <p:nvPr>
            <p:ph type="body" sz="quarter" idx="32"/>
          </p:nvPr>
        </p:nvSpPr>
        <p:spPr>
          <a:xfrm>
            <a:off x="431800" y="1008000"/>
            <a:ext cx="11339513" cy="360000"/>
          </a:xfrm>
        </p:spPr>
        <p:txBody>
          <a:bodyPr>
            <a:noAutofit/>
          </a:bodyPr>
          <a:lstStyle>
            <a:lvl1pPr marL="0" indent="0">
              <a:buNone/>
              <a:defRPr sz="2000" i="1"/>
            </a:lvl1pPr>
            <a:lvl2pPr marL="266700" indent="0">
              <a:buNone/>
              <a:defRPr/>
            </a:lvl2pPr>
            <a:lvl3pPr marL="542925" indent="0">
              <a:buNone/>
              <a:defRPr/>
            </a:lvl3pPr>
            <a:lvl4pPr marL="809625" indent="0">
              <a:buNone/>
              <a:defRPr/>
            </a:lvl4pPr>
            <a:lvl5pPr marL="1076325" indent="0">
              <a:buNone/>
              <a:defRPr/>
            </a:lvl5pPr>
          </a:lstStyle>
          <a:p>
            <a:pPr lvl="0"/>
            <a:r>
              <a:rPr lang="en-US" noProof="0"/>
              <a:t>Edit Master text styles</a:t>
            </a:r>
          </a:p>
        </p:txBody>
      </p:sp>
      <p:sp>
        <p:nvSpPr>
          <p:cNvPr id="3" name="Content Placeholder 2"/>
          <p:cNvSpPr>
            <a:spLocks noGrp="1"/>
          </p:cNvSpPr>
          <p:nvPr>
            <p:ph idx="1"/>
          </p:nvPr>
        </p:nvSpPr>
        <p:spPr>
          <a:xfrm>
            <a:off x="431800" y="1864775"/>
            <a:ext cx="109220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3">
            <a:extLst>
              <a:ext uri="{FF2B5EF4-FFF2-40B4-BE49-F238E27FC236}">
                <a16:creationId xmlns:a16="http://schemas.microsoft.com/office/drawing/2014/main" id="{52728304-AFEC-439D-8891-2BA0066109FE}"/>
              </a:ext>
            </a:extLst>
          </p:cNvPr>
          <p:cNvSpPr>
            <a:spLocks noGrp="1"/>
          </p:cNvSpPr>
          <p:nvPr>
            <p:ph type="ftr" sz="quarter" idx="33"/>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8" name="Slide Number Placeholder 4">
            <a:extLst>
              <a:ext uri="{FF2B5EF4-FFF2-40B4-BE49-F238E27FC236}">
                <a16:creationId xmlns:a16="http://schemas.microsoft.com/office/drawing/2014/main" id="{07229198-15B7-4332-AC83-C6C2135B1BB4}"/>
              </a:ext>
            </a:extLst>
          </p:cNvPr>
          <p:cNvSpPr>
            <a:spLocks noGrp="1"/>
          </p:cNvSpPr>
          <p:nvPr>
            <p:ph type="sldNum" sz="quarter" idx="34"/>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1E82B96B-9DEF-4729-AA64-9A272073776B}" type="slidenum">
              <a:rPr lang="en-US" altLang="en-US"/>
              <a:pPr>
                <a:defRPr/>
              </a:pPr>
              <a:t>‹#›</a:t>
            </a:fld>
            <a:endParaRPr lang="en-US" altLang="en-US"/>
          </a:p>
        </p:txBody>
      </p:sp>
    </p:spTree>
    <p:extLst>
      <p:ext uri="{BB962C8B-B14F-4D97-AF65-F5344CB8AC3E}">
        <p14:creationId xmlns:p14="http://schemas.microsoft.com/office/powerpoint/2010/main" val="42210267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_Title, Sub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1CCEB5-7766-4550-A229-41FD3E377979}"/>
              </a:ext>
            </a:extLst>
          </p:cNvPr>
          <p:cNvSpPr/>
          <p:nvPr userDrawn="1"/>
        </p:nvSpPr>
        <p:spPr>
          <a:xfrm>
            <a:off x="9785350" y="17463"/>
            <a:ext cx="2406650" cy="68024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descr="Accent block left">
            <a:extLst>
              <a:ext uri="{FF2B5EF4-FFF2-40B4-BE49-F238E27FC236}">
                <a16:creationId xmlns:a16="http://schemas.microsoft.com/office/drawing/2014/main" id="{F843A34E-7152-4B80-A27E-55525C5B6C24}"/>
              </a:ext>
            </a:extLst>
          </p:cNvPr>
          <p:cNvSpPr/>
          <p:nvPr userDrawn="1"/>
        </p:nvSpPr>
        <p:spPr>
          <a:xfrm>
            <a:off x="431800" y="1525588"/>
            <a:ext cx="1984375" cy="115887"/>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anchor="ctr"/>
          <a:lstStyle/>
          <a:p>
            <a:pPr eaLnBrk="1" fontAlgn="auto" hangingPunct="1">
              <a:spcBef>
                <a:spcPts val="0"/>
              </a:spcBef>
              <a:spcAft>
                <a:spcPts val="0"/>
              </a:spcAft>
              <a:defRPr/>
            </a:pPr>
            <a:endParaRPr lang="en-US">
              <a:solidFill>
                <a:prstClr val="white"/>
              </a:solidFill>
              <a:latin typeface="Candara"/>
            </a:endParaRPr>
          </a:p>
        </p:txBody>
      </p:sp>
      <p:pic>
        <p:nvPicPr>
          <p:cNvPr id="8" name="Picture 13">
            <a:extLst>
              <a:ext uri="{FF2B5EF4-FFF2-40B4-BE49-F238E27FC236}">
                <a16:creationId xmlns:a16="http://schemas.microsoft.com/office/drawing/2014/main" id="{5CA2FCF3-E9BE-4E96-9C0B-6C07198AAB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02825" y="6440488"/>
            <a:ext cx="1719263"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31800" y="365125"/>
            <a:ext cx="9255664" cy="678671"/>
          </a:xfrm>
        </p:spPr>
        <p:txBody>
          <a:bodyPr/>
          <a:lstStyle>
            <a:lvl1pPr>
              <a:defRPr>
                <a:solidFill>
                  <a:schemeClr val="tx1">
                    <a:lumMod val="75000"/>
                    <a:lumOff val="25000"/>
                  </a:schemeClr>
                </a:solidFill>
              </a:defRPr>
            </a:lvl1pPr>
          </a:lstStyle>
          <a:p>
            <a:r>
              <a:rPr lang="en-US" noProof="0"/>
              <a:t>Click to edit Master title style</a:t>
            </a:r>
          </a:p>
        </p:txBody>
      </p:sp>
      <p:sp>
        <p:nvSpPr>
          <p:cNvPr id="7" name="Subtitle 2"/>
          <p:cNvSpPr>
            <a:spLocks noGrp="1"/>
          </p:cNvSpPr>
          <p:nvPr>
            <p:ph type="body" sz="quarter" idx="32"/>
          </p:nvPr>
        </p:nvSpPr>
        <p:spPr>
          <a:xfrm>
            <a:off x="431800" y="1008000"/>
            <a:ext cx="9255664" cy="360000"/>
          </a:xfrm>
        </p:spPr>
        <p:txBody>
          <a:bodyPr>
            <a:noAutofit/>
          </a:bodyPr>
          <a:lstStyle>
            <a:lvl1pPr marL="0" indent="0">
              <a:buNone/>
              <a:defRPr sz="2000" i="1"/>
            </a:lvl1pPr>
            <a:lvl2pPr marL="266700" indent="0">
              <a:buNone/>
              <a:defRPr/>
            </a:lvl2pPr>
            <a:lvl3pPr marL="542925" indent="0">
              <a:buNone/>
              <a:defRPr/>
            </a:lvl3pPr>
            <a:lvl4pPr marL="809625" indent="0">
              <a:buNone/>
              <a:defRPr/>
            </a:lvl4pPr>
            <a:lvl5pPr marL="1076325" indent="0">
              <a:buNone/>
              <a:defRPr/>
            </a:lvl5pPr>
          </a:lstStyle>
          <a:p>
            <a:pPr lvl="0"/>
            <a:r>
              <a:rPr lang="en-US" noProof="0"/>
              <a:t>Edit Master text styles</a:t>
            </a:r>
          </a:p>
        </p:txBody>
      </p:sp>
      <p:sp>
        <p:nvSpPr>
          <p:cNvPr id="3" name="Content Placeholder 2"/>
          <p:cNvSpPr>
            <a:spLocks noGrp="1"/>
          </p:cNvSpPr>
          <p:nvPr>
            <p:ph idx="1"/>
          </p:nvPr>
        </p:nvSpPr>
        <p:spPr>
          <a:xfrm>
            <a:off x="431800" y="1864775"/>
            <a:ext cx="9169404"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3">
            <a:extLst>
              <a:ext uri="{FF2B5EF4-FFF2-40B4-BE49-F238E27FC236}">
                <a16:creationId xmlns:a16="http://schemas.microsoft.com/office/drawing/2014/main" id="{EC250550-6190-4B77-8BC9-85C4A63DB1B9}"/>
              </a:ext>
            </a:extLst>
          </p:cNvPr>
          <p:cNvSpPr>
            <a:spLocks noGrp="1"/>
          </p:cNvSpPr>
          <p:nvPr>
            <p:ph type="ftr" sz="quarter" idx="33"/>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10" name="Slide Number Placeholder 4">
            <a:extLst>
              <a:ext uri="{FF2B5EF4-FFF2-40B4-BE49-F238E27FC236}">
                <a16:creationId xmlns:a16="http://schemas.microsoft.com/office/drawing/2014/main" id="{3C4E59F1-1EA7-4A6D-89E1-AF8035DB6C88}"/>
              </a:ext>
            </a:extLst>
          </p:cNvPr>
          <p:cNvSpPr>
            <a:spLocks noGrp="1"/>
          </p:cNvSpPr>
          <p:nvPr>
            <p:ph type="sldNum" sz="quarter" idx="34"/>
          </p:nvPr>
        </p:nvSpPr>
        <p:spPr>
          <a:xfrm>
            <a:off x="11760200" y="6388100"/>
            <a:ext cx="431800" cy="431800"/>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60EA0ADD-A11C-400A-91EB-1F8CEB6DA8EB}" type="slidenum">
              <a:rPr lang="en-US" altLang="en-US"/>
              <a:pPr>
                <a:defRPr/>
              </a:pPr>
              <a:t>‹#›</a:t>
            </a:fld>
            <a:endParaRPr lang="en-US" altLang="en-US"/>
          </a:p>
        </p:txBody>
      </p:sp>
    </p:spTree>
    <p:extLst>
      <p:ext uri="{BB962C8B-B14F-4D97-AF65-F5344CB8AC3E}">
        <p14:creationId xmlns:p14="http://schemas.microsoft.com/office/powerpoint/2010/main" val="34600325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0515600" cy="678671"/>
          </a:xfrm>
        </p:spPr>
        <p:txBody>
          <a:bodyPr/>
          <a:lstStyle/>
          <a:p>
            <a:r>
              <a:rPr lang="en-US"/>
              <a:t>Click to edit Master title style</a:t>
            </a:r>
          </a:p>
        </p:txBody>
      </p:sp>
    </p:spTree>
    <p:extLst>
      <p:ext uri="{BB962C8B-B14F-4D97-AF65-F5344CB8AC3E}">
        <p14:creationId xmlns:p14="http://schemas.microsoft.com/office/powerpoint/2010/main" val="4188115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86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273319F-AEC9-4BD9-B7DC-49BCEC3E4311}"/>
              </a:ext>
            </a:extLst>
          </p:cNvPr>
          <p:cNvSpPr>
            <a:spLocks noGrp="1"/>
          </p:cNvSpPr>
          <p:nvPr>
            <p:ph type="title" hasCustomPrompt="1"/>
          </p:nvPr>
        </p:nvSpPr>
        <p:spPr>
          <a:xfrm>
            <a:off x="7111800" y="3802899"/>
            <a:ext cx="4648200" cy="985000"/>
          </a:xfrm>
          <a:solidFill>
            <a:schemeClr val="bg1"/>
          </a:solidFill>
        </p:spPr>
        <p:txBody>
          <a:bodyPr lIns="180000" tIns="180000" rIns="180000" bIns="180000">
            <a:noAutofit/>
          </a:bodyPr>
          <a:lstStyle>
            <a:lvl1pPr algn="r">
              <a:defRPr sz="4400" b="1" spc="-150">
                <a:solidFill>
                  <a:schemeClr val="tx1">
                    <a:lumMod val="75000"/>
                    <a:lumOff val="25000"/>
                  </a:schemeClr>
                </a:solidFill>
              </a:defRPr>
            </a:lvl1pPr>
          </a:lstStyle>
          <a:p>
            <a:r>
              <a:rPr lang="en-US" noProof="0"/>
              <a:t>Edit page title</a:t>
            </a:r>
          </a:p>
        </p:txBody>
      </p:sp>
      <p:sp>
        <p:nvSpPr>
          <p:cNvPr id="6" name="Rectangle 5">
            <a:extLst>
              <a:ext uri="{FF2B5EF4-FFF2-40B4-BE49-F238E27FC236}">
                <a16:creationId xmlns:a16="http://schemas.microsoft.com/office/drawing/2014/main" id="{172095FC-7FC1-43DC-B426-06F958EB225A}"/>
              </a:ext>
            </a:extLst>
          </p:cNvPr>
          <p:cNvSpPr/>
          <p:nvPr userDrawn="1"/>
        </p:nvSpPr>
        <p:spPr>
          <a:xfrm>
            <a:off x="9348588" y="3700775"/>
            <a:ext cx="2411412" cy="114824"/>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l"/>
            <a:r>
              <a:rPr lang="en-US" noProof="0"/>
              <a:t>                                              </a:t>
            </a:r>
          </a:p>
        </p:txBody>
      </p:sp>
      <p:sp>
        <p:nvSpPr>
          <p:cNvPr id="7" name="Subtitle 2">
            <a:extLst>
              <a:ext uri="{FF2B5EF4-FFF2-40B4-BE49-F238E27FC236}">
                <a16:creationId xmlns:a16="http://schemas.microsoft.com/office/drawing/2014/main" id="{67C4B57F-0801-4F31-971C-1F0CD474B7DF}"/>
              </a:ext>
            </a:extLst>
          </p:cNvPr>
          <p:cNvSpPr>
            <a:spLocks noGrp="1"/>
          </p:cNvSpPr>
          <p:nvPr>
            <p:ph type="body" sz="quarter" idx="32" hasCustomPrompt="1"/>
          </p:nvPr>
        </p:nvSpPr>
        <p:spPr>
          <a:xfrm>
            <a:off x="7111800" y="4787900"/>
            <a:ext cx="4648200" cy="1162800"/>
          </a:xfrm>
          <a:solidFill>
            <a:srgbClr val="002060">
              <a:alpha val="80000"/>
            </a:srgb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Tree>
    <p:extLst>
      <p:ext uri="{BB962C8B-B14F-4D97-AF65-F5344CB8AC3E}">
        <p14:creationId xmlns:p14="http://schemas.microsoft.com/office/powerpoint/2010/main" val="5039731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9" name="Content Placeholder 3"/>
          <p:cNvSpPr>
            <a:spLocks noGrp="1"/>
          </p:cNvSpPr>
          <p:nvPr>
            <p:ph sz="half" idx="2"/>
          </p:nvPr>
        </p:nvSpPr>
        <p:spPr>
          <a:xfrm>
            <a:off x="6311886" y="1007250"/>
            <a:ext cx="5460114"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p:cNvSpPr>
            <a:spLocks noGrp="1"/>
          </p:cNvSpPr>
          <p:nvPr>
            <p:ph sz="half" idx="1"/>
          </p:nvPr>
        </p:nvSpPr>
        <p:spPr>
          <a:xfrm>
            <a:off x="431999" y="1007250"/>
            <a:ext cx="5448115"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3">
            <a:extLst>
              <a:ext uri="{FF2B5EF4-FFF2-40B4-BE49-F238E27FC236}">
                <a16:creationId xmlns:a16="http://schemas.microsoft.com/office/drawing/2014/main" id="{493CAAA0-BE68-4A31-A217-AEAF38D64B67}"/>
              </a:ext>
            </a:extLst>
          </p:cNvPr>
          <p:cNvSpPr>
            <a:spLocks noGrp="1"/>
          </p:cNvSpPr>
          <p:nvPr>
            <p:ph type="ftr" sz="quarter" idx="10"/>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6" name="Slide Number Placeholder 4">
            <a:extLst>
              <a:ext uri="{FF2B5EF4-FFF2-40B4-BE49-F238E27FC236}">
                <a16:creationId xmlns:a16="http://schemas.microsoft.com/office/drawing/2014/main" id="{1F9AEBD1-8DB6-477C-9980-E73C3D32D290}"/>
              </a:ext>
            </a:extLst>
          </p:cNvPr>
          <p:cNvSpPr>
            <a:spLocks noGrp="1"/>
          </p:cNvSpPr>
          <p:nvPr>
            <p:ph type="sldNum" sz="quarter" idx="11"/>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ADB0862E-630D-474D-A129-0C1CE2B3C9A4}" type="slidenum">
              <a:rPr lang="en-US" altLang="en-US"/>
              <a:pPr>
                <a:defRPr/>
              </a:pPr>
              <a:t>‹#›</a:t>
            </a:fld>
            <a:endParaRPr lang="en-US" altLang="en-US"/>
          </a:p>
        </p:txBody>
      </p:sp>
    </p:spTree>
    <p:extLst>
      <p:ext uri="{BB962C8B-B14F-4D97-AF65-F5344CB8AC3E}">
        <p14:creationId xmlns:p14="http://schemas.microsoft.com/office/powerpoint/2010/main" val="126675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7" name="Rectangle 6" descr="Accent block left">
            <a:extLst>
              <a:ext uri="{FF2B5EF4-FFF2-40B4-BE49-F238E27FC236}">
                <a16:creationId xmlns:a16="http://schemas.microsoft.com/office/drawing/2014/main" id="{32D78896-0E18-406E-A6B2-E9868CCF4A9B}"/>
              </a:ext>
            </a:extLst>
          </p:cNvPr>
          <p:cNvSpPr/>
          <p:nvPr userDrawn="1"/>
        </p:nvSpPr>
        <p:spPr>
          <a:xfrm>
            <a:off x="431800" y="1016000"/>
            <a:ext cx="1984375" cy="114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8" name="Rectangle 7" descr="Accent bar right&#10;">
            <a:extLst>
              <a:ext uri="{FF2B5EF4-FFF2-40B4-BE49-F238E27FC236}">
                <a16:creationId xmlns:a16="http://schemas.microsoft.com/office/drawing/2014/main" id="{36D21EEA-05C2-4A5A-BFEB-EDBB1BB92EE6}"/>
              </a:ext>
            </a:extLst>
          </p:cNvPr>
          <p:cNvSpPr/>
          <p:nvPr userDrawn="1"/>
        </p:nvSpPr>
        <p:spPr>
          <a:xfrm>
            <a:off x="6299200" y="1016000"/>
            <a:ext cx="1984375"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14" name="Text Placeholder 2"/>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6" name="Text Placeholder 4"/>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5"/>
          <p:cNvSpPr>
            <a:spLocks noGrp="1"/>
          </p:cNvSpPr>
          <p:nvPr>
            <p:ph sz="quarter" idx="4"/>
          </p:nvPr>
        </p:nvSpPr>
        <p:spPr>
          <a:xfrm>
            <a:off x="6299886" y="1955731"/>
            <a:ext cx="5447914" cy="42339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p:cNvSpPr>
            <a:spLocks noGrp="1"/>
          </p:cNvSpPr>
          <p:nvPr>
            <p:ph sz="half" idx="2"/>
          </p:nvPr>
        </p:nvSpPr>
        <p:spPr>
          <a:xfrm>
            <a:off x="431800" y="1943031"/>
            <a:ext cx="5447914" cy="42466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3">
            <a:extLst>
              <a:ext uri="{FF2B5EF4-FFF2-40B4-BE49-F238E27FC236}">
                <a16:creationId xmlns:a16="http://schemas.microsoft.com/office/drawing/2014/main" id="{1BB1DB49-9BDC-409B-9246-664612C7C6F2}"/>
              </a:ext>
            </a:extLst>
          </p:cNvPr>
          <p:cNvSpPr>
            <a:spLocks noGrp="1"/>
          </p:cNvSpPr>
          <p:nvPr>
            <p:ph type="ftr" sz="quarter" idx="10"/>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10" name="Slide Number Placeholder 4">
            <a:extLst>
              <a:ext uri="{FF2B5EF4-FFF2-40B4-BE49-F238E27FC236}">
                <a16:creationId xmlns:a16="http://schemas.microsoft.com/office/drawing/2014/main" id="{BC3E061B-42EF-4FCF-9F13-A8ACAD30C624}"/>
              </a:ext>
            </a:extLst>
          </p:cNvPr>
          <p:cNvSpPr>
            <a:spLocks noGrp="1"/>
          </p:cNvSpPr>
          <p:nvPr>
            <p:ph type="sldNum" sz="quarter" idx="11"/>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658C090B-9B03-4B3E-BBE1-5B3931985B28}" type="slidenum">
              <a:rPr lang="en-US" altLang="en-US"/>
              <a:pPr>
                <a:defRPr/>
              </a:pPr>
              <a:t>‹#›</a:t>
            </a:fld>
            <a:endParaRPr lang="en-US" altLang="en-US"/>
          </a:p>
        </p:txBody>
      </p:sp>
    </p:spTree>
    <p:extLst>
      <p:ext uri="{BB962C8B-B14F-4D97-AF65-F5344CB8AC3E}">
        <p14:creationId xmlns:p14="http://schemas.microsoft.com/office/powerpoint/2010/main" val="2894450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70882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5" name="Rectangle 4" descr="Accent block left">
            <a:extLst>
              <a:ext uri="{FF2B5EF4-FFF2-40B4-BE49-F238E27FC236}">
                <a16:creationId xmlns:a16="http://schemas.microsoft.com/office/drawing/2014/main" id="{BC4C7837-D42C-4B1D-8736-8F215EA6785C}"/>
              </a:ext>
            </a:extLst>
          </p:cNvPr>
          <p:cNvSpPr/>
          <p:nvPr userDrawn="1"/>
        </p:nvSpPr>
        <p:spPr>
          <a:xfrm>
            <a:off x="431800" y="1892300"/>
            <a:ext cx="1984375" cy="115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en-US"/>
          </a:p>
        </p:txBody>
      </p:sp>
      <p:sp>
        <p:nvSpPr>
          <p:cNvPr id="2" name="Title 1"/>
          <p:cNvSpPr>
            <a:spLocks noGrp="1"/>
          </p:cNvSpPr>
          <p:nvPr>
            <p:ph type="title"/>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Master title style</a:t>
            </a:r>
          </a:p>
        </p:txBody>
      </p:sp>
      <p:sp>
        <p:nvSpPr>
          <p:cNvPr id="14" name="Content Placeholder 2"/>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6" name="Footer Placeholder 3">
            <a:extLst>
              <a:ext uri="{FF2B5EF4-FFF2-40B4-BE49-F238E27FC236}">
                <a16:creationId xmlns:a16="http://schemas.microsoft.com/office/drawing/2014/main" id="{284603DF-CE40-458D-BC2E-F4CAED3B8455}"/>
              </a:ext>
            </a:extLst>
          </p:cNvPr>
          <p:cNvSpPr>
            <a:spLocks noGrp="1"/>
          </p:cNvSpPr>
          <p:nvPr>
            <p:ph type="ftr" sz="quarter" idx="10"/>
          </p:nvPr>
        </p:nvSpPr>
        <p:spPr>
          <a:xfrm>
            <a:off x="431800" y="6440488"/>
            <a:ext cx="5664200" cy="293687"/>
          </a:xfrm>
          <a:prstGeom prst="rect">
            <a:avLst/>
          </a:prstGeom>
        </p:spPr>
        <p:txBody>
          <a:bodyPr vert="horz" lIns="0" tIns="0" rIns="0" bIns="0" rtlCol="0" anchor="ctr"/>
          <a:lstStyle>
            <a:defPPr>
              <a:defRPr lang="en-US"/>
            </a:defPPr>
            <a:lvl1pPr marL="0" algn="l" defTabSz="914400" rtl="0" eaLnBrk="1" fontAlgn="auto" latinLnBrk="0" hangingPunct="1">
              <a:spcBef>
                <a:spcPts val="0"/>
              </a:spcBef>
              <a:spcAft>
                <a:spcPts val="0"/>
              </a:spcAft>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
        <p:nvSpPr>
          <p:cNvPr id="7" name="Slide Number Placeholder 4">
            <a:extLst>
              <a:ext uri="{FF2B5EF4-FFF2-40B4-BE49-F238E27FC236}">
                <a16:creationId xmlns:a16="http://schemas.microsoft.com/office/drawing/2014/main" id="{A84F3A78-DBE1-44E5-843E-43D5AF3A89F9}"/>
              </a:ext>
            </a:extLst>
          </p:cNvPr>
          <p:cNvSpPr>
            <a:spLocks noGrp="1"/>
          </p:cNvSpPr>
          <p:nvPr>
            <p:ph type="sldNum" sz="quarter" idx="11"/>
          </p:nvPr>
        </p:nvSpPr>
        <p:spPr>
          <a:xfrm>
            <a:off x="11760200" y="6370638"/>
            <a:ext cx="431800" cy="433387"/>
          </a:xfrm>
          <a:prstGeom prst="rect">
            <a:avLst/>
          </a:prstGeom>
          <a:solidFill>
            <a:schemeClr val="tx1">
              <a:lumMod val="75000"/>
              <a:lumOff val="25000"/>
            </a:schemeClr>
          </a:solidFill>
        </p:spPr>
        <p:txBody>
          <a:bodyPr vert="horz" wrap="square" lIns="0" tIns="0" rIns="0" bIns="0" numCol="1" anchor="ctr" anchorCtr="0" compatLnSpc="1">
            <a:prstTxWarp prst="textNoShape">
              <a:avLst/>
            </a:prstTxWarp>
          </a:bodyPr>
          <a:lstStyle>
            <a:lvl1pPr algn="ctr" eaLnBrk="1" hangingPunct="1">
              <a:defRPr sz="1200" smtClean="0">
                <a:solidFill>
                  <a:schemeClr val="bg1"/>
                </a:solidFill>
              </a:defRPr>
            </a:lvl1pPr>
          </a:lstStyle>
          <a:p>
            <a:pPr>
              <a:defRPr/>
            </a:pPr>
            <a:fld id="{83B642B9-F970-4C76-9369-7B3584FB79D4}" type="slidenum">
              <a:rPr lang="en-US" altLang="en-US"/>
              <a:pPr>
                <a:defRPr/>
              </a:pPr>
              <a:t>‹#›</a:t>
            </a:fld>
            <a:endParaRPr lang="en-US" altLang="en-US"/>
          </a:p>
        </p:txBody>
      </p:sp>
    </p:spTree>
    <p:extLst>
      <p:ext uri="{BB962C8B-B14F-4D97-AF65-F5344CB8AC3E}">
        <p14:creationId xmlns:p14="http://schemas.microsoft.com/office/powerpoint/2010/main" val="15401487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5357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3365375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6875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Blank">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7E43A5D-8875-47C1-A84A-DFE82B595D9E}"/>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9" name="Subtitle 2">
            <a:extLst>
              <a:ext uri="{FF2B5EF4-FFF2-40B4-BE49-F238E27FC236}">
                <a16:creationId xmlns:a16="http://schemas.microsoft.com/office/drawing/2014/main" id="{04A132F2-63A3-4821-BA5E-E256F31BD6D8}"/>
              </a:ext>
            </a:extLst>
          </p:cNvPr>
          <p:cNvSpPr>
            <a:spLocks noGrp="1"/>
          </p:cNvSpPr>
          <p:nvPr>
            <p:ph type="body" sz="quarter" idx="13" hasCustomPrompt="1"/>
          </p:nvPr>
        </p:nvSpPr>
        <p:spPr>
          <a:xfrm>
            <a:off x="6235700" y="4148860"/>
            <a:ext cx="5956300" cy="1100565"/>
          </a:xfrm>
          <a:solidFill>
            <a:srgbClr val="002060">
              <a:alpha val="80000"/>
            </a:srgb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10" name="Rectangle 9">
            <a:extLst>
              <a:ext uri="{FF2B5EF4-FFF2-40B4-BE49-F238E27FC236}">
                <a16:creationId xmlns:a16="http://schemas.microsoft.com/office/drawing/2014/main" id="{7DA7116F-15ED-4925-820B-F42C767C70FD}"/>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Tree>
    <p:extLst>
      <p:ext uri="{BB962C8B-B14F-4D97-AF65-F5344CB8AC3E}">
        <p14:creationId xmlns:p14="http://schemas.microsoft.com/office/powerpoint/2010/main" val="311186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rgbClr val="002060">
              <a:alpha val="80000"/>
            </a:srgb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a:p>
        </p:txBody>
      </p:sp>
    </p:spTree>
    <p:extLst>
      <p:ext uri="{BB962C8B-B14F-4D97-AF65-F5344CB8AC3E}">
        <p14:creationId xmlns:p14="http://schemas.microsoft.com/office/powerpoint/2010/main" val="211182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365125"/>
            <a:ext cx="10921800" cy="642875"/>
          </a:xfrm>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207698"/>
            <a:ext cx="11328000" cy="4983552"/>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Tree>
    <p:extLst>
      <p:ext uri="{BB962C8B-B14F-4D97-AF65-F5344CB8AC3E}">
        <p14:creationId xmlns:p14="http://schemas.microsoft.com/office/powerpoint/2010/main" val="146090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365125"/>
            <a:ext cx="10921800" cy="642875"/>
          </a:xfrm>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362974"/>
            <a:ext cx="11328000" cy="4828276"/>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6" name="Rectangle 5" descr="Accent block left">
            <a:extLst>
              <a:ext uri="{FF2B5EF4-FFF2-40B4-BE49-F238E27FC236}">
                <a16:creationId xmlns:a16="http://schemas.microsoft.com/office/drawing/2014/main" id="{14E24663-1B06-4B7F-A712-467DE3ADE9AD}"/>
              </a:ext>
              <a:ext uri="{C183D7F6-B498-43B3-948B-1728B52AA6E4}">
                <adec:decorative xmlns:adec="http://schemas.microsoft.com/office/drawing/2017/decorative" val="1"/>
              </a:ext>
            </a:extLst>
          </p:cNvPr>
          <p:cNvSpPr/>
          <p:nvPr userDrawn="1"/>
        </p:nvSpPr>
        <p:spPr>
          <a:xfrm>
            <a:off x="432000" y="1120810"/>
            <a:ext cx="1984175" cy="11482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Tree>
    <p:extLst>
      <p:ext uri="{BB962C8B-B14F-4D97-AF65-F5344CB8AC3E}">
        <p14:creationId xmlns:p14="http://schemas.microsoft.com/office/powerpoint/2010/main" val="382981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1800" y="365125"/>
            <a:ext cx="10922000" cy="678671"/>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noAutofit/>
          </a:bodyPr>
          <a:lstStyle>
            <a:lvl1pPr marL="0" indent="0">
              <a:buNone/>
              <a:defRPr sz="2000" i="1"/>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1800" y="1864775"/>
            <a:ext cx="109220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
        <p:nvSpPr>
          <p:cNvPr id="8" name="Rectangle 7" descr="Accent block left">
            <a:extLst>
              <a:ext uri="{FF2B5EF4-FFF2-40B4-BE49-F238E27FC236}">
                <a16:creationId xmlns:a16="http://schemas.microsoft.com/office/drawing/2014/main" id="{B697718B-DE59-482D-9B8A-1647A785E0D5}"/>
              </a:ext>
              <a:ext uri="{C183D7F6-B498-43B3-948B-1728B52AA6E4}">
                <adec:decorative xmlns:adec="http://schemas.microsoft.com/office/drawing/2017/decorative" val="1"/>
              </a:ext>
            </a:extLst>
          </p:cNvPr>
          <p:cNvSpPr/>
          <p:nvPr userDrawn="1"/>
        </p:nvSpPr>
        <p:spPr>
          <a:xfrm>
            <a:off x="431800" y="1526244"/>
            <a:ext cx="1984175" cy="11482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spTree>
    <p:extLst>
      <p:ext uri="{BB962C8B-B14F-4D97-AF65-F5344CB8AC3E}">
        <p14:creationId xmlns:p14="http://schemas.microsoft.com/office/powerpoint/2010/main" val="202523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itle, Sub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5D8FF49-861B-43DD-9314-A8AF969704E4}"/>
              </a:ext>
            </a:extLst>
          </p:cNvPr>
          <p:cNvSpPr/>
          <p:nvPr userDrawn="1"/>
        </p:nvSpPr>
        <p:spPr>
          <a:xfrm>
            <a:off x="9786026" y="17252"/>
            <a:ext cx="2405974" cy="680335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1800" y="365125"/>
            <a:ext cx="9255664" cy="678671"/>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9255664" cy="360000"/>
          </a:xfrm>
        </p:spPr>
        <p:txBody>
          <a:bodyPr>
            <a:noAutofit/>
          </a:bodyPr>
          <a:lstStyle>
            <a:lvl1pPr marL="0" indent="0">
              <a:buNone/>
              <a:defRPr sz="2000" i="1"/>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1800" y="1864775"/>
            <a:ext cx="9169404"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a:xfrm>
            <a:off x="432000" y="6439820"/>
            <a:ext cx="5664000" cy="295062"/>
          </a:xfrm>
          <a:prstGeom prst="rect">
            <a:avLst/>
          </a:prstGeom>
          <a:noFill/>
        </p:spPr>
        <p:txBody>
          <a:bodyPr vert="horz" lIns="0" tIns="0" rIns="0" bIns="0" rtlCol="0" anchor="ctr"/>
          <a:lstStyle>
            <a:defPPr>
              <a:defRPr lang="en-US"/>
            </a:defPPr>
            <a:lvl1pPr marL="0" algn="l" defTabSz="914400" rtl="0" eaLnBrk="1" latinLnBrk="0" hangingPunct="1">
              <a:defRPr sz="1200" kern="120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a:p>
        </p:txBody>
      </p:sp>
      <p:sp>
        <p:nvSpPr>
          <p:cNvPr id="8" name="Rectangle 7" descr="Accent block left">
            <a:extLst>
              <a:ext uri="{FF2B5EF4-FFF2-40B4-BE49-F238E27FC236}">
                <a16:creationId xmlns:a16="http://schemas.microsoft.com/office/drawing/2014/main" id="{B697718B-DE59-482D-9B8A-1647A785E0D5}"/>
              </a:ext>
              <a:ext uri="{C183D7F6-B498-43B3-948B-1728B52AA6E4}">
                <adec:decorative xmlns:adec="http://schemas.microsoft.com/office/drawing/2017/decorative" val="1"/>
              </a:ext>
            </a:extLst>
          </p:cNvPr>
          <p:cNvSpPr/>
          <p:nvPr userDrawn="1"/>
        </p:nvSpPr>
        <p:spPr>
          <a:xfrm>
            <a:off x="431800" y="1526244"/>
            <a:ext cx="1984175" cy="114824"/>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ndara"/>
              <a:ea typeface="+mn-ea"/>
              <a:cs typeface="+mn-cs"/>
            </a:endParaRPr>
          </a:p>
        </p:txBody>
      </p:sp>
      <p:pic>
        <p:nvPicPr>
          <p:cNvPr id="10" name="Picture 9">
            <a:extLst>
              <a:ext uri="{FF2B5EF4-FFF2-40B4-BE49-F238E27FC236}">
                <a16:creationId xmlns:a16="http://schemas.microsoft.com/office/drawing/2014/main" id="{63B4BF43-E758-43E1-97FB-C114059B73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02757" y="6439821"/>
            <a:ext cx="1719395" cy="298198"/>
          </a:xfrm>
          <a:prstGeom prst="rect">
            <a:avLst/>
          </a:prstGeom>
        </p:spPr>
      </p:pic>
      <p:sp>
        <p:nvSpPr>
          <p:cNvPr id="11" name="Slide Number Placeholder 4">
            <a:extLst>
              <a:ext uri="{FF2B5EF4-FFF2-40B4-BE49-F238E27FC236}">
                <a16:creationId xmlns:a16="http://schemas.microsoft.com/office/drawing/2014/main" id="{F634999C-B966-4A79-B86F-F715D4884904}"/>
              </a:ext>
            </a:extLst>
          </p:cNvPr>
          <p:cNvSpPr>
            <a:spLocks noGrp="1"/>
          </p:cNvSpPr>
          <p:nvPr>
            <p:ph type="sldNum" sz="quarter" idx="33"/>
          </p:nvPr>
        </p:nvSpPr>
        <p:spPr>
          <a:xfrm>
            <a:off x="11760000" y="6388603"/>
            <a:ext cx="432000" cy="432000"/>
          </a:xfrm>
          <a:prstGeom prst="rect">
            <a:avLst/>
          </a:prstGeom>
          <a:solidFill>
            <a:schemeClr val="tx1">
              <a:lumMod val="75000"/>
              <a:lumOff val="25000"/>
            </a:schemeClr>
          </a:solidFill>
        </p:spPr>
        <p:txBody>
          <a:bodyPr vert="horz" lIns="0" tIns="0" rIns="0" bIns="0" rtlCol="0" anchor="ct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9B51A1E-902D-48AF-9020-955120F399B6}" type="slidenum">
              <a:rPr lang="en-US" smtClean="0"/>
              <a:pPr/>
              <a:t>‹#›</a:t>
            </a:fld>
            <a:endParaRPr lang="en-US" noProof="0"/>
          </a:p>
        </p:txBody>
      </p:sp>
    </p:spTree>
    <p:extLst>
      <p:ext uri="{BB962C8B-B14F-4D97-AF65-F5344CB8AC3E}">
        <p14:creationId xmlns:p14="http://schemas.microsoft.com/office/powerpoint/2010/main" val="165039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image" Target="../media/image2.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19" Type="http://schemas.openxmlformats.org/officeDocument/2006/relationships/theme" Target="../theme/theme2.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B87D64-65D2-4B57-9D67-1B18367FBA23}"/>
              </a:ext>
            </a:extLst>
          </p:cNvPr>
          <p:cNvSpPr>
            <a:spLocks noGrp="1"/>
          </p:cNvSpPr>
          <p:nvPr>
            <p:ph type="title"/>
          </p:nvPr>
        </p:nvSpPr>
        <p:spPr>
          <a:xfrm>
            <a:off x="838200" y="365125"/>
            <a:ext cx="10515600" cy="67867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13CB0F-824F-46B1-B978-F1B1F8FD1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3F131A79-7BF7-4D3A-9F85-6EA9A460CE3A}"/>
              </a:ext>
            </a:extLst>
          </p:cNvPr>
          <p:cNvSpPr/>
          <p:nvPr userDrawn="1"/>
        </p:nvSpPr>
        <p:spPr>
          <a:xfrm>
            <a:off x="9780103" y="6832538"/>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8" name="Rectangle 7">
            <a:extLst>
              <a:ext uri="{FF2B5EF4-FFF2-40B4-BE49-F238E27FC236}">
                <a16:creationId xmlns:a16="http://schemas.microsoft.com/office/drawing/2014/main" id="{CD0E40B0-F9E6-4345-AF2D-3E13FFE6F0FF}"/>
              </a:ext>
            </a:extLst>
          </p:cNvPr>
          <p:cNvSpPr/>
          <p:nvPr userDrawn="1"/>
        </p:nvSpPr>
        <p:spPr>
          <a:xfrm>
            <a:off x="0" y="6832538"/>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 name="Rectangle 8">
            <a:extLst>
              <a:ext uri="{FF2B5EF4-FFF2-40B4-BE49-F238E27FC236}">
                <a16:creationId xmlns:a16="http://schemas.microsoft.com/office/drawing/2014/main" id="{507C90A8-4102-4F91-86E7-EFC33F1E28BD}"/>
              </a:ext>
            </a:extLst>
          </p:cNvPr>
          <p:cNvSpPr/>
          <p:nvPr userDrawn="1"/>
        </p:nvSpPr>
        <p:spPr>
          <a:xfrm>
            <a:off x="11760000" y="6832538"/>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10" name="Picture 9">
            <a:extLst>
              <a:ext uri="{FF2B5EF4-FFF2-40B4-BE49-F238E27FC236}">
                <a16:creationId xmlns:a16="http://schemas.microsoft.com/office/drawing/2014/main" id="{F7F67AC1-EC9B-4204-816C-025A08F1CC96}"/>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9902757" y="6439821"/>
            <a:ext cx="1719395" cy="298198"/>
          </a:xfrm>
          <a:prstGeom prst="rect">
            <a:avLst/>
          </a:prstGeom>
        </p:spPr>
      </p:pic>
      <p:sp>
        <p:nvSpPr>
          <p:cNvPr id="11" name="Slide Number Placeholder 3">
            <a:extLst>
              <a:ext uri="{FF2B5EF4-FFF2-40B4-BE49-F238E27FC236}">
                <a16:creationId xmlns:a16="http://schemas.microsoft.com/office/drawing/2014/main" id="{FA924A38-A84A-4204-8C5B-9D89F13E0040}"/>
              </a:ext>
            </a:extLst>
          </p:cNvPr>
          <p:cNvSpPr txBox="1">
            <a:spLocks/>
          </p:cNvSpPr>
          <p:nvPr userDrawn="1"/>
        </p:nvSpPr>
        <p:spPr>
          <a:xfrm>
            <a:off x="11760000" y="6400538"/>
            <a:ext cx="432000" cy="432000"/>
          </a:xfrm>
          <a:prstGeom prst="rect">
            <a:avLst/>
          </a:prstGeom>
          <a:solidFill>
            <a:sysClr val="windowText" lastClr="000000">
              <a:lumMod val="75000"/>
              <a:lumOff val="25000"/>
            </a:sysClr>
          </a:solidFill>
        </p:spPr>
        <p:txBody>
          <a:bodyPr vert="horz" lIns="0" tIns="0" rIns="0" bIns="0" rtlCol="0" anchor="ctr">
            <a:normAutofit/>
          </a:bodyPr>
          <a:lstStyle>
            <a:defPPr>
              <a:defRPr lang="en-US"/>
            </a:defPPr>
            <a:lvl1pPr marL="0" algn="ct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fld id="{19B51A1E-902D-48AF-9020-955120F399B6}" type="slidenum">
              <a:rPr kumimoji="0" lang="en-US" sz="1200" b="0" i="0" u="none" strike="noStrike" kern="1200" cap="none" spc="0" normalizeH="0" baseline="0" noProof="0" smtClean="0">
                <a:ln>
                  <a:noFill/>
                </a:ln>
                <a:solidFill>
                  <a:prstClr val="white"/>
                </a:solidFill>
                <a:effectLst/>
                <a:uLnTx/>
                <a:uFillTx/>
                <a:latin typeface="Corbel"/>
                <a:ea typeface="+mn-ea"/>
                <a:cs typeface="+mn-cs"/>
              </a:rPr>
              <a:pPr marL="0" marR="0" lvl="0" indent="0" algn="ctr" defTabSz="914400" rtl="0" eaLnBrk="1" fontAlgn="auto" latinLnBrk="0" hangingPunct="1">
                <a:lnSpc>
                  <a:spcPct val="100000"/>
                </a:lnSpc>
                <a:spcBef>
                  <a:spcPts val="0"/>
                </a:spcBef>
                <a:spcAft>
                  <a:spcPts val="600"/>
                </a:spcAft>
                <a:buClrTx/>
                <a:buSzTx/>
                <a:buFontTx/>
                <a:buNone/>
                <a:tabLst/>
                <a:defRPr/>
              </a:pPr>
              <a:t>‹#›</a:t>
            </a:fld>
            <a:endParaRPr kumimoji="0" lang="en-US" sz="1200" b="0" i="0" u="none" strike="noStrike" kern="1200" cap="none" spc="0" normalizeH="0" baseline="0" noProof="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3424739898"/>
      </p:ext>
    </p:extLst>
  </p:cSld>
  <p:clrMap bg1="lt1" tx1="dk1" bg2="lt2" tx2="dk2" accent1="accent1" accent2="accent2" accent3="accent3" accent4="accent4" accent5="accent5" accent6="accent6" hlink="hlink" folHlink="folHlink"/>
  <p:sldLayoutIdLst>
    <p:sldLayoutId id="2147483660" r:id="rId1"/>
    <p:sldLayoutId id="2147483677" r:id="rId2"/>
    <p:sldLayoutId id="2147483662" r:id="rId3"/>
    <p:sldLayoutId id="2147483678" r:id="rId4"/>
    <p:sldLayoutId id="2147483663" r:id="rId5"/>
    <p:sldLayoutId id="2147483667" r:id="rId6"/>
    <p:sldLayoutId id="2147483675" r:id="rId7"/>
    <p:sldLayoutId id="2147483669" r:id="rId8"/>
    <p:sldLayoutId id="2147483674" r:id="rId9"/>
    <p:sldLayoutId id="2147483654" r:id="rId10"/>
    <p:sldLayoutId id="2147483655" r:id="rId11"/>
    <p:sldLayoutId id="2147483666" r:id="rId12"/>
    <p:sldLayoutId id="2147483670" r:id="rId13"/>
    <p:sldLayoutId id="2147483652" r:id="rId14"/>
    <p:sldLayoutId id="2147483671" r:id="rId15"/>
    <p:sldLayoutId id="2147483650" r:id="rId16"/>
    <p:sldLayoutId id="2147483656" r:id="rId17"/>
    <p:sldLayoutId id="2147483657" r:id="rId18"/>
  </p:sldLayoutIdLst>
  <p:hf hdr="0" ftr="0" dt="0"/>
  <p:txStyles>
    <p:titleStyle>
      <a:lvl1pPr algn="l" defTabSz="914400" rtl="0" eaLnBrk="1" latinLnBrk="0" hangingPunct="1">
        <a:lnSpc>
          <a:spcPct val="90000"/>
        </a:lnSpc>
        <a:spcBef>
          <a:spcPct val="0"/>
        </a:spcBef>
        <a:buNone/>
        <a:defRPr sz="3600" b="1" kern="1200" spc="-150">
          <a:solidFill>
            <a:schemeClr val="tx1">
              <a:lumMod val="75000"/>
              <a:lumOff val="25000"/>
            </a:schemeClr>
          </a:solidFill>
          <a:latin typeface="Corbel" panose="020B0503020204020204" pitchFamily="34" charset="0"/>
          <a:ea typeface="+mj-ea"/>
          <a:cs typeface="+mj-cs"/>
        </a:defRPr>
      </a:lvl1pPr>
    </p:titleStyle>
    <p:bodyStyle>
      <a:lvl1pPr marL="228600" indent="-228600" algn="l" defTabSz="914400" rtl="0" eaLnBrk="1" latinLnBrk="0" hangingPunct="1">
        <a:lnSpc>
          <a:spcPct val="100000"/>
        </a:lnSpc>
        <a:spcBef>
          <a:spcPts val="600"/>
        </a:spcBef>
        <a:spcAft>
          <a:spcPts val="0"/>
        </a:spcAft>
        <a:buClr>
          <a:schemeClr val="accent2"/>
        </a:buClr>
        <a:buFont typeface="Candara" panose="020E0502030303020204" pitchFamily="34" charset="0"/>
        <a:buChar char="»"/>
        <a:defRPr sz="2200" kern="1200">
          <a:solidFill>
            <a:schemeClr val="tx1">
              <a:lumMod val="75000"/>
              <a:lumOff val="25000"/>
            </a:schemeClr>
          </a:solidFill>
          <a:latin typeface="Candara" panose="020E0502030303020204" pitchFamily="34" charset="0"/>
          <a:ea typeface="+mn-ea"/>
          <a:cs typeface="+mn-cs"/>
        </a:defRPr>
      </a:lvl1pPr>
      <a:lvl2pPr marL="685800" indent="-228600" algn="l" defTabSz="914400" rtl="0" eaLnBrk="1" latinLnBrk="0" hangingPunct="1">
        <a:lnSpc>
          <a:spcPct val="100000"/>
        </a:lnSpc>
        <a:spcBef>
          <a:spcPts val="600"/>
        </a:spcBef>
        <a:spcAft>
          <a:spcPts val="0"/>
        </a:spcAft>
        <a:buClr>
          <a:schemeClr val="accent2"/>
        </a:buClr>
        <a:buFont typeface="Courier New" panose="02070309020205020404" pitchFamily="49" charset="0"/>
        <a:buChar char="­"/>
        <a:defRPr sz="2000" kern="1200">
          <a:solidFill>
            <a:schemeClr val="tx1">
              <a:lumMod val="75000"/>
              <a:lumOff val="25000"/>
            </a:schemeClr>
          </a:solidFill>
          <a:latin typeface="Candara" panose="020E0502030303020204" pitchFamily="34" charset="0"/>
          <a:ea typeface="+mn-ea"/>
          <a:cs typeface="+mn-cs"/>
        </a:defRPr>
      </a:lvl2pPr>
      <a:lvl3pPr marL="1143000" indent="-228600" algn="l" defTabSz="914400" rtl="0" eaLnBrk="1" latinLnBrk="0" hangingPunct="1">
        <a:lnSpc>
          <a:spcPct val="100000"/>
        </a:lnSpc>
        <a:spcBef>
          <a:spcPts val="600"/>
        </a:spcBef>
        <a:spcAft>
          <a:spcPts val="0"/>
        </a:spcAft>
        <a:buClr>
          <a:schemeClr val="accent2"/>
        </a:buClr>
        <a:buFont typeface="Arial" panose="020B0604020202020204" pitchFamily="34" charset="0"/>
        <a:buChar char="•"/>
        <a:defRPr sz="1800" kern="1200">
          <a:solidFill>
            <a:schemeClr val="tx1">
              <a:lumMod val="75000"/>
              <a:lumOff val="25000"/>
            </a:schemeClr>
          </a:solidFill>
          <a:latin typeface="Candara" panose="020E0502030303020204" pitchFamily="34" charset="0"/>
          <a:ea typeface="+mn-ea"/>
          <a:cs typeface="+mn-cs"/>
        </a:defRPr>
      </a:lvl3pPr>
      <a:lvl4pPr marL="1600200" indent="-228600" algn="l" defTabSz="914400" rtl="0" eaLnBrk="1" latinLnBrk="0" hangingPunct="1">
        <a:lnSpc>
          <a:spcPct val="100000"/>
        </a:lnSpc>
        <a:spcBef>
          <a:spcPts val="600"/>
        </a:spcBef>
        <a:spcAft>
          <a:spcPts val="0"/>
        </a:spcAft>
        <a:buClr>
          <a:schemeClr val="accent2"/>
        </a:buClr>
        <a:buFont typeface="Arial" panose="020B0604020202020204" pitchFamily="34" charset="0"/>
        <a:buChar char="•"/>
        <a:defRPr sz="1600" kern="1200">
          <a:solidFill>
            <a:schemeClr val="tx1">
              <a:lumMod val="75000"/>
              <a:lumOff val="25000"/>
            </a:schemeClr>
          </a:solidFill>
          <a:latin typeface="Candara" panose="020E0502030303020204" pitchFamily="34" charset="0"/>
          <a:ea typeface="+mn-ea"/>
          <a:cs typeface="+mn-cs"/>
        </a:defRPr>
      </a:lvl4pPr>
      <a:lvl5pPr marL="2057400" indent="-228600" algn="l" defTabSz="914400" rtl="0" eaLnBrk="1" latinLnBrk="0" hangingPunct="1">
        <a:lnSpc>
          <a:spcPct val="100000"/>
        </a:lnSpc>
        <a:spcBef>
          <a:spcPts val="600"/>
        </a:spcBef>
        <a:spcAft>
          <a:spcPts val="0"/>
        </a:spcAft>
        <a:buClr>
          <a:schemeClr val="accent2"/>
        </a:buClr>
        <a:buFont typeface="Arial" panose="020B0604020202020204" pitchFamily="34" charset="0"/>
        <a:buChar char="•"/>
        <a:defRPr sz="1600" kern="1200">
          <a:solidFill>
            <a:schemeClr val="tx1">
              <a:lumMod val="75000"/>
              <a:lumOff val="25000"/>
            </a:schemeClr>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9B1964-7799-4E58-8C23-A9D0968ECDB3}"/>
              </a:ext>
            </a:extLst>
          </p:cNvPr>
          <p:cNvSpPr>
            <a:spLocks noGrp="1"/>
          </p:cNvSpPr>
          <p:nvPr>
            <p:ph type="title"/>
          </p:nvPr>
        </p:nvSpPr>
        <p:spPr>
          <a:xfrm>
            <a:off x="838200" y="365125"/>
            <a:ext cx="10515600" cy="679450"/>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11EC71F6-10CF-411A-A663-8DE07C71B4A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8169B746-B1C9-4593-8234-A57E7CD991B4}"/>
              </a:ext>
            </a:extLst>
          </p:cNvPr>
          <p:cNvSpPr/>
          <p:nvPr userDrawn="1"/>
        </p:nvSpPr>
        <p:spPr>
          <a:xfrm>
            <a:off x="9780588" y="6832600"/>
            <a:ext cx="1979612" cy="5397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a:extLst>
              <a:ext uri="{FF2B5EF4-FFF2-40B4-BE49-F238E27FC236}">
                <a16:creationId xmlns:a16="http://schemas.microsoft.com/office/drawing/2014/main" id="{A103F9D6-9D99-4E93-BCA5-3CCD2E3815CD}"/>
              </a:ext>
            </a:extLst>
          </p:cNvPr>
          <p:cNvSpPr/>
          <p:nvPr userDrawn="1"/>
        </p:nvSpPr>
        <p:spPr>
          <a:xfrm>
            <a:off x="0" y="6832600"/>
            <a:ext cx="9780588" cy="539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Rectangle 8">
            <a:extLst>
              <a:ext uri="{FF2B5EF4-FFF2-40B4-BE49-F238E27FC236}">
                <a16:creationId xmlns:a16="http://schemas.microsoft.com/office/drawing/2014/main" id="{29E9933C-F1AE-4C18-A4D5-DE2BFECADC83}"/>
              </a:ext>
            </a:extLst>
          </p:cNvPr>
          <p:cNvSpPr/>
          <p:nvPr userDrawn="1"/>
        </p:nvSpPr>
        <p:spPr>
          <a:xfrm>
            <a:off x="11760200" y="6832600"/>
            <a:ext cx="431800" cy="539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1" name="Picture 9">
            <a:extLst>
              <a:ext uri="{FF2B5EF4-FFF2-40B4-BE49-F238E27FC236}">
                <a16:creationId xmlns:a16="http://schemas.microsoft.com/office/drawing/2014/main" id="{13C4DEDC-E88E-4A09-AEAE-E2FB06AA6737}"/>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9902825" y="6440488"/>
            <a:ext cx="1719263"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3">
            <a:extLst>
              <a:ext uri="{FF2B5EF4-FFF2-40B4-BE49-F238E27FC236}">
                <a16:creationId xmlns:a16="http://schemas.microsoft.com/office/drawing/2014/main" id="{A02E8F42-E4CA-4DA0-BC32-2CC37BCC5A25}"/>
              </a:ext>
            </a:extLst>
          </p:cNvPr>
          <p:cNvSpPr txBox="1">
            <a:spLocks/>
          </p:cNvSpPr>
          <p:nvPr userDrawn="1"/>
        </p:nvSpPr>
        <p:spPr>
          <a:xfrm>
            <a:off x="11760200" y="6400800"/>
            <a:ext cx="431800" cy="431800"/>
          </a:xfrm>
          <a:prstGeom prst="rect">
            <a:avLst/>
          </a:prstGeom>
          <a:solidFill>
            <a:sysClr val="windowText" lastClr="000000">
              <a:lumMod val="75000"/>
              <a:lumOff val="25000"/>
            </a:sysClr>
          </a:solidFill>
        </p:spPr>
        <p:txBody>
          <a:bodyPr lIns="0" tIns="0" rIns="0" bIns="0" anchor="ctr">
            <a:norm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eaLnBrk="0" fontAlgn="base" hangingPunct="0">
              <a:spcBef>
                <a:spcPct val="0"/>
              </a:spcBef>
              <a:spcAft>
                <a:spcPct val="0"/>
              </a:spcAft>
              <a:defRPr>
                <a:solidFill>
                  <a:schemeClr val="tx1"/>
                </a:solidFill>
                <a:latin typeface="Corbel" panose="020B0503020204020204" pitchFamily="34" charset="0"/>
              </a:defRPr>
            </a:lvl6pPr>
            <a:lvl7pPr marL="2971800" indent="-228600" eaLnBrk="0" fontAlgn="base" hangingPunct="0">
              <a:spcBef>
                <a:spcPct val="0"/>
              </a:spcBef>
              <a:spcAft>
                <a:spcPct val="0"/>
              </a:spcAft>
              <a:defRPr>
                <a:solidFill>
                  <a:schemeClr val="tx1"/>
                </a:solidFill>
                <a:latin typeface="Corbel" panose="020B0503020204020204" pitchFamily="34" charset="0"/>
              </a:defRPr>
            </a:lvl7pPr>
            <a:lvl8pPr marL="3429000" indent="-228600" eaLnBrk="0" fontAlgn="base" hangingPunct="0">
              <a:spcBef>
                <a:spcPct val="0"/>
              </a:spcBef>
              <a:spcAft>
                <a:spcPct val="0"/>
              </a:spcAft>
              <a:defRPr>
                <a:solidFill>
                  <a:schemeClr val="tx1"/>
                </a:solidFill>
                <a:latin typeface="Corbel" panose="020B0503020204020204" pitchFamily="34" charset="0"/>
              </a:defRPr>
            </a:lvl8pPr>
            <a:lvl9pPr marL="3886200" indent="-228600" eaLnBrk="0" fontAlgn="base" hangingPunct="0">
              <a:spcBef>
                <a:spcPct val="0"/>
              </a:spcBef>
              <a:spcAft>
                <a:spcPct val="0"/>
              </a:spcAft>
              <a:defRPr>
                <a:solidFill>
                  <a:schemeClr val="tx1"/>
                </a:solidFill>
                <a:latin typeface="Corbel" panose="020B0503020204020204" pitchFamily="34" charset="0"/>
              </a:defRPr>
            </a:lvl9pPr>
          </a:lstStyle>
          <a:p>
            <a:pPr algn="ctr" eaLnBrk="1" hangingPunct="1">
              <a:spcAft>
                <a:spcPts val="600"/>
              </a:spcAft>
              <a:defRPr/>
            </a:pPr>
            <a:fld id="{0BEC806F-29F8-4C65-BFF4-AFDE5BBB12A5}" type="slidenum">
              <a:rPr lang="en-US" altLang="en-US" sz="1200" smtClean="0">
                <a:solidFill>
                  <a:srgbClr val="FFFFFF"/>
                </a:solidFill>
              </a:rPr>
              <a:pPr algn="ctr" eaLnBrk="1" hangingPunct="1">
                <a:spcAft>
                  <a:spcPts val="600"/>
                </a:spcAft>
                <a:defRPr/>
              </a:pPr>
              <a:t>‹#›</a:t>
            </a:fld>
            <a:endParaRPr lang="en-US" altLang="en-US" sz="1200">
              <a:solidFill>
                <a:srgbClr val="FFFFFF"/>
              </a:solidFill>
            </a:endParaRPr>
          </a:p>
        </p:txBody>
      </p:sp>
    </p:spTree>
    <p:extLst>
      <p:ext uri="{BB962C8B-B14F-4D97-AF65-F5344CB8AC3E}">
        <p14:creationId xmlns:p14="http://schemas.microsoft.com/office/powerpoint/2010/main" val="1910719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 id="2147483697" r:id="rId18"/>
  </p:sldLayoutIdLst>
  <p:hf hdr="0" ftr="0" dt="0"/>
  <p:txStyles>
    <p:titleStyle>
      <a:lvl1pPr algn="l" rtl="0" eaLnBrk="0" fontAlgn="base" hangingPunct="0">
        <a:lnSpc>
          <a:spcPct val="90000"/>
        </a:lnSpc>
        <a:spcBef>
          <a:spcPct val="0"/>
        </a:spcBef>
        <a:spcAft>
          <a:spcPct val="0"/>
        </a:spcAft>
        <a:defRPr sz="3600" b="1" kern="1200" spc="-150">
          <a:solidFill>
            <a:srgbClr val="404040"/>
          </a:solidFill>
          <a:latin typeface="Corbel" panose="020B0503020204020204" pitchFamily="34" charset="0"/>
          <a:ea typeface="+mj-ea"/>
          <a:cs typeface="+mj-cs"/>
        </a:defRPr>
      </a:lvl1pPr>
      <a:lvl2pPr algn="l" rtl="0" eaLnBrk="0" fontAlgn="base" hangingPunct="0">
        <a:lnSpc>
          <a:spcPct val="90000"/>
        </a:lnSpc>
        <a:spcBef>
          <a:spcPct val="0"/>
        </a:spcBef>
        <a:spcAft>
          <a:spcPct val="0"/>
        </a:spcAft>
        <a:defRPr sz="3600" b="1">
          <a:solidFill>
            <a:srgbClr val="404040"/>
          </a:solidFill>
          <a:latin typeface="Corbel" panose="020B0503020204020204" pitchFamily="34" charset="0"/>
        </a:defRPr>
      </a:lvl2pPr>
      <a:lvl3pPr algn="l" rtl="0" eaLnBrk="0" fontAlgn="base" hangingPunct="0">
        <a:lnSpc>
          <a:spcPct val="90000"/>
        </a:lnSpc>
        <a:spcBef>
          <a:spcPct val="0"/>
        </a:spcBef>
        <a:spcAft>
          <a:spcPct val="0"/>
        </a:spcAft>
        <a:defRPr sz="3600" b="1">
          <a:solidFill>
            <a:srgbClr val="404040"/>
          </a:solidFill>
          <a:latin typeface="Corbel" panose="020B0503020204020204" pitchFamily="34" charset="0"/>
        </a:defRPr>
      </a:lvl3pPr>
      <a:lvl4pPr algn="l" rtl="0" eaLnBrk="0" fontAlgn="base" hangingPunct="0">
        <a:lnSpc>
          <a:spcPct val="90000"/>
        </a:lnSpc>
        <a:spcBef>
          <a:spcPct val="0"/>
        </a:spcBef>
        <a:spcAft>
          <a:spcPct val="0"/>
        </a:spcAft>
        <a:defRPr sz="3600" b="1">
          <a:solidFill>
            <a:srgbClr val="404040"/>
          </a:solidFill>
          <a:latin typeface="Corbel" panose="020B0503020204020204" pitchFamily="34" charset="0"/>
        </a:defRPr>
      </a:lvl4pPr>
      <a:lvl5pPr algn="l" rtl="0" eaLnBrk="0" fontAlgn="base" hangingPunct="0">
        <a:lnSpc>
          <a:spcPct val="90000"/>
        </a:lnSpc>
        <a:spcBef>
          <a:spcPct val="0"/>
        </a:spcBef>
        <a:spcAft>
          <a:spcPct val="0"/>
        </a:spcAft>
        <a:defRPr sz="3600" b="1">
          <a:solidFill>
            <a:srgbClr val="404040"/>
          </a:solidFill>
          <a:latin typeface="Corbel" panose="020B0503020204020204" pitchFamily="34" charset="0"/>
        </a:defRPr>
      </a:lvl5pPr>
      <a:lvl6pPr marL="457200" algn="l" rtl="0" fontAlgn="base">
        <a:lnSpc>
          <a:spcPct val="90000"/>
        </a:lnSpc>
        <a:spcBef>
          <a:spcPct val="0"/>
        </a:spcBef>
        <a:spcAft>
          <a:spcPct val="0"/>
        </a:spcAft>
        <a:defRPr sz="3600" b="1">
          <a:solidFill>
            <a:srgbClr val="404040"/>
          </a:solidFill>
          <a:latin typeface="Corbel" panose="020B0503020204020204" pitchFamily="34" charset="0"/>
        </a:defRPr>
      </a:lvl6pPr>
      <a:lvl7pPr marL="914400" algn="l" rtl="0" fontAlgn="base">
        <a:lnSpc>
          <a:spcPct val="90000"/>
        </a:lnSpc>
        <a:spcBef>
          <a:spcPct val="0"/>
        </a:spcBef>
        <a:spcAft>
          <a:spcPct val="0"/>
        </a:spcAft>
        <a:defRPr sz="3600" b="1">
          <a:solidFill>
            <a:srgbClr val="404040"/>
          </a:solidFill>
          <a:latin typeface="Corbel" panose="020B0503020204020204" pitchFamily="34" charset="0"/>
        </a:defRPr>
      </a:lvl7pPr>
      <a:lvl8pPr marL="1371600" algn="l" rtl="0" fontAlgn="base">
        <a:lnSpc>
          <a:spcPct val="90000"/>
        </a:lnSpc>
        <a:spcBef>
          <a:spcPct val="0"/>
        </a:spcBef>
        <a:spcAft>
          <a:spcPct val="0"/>
        </a:spcAft>
        <a:defRPr sz="3600" b="1">
          <a:solidFill>
            <a:srgbClr val="404040"/>
          </a:solidFill>
          <a:latin typeface="Corbel" panose="020B0503020204020204" pitchFamily="34" charset="0"/>
        </a:defRPr>
      </a:lvl8pPr>
      <a:lvl9pPr marL="1828800" algn="l" rtl="0" fontAlgn="base">
        <a:lnSpc>
          <a:spcPct val="90000"/>
        </a:lnSpc>
        <a:spcBef>
          <a:spcPct val="0"/>
        </a:spcBef>
        <a:spcAft>
          <a:spcPct val="0"/>
        </a:spcAft>
        <a:defRPr sz="3600" b="1">
          <a:solidFill>
            <a:srgbClr val="404040"/>
          </a:solidFill>
          <a:latin typeface="Corbel" panose="020B0503020204020204" pitchFamily="34" charset="0"/>
        </a:defRPr>
      </a:lvl9pPr>
    </p:titleStyle>
    <p:bodyStyle>
      <a:lvl1pPr marL="228600" indent="-228600" algn="l" rtl="0" eaLnBrk="0" fontAlgn="base" hangingPunct="0">
        <a:spcBef>
          <a:spcPts val="600"/>
        </a:spcBef>
        <a:spcAft>
          <a:spcPct val="0"/>
        </a:spcAft>
        <a:buClr>
          <a:schemeClr val="accent2"/>
        </a:buClr>
        <a:buFont typeface="Candara" panose="020E0502030303020204" pitchFamily="34" charset="0"/>
        <a:buChar char="»"/>
        <a:defRPr sz="2200" kern="1200">
          <a:solidFill>
            <a:srgbClr val="404040"/>
          </a:solidFill>
          <a:latin typeface="Candara" panose="020E0502030303020204" pitchFamily="34" charset="0"/>
          <a:ea typeface="+mn-ea"/>
          <a:cs typeface="+mn-cs"/>
        </a:defRPr>
      </a:lvl1pPr>
      <a:lvl2pPr marL="685800" indent="-228600" algn="l" rtl="0" eaLnBrk="0" fontAlgn="base" hangingPunct="0">
        <a:spcBef>
          <a:spcPts val="600"/>
        </a:spcBef>
        <a:spcAft>
          <a:spcPct val="0"/>
        </a:spcAft>
        <a:buClr>
          <a:schemeClr val="accent2"/>
        </a:buClr>
        <a:buFont typeface="Courier New" panose="02070309020205020404" pitchFamily="49" charset="0"/>
        <a:buChar char="­"/>
        <a:defRPr sz="2000" kern="1200">
          <a:solidFill>
            <a:srgbClr val="404040"/>
          </a:solidFill>
          <a:latin typeface="Candara" panose="020E0502030303020204" pitchFamily="34" charset="0"/>
          <a:ea typeface="+mn-ea"/>
          <a:cs typeface="+mn-cs"/>
        </a:defRPr>
      </a:lvl2pPr>
      <a:lvl3pPr marL="1143000" indent="-228600" algn="l" rtl="0" eaLnBrk="0" fontAlgn="base" hangingPunct="0">
        <a:spcBef>
          <a:spcPts val="600"/>
        </a:spcBef>
        <a:spcAft>
          <a:spcPct val="0"/>
        </a:spcAft>
        <a:buClr>
          <a:schemeClr val="accent2"/>
        </a:buClr>
        <a:buFont typeface="Arial" panose="020B0604020202020204" pitchFamily="34" charset="0"/>
        <a:buChar char="•"/>
        <a:defRPr kern="1200">
          <a:solidFill>
            <a:srgbClr val="404040"/>
          </a:solidFill>
          <a:latin typeface="Candara" panose="020E0502030303020204" pitchFamily="34" charset="0"/>
          <a:ea typeface="+mn-ea"/>
          <a:cs typeface="+mn-cs"/>
        </a:defRPr>
      </a:lvl3pPr>
      <a:lvl4pPr marL="1600200" indent="-228600" algn="l" rtl="0" eaLnBrk="0" fontAlgn="base" hangingPunct="0">
        <a:spcBef>
          <a:spcPts val="600"/>
        </a:spcBef>
        <a:spcAft>
          <a:spcPct val="0"/>
        </a:spcAft>
        <a:buClr>
          <a:schemeClr val="accent2"/>
        </a:buClr>
        <a:buFont typeface="Arial" panose="020B0604020202020204" pitchFamily="34" charset="0"/>
        <a:buChar char="•"/>
        <a:defRPr sz="1600" kern="1200">
          <a:solidFill>
            <a:srgbClr val="404040"/>
          </a:solidFill>
          <a:latin typeface="Candara" panose="020E0502030303020204" pitchFamily="34" charset="0"/>
          <a:ea typeface="+mn-ea"/>
          <a:cs typeface="+mn-cs"/>
        </a:defRPr>
      </a:lvl4pPr>
      <a:lvl5pPr marL="2057400" indent="-228600" algn="l" rtl="0" eaLnBrk="0" fontAlgn="base" hangingPunct="0">
        <a:spcBef>
          <a:spcPts val="600"/>
        </a:spcBef>
        <a:spcAft>
          <a:spcPct val="0"/>
        </a:spcAft>
        <a:buClr>
          <a:schemeClr val="accent2"/>
        </a:buClr>
        <a:buFont typeface="Arial" panose="020B0604020202020204" pitchFamily="34" charset="0"/>
        <a:buChar char="•"/>
        <a:defRPr sz="1600" kern="1200">
          <a:solidFill>
            <a:srgbClr val="404040"/>
          </a:solidFill>
          <a:latin typeface="Candara" panose="020E05020303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9" r="9"/>
          <a:stretch/>
        </p:blipFill>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p:txBody>
          <a:bodyPr anchor="ctr"/>
          <a:lstStyle/>
          <a:p>
            <a:r>
              <a:rPr lang="en-US" sz="4000" spc="-150" dirty="0">
                <a:solidFill>
                  <a:schemeClr val="tx1"/>
                </a:solidFill>
              </a:rPr>
              <a:t>A </a:t>
            </a:r>
            <a:r>
              <a:rPr lang="en-US" sz="4000" dirty="0">
                <a:solidFill>
                  <a:schemeClr val="tx1"/>
                </a:solidFill>
              </a:rPr>
              <a:t>Brief Look at IRS Programs for Taxpayer Offshore Compliance</a:t>
            </a:r>
            <a:endParaRPr lang="en-US" sz="4000" spc="-150" dirty="0">
              <a:solidFill>
                <a:schemeClr val="tx1"/>
              </a:solidFill>
            </a:endParaRPr>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p:txBody>
          <a:bodyPr/>
          <a:lstStyle/>
          <a:p>
            <a:r>
              <a:rPr lang="en-US" dirty="0"/>
              <a:t>November 14, 2022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74924" y="6242163"/>
            <a:ext cx="2022738" cy="350807"/>
          </a:xfrm>
          <a:prstGeom prst="rect">
            <a:avLst/>
          </a:prstGeom>
        </p:spPr>
      </p:pic>
      <p:sp>
        <p:nvSpPr>
          <p:cNvPr id="5" name="TextBox 4">
            <a:extLst>
              <a:ext uri="{FF2B5EF4-FFF2-40B4-BE49-F238E27FC236}">
                <a16:creationId xmlns:a16="http://schemas.microsoft.com/office/drawing/2014/main" id="{3CB45196-04CA-4456-85FC-B12E688E3491}"/>
              </a:ext>
            </a:extLst>
          </p:cNvPr>
          <p:cNvSpPr txBox="1"/>
          <p:nvPr/>
        </p:nvSpPr>
        <p:spPr>
          <a:xfrm>
            <a:off x="1517515" y="4722169"/>
            <a:ext cx="5848476" cy="1200329"/>
          </a:xfrm>
          <a:prstGeom prst="rect">
            <a:avLst/>
          </a:prstGeom>
          <a:noFill/>
        </p:spPr>
        <p:txBody>
          <a:bodyPr wrap="square" rtlCol="0">
            <a:spAutoFit/>
          </a:bodyPr>
          <a:lstStyle/>
          <a:p>
            <a:r>
              <a:rPr lang="en-US" sz="3600" b="1" dirty="0"/>
              <a:t>Presented by:</a:t>
            </a:r>
          </a:p>
          <a:p>
            <a:r>
              <a:rPr lang="en-US" sz="3600" b="1" dirty="0"/>
              <a:t>      Marko Zivanov, JD, CPA </a:t>
            </a:r>
          </a:p>
        </p:txBody>
      </p:sp>
    </p:spTree>
    <p:extLst>
      <p:ext uri="{BB962C8B-B14F-4D97-AF65-F5344CB8AC3E}">
        <p14:creationId xmlns:p14="http://schemas.microsoft.com/office/powerpoint/2010/main" val="1792796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Main Offshore Programs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latin typeface="+mn-lt"/>
              </a:rPr>
              <a:t>VDP – Voluntary Disclosure Program</a:t>
            </a:r>
          </a:p>
          <a:p>
            <a:pPr eaLnBrk="1" fontAlgn="auto" hangingPunct="1">
              <a:spcAft>
                <a:spcPts val="0"/>
              </a:spcAft>
              <a:defRPr/>
            </a:pPr>
            <a:r>
              <a:rPr lang="en-US" sz="2800" dirty="0">
                <a:solidFill>
                  <a:schemeClr val="tx1"/>
                </a:solidFill>
                <a:latin typeface="+mn-lt"/>
              </a:rPr>
              <a:t>Delinquent FBAR</a:t>
            </a:r>
          </a:p>
          <a:p>
            <a:pPr eaLnBrk="1" fontAlgn="auto" hangingPunct="1">
              <a:spcAft>
                <a:spcPts val="0"/>
              </a:spcAft>
              <a:defRPr/>
            </a:pPr>
            <a:r>
              <a:rPr lang="en-US" sz="2800" dirty="0">
                <a:solidFill>
                  <a:schemeClr val="tx1"/>
                </a:solidFill>
                <a:latin typeface="+mn-lt"/>
              </a:rPr>
              <a:t>Delinquent Return Submission Procedures</a:t>
            </a:r>
          </a:p>
          <a:p>
            <a:pPr eaLnBrk="1" fontAlgn="auto" hangingPunct="1">
              <a:spcAft>
                <a:spcPts val="0"/>
              </a:spcAft>
              <a:defRPr/>
            </a:pPr>
            <a:r>
              <a:rPr lang="en-US" sz="2800" dirty="0">
                <a:solidFill>
                  <a:schemeClr val="tx1"/>
                </a:solidFill>
                <a:latin typeface="+mn-lt"/>
              </a:rPr>
              <a:t>Streamlined Procedures (Domestic and Foreign)</a:t>
            </a: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76C811CE-8416-4A48-B815-1C13B40ACE72}"/>
              </a:ext>
            </a:extLst>
          </p:cNvPr>
          <p:cNvSpPr>
            <a:spLocks noGrp="1"/>
          </p:cNvSpPr>
          <p:nvPr>
            <p:ph type="sldNum" sz="quarter" idx="11"/>
          </p:nvPr>
        </p:nvSpPr>
        <p:spPr/>
        <p:txBody>
          <a:bodyPr/>
          <a:lstStyle/>
          <a:p>
            <a:pPr>
              <a:defRPr/>
            </a:pPr>
            <a:fld id="{5EFAA946-16E7-4450-A4AF-91870D17CE3D}" type="slidenum">
              <a:rPr lang="en-US" altLang="en-US" smtClean="0"/>
              <a:pPr>
                <a:defRPr/>
              </a:pPr>
              <a:t>10</a:t>
            </a:fld>
            <a:endParaRPr lang="en-US" altLang="en-US"/>
          </a:p>
        </p:txBody>
      </p:sp>
    </p:spTree>
    <p:extLst>
      <p:ext uri="{BB962C8B-B14F-4D97-AF65-F5344CB8AC3E}">
        <p14:creationId xmlns:p14="http://schemas.microsoft.com/office/powerpoint/2010/main" val="6211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rPr>
              <a:t>VDP – Voluntary Disclosure Program</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rgbClr val="000000"/>
                </a:solidFill>
                <a:effectLst/>
                <a:latin typeface="+mn-lt"/>
                <a:ea typeface="Calibri" panose="020F0502020204030204" pitchFamily="34" charset="0"/>
                <a:cs typeface="Times New Roman" panose="02020603050405020304" pitchFamily="18" charset="0"/>
              </a:rPr>
              <a:t>The IRS Voluntary Disclosure Program, in existence for many years</a:t>
            </a:r>
          </a:p>
          <a:p>
            <a:pPr eaLnBrk="1" fontAlgn="auto" hangingPunct="1">
              <a:spcAft>
                <a:spcPts val="0"/>
              </a:spcAft>
              <a:defRPr/>
            </a:pPr>
            <a:r>
              <a:rPr lang="en-US" sz="2800" dirty="0">
                <a:solidFill>
                  <a:srgbClr val="000000"/>
                </a:solidFill>
                <a:latin typeface="+mn-lt"/>
                <a:ea typeface="Calibri" panose="020F0502020204030204" pitchFamily="34" charset="0"/>
                <a:cs typeface="Times New Roman" panose="02020603050405020304" pitchFamily="18" charset="0"/>
              </a:rPr>
              <a:t>B</a:t>
            </a:r>
            <a:r>
              <a:rPr lang="en-US" sz="2800" dirty="0">
                <a:solidFill>
                  <a:srgbClr val="000000"/>
                </a:solidFill>
                <a:effectLst/>
                <a:latin typeface="+mn-lt"/>
                <a:ea typeface="Calibri" panose="020F0502020204030204" pitchFamily="34" charset="0"/>
                <a:cs typeface="Times New Roman" panose="02020603050405020304" pitchFamily="18" charset="0"/>
              </a:rPr>
              <a:t>etween 2009 </a:t>
            </a:r>
            <a:r>
              <a:rPr lang="en-US" sz="2800" dirty="0">
                <a:solidFill>
                  <a:srgbClr val="000000"/>
                </a:solidFill>
                <a:latin typeface="+mn-lt"/>
                <a:ea typeface="Calibri" panose="020F0502020204030204" pitchFamily="34" charset="0"/>
                <a:cs typeface="Times New Roman" panose="02020603050405020304" pitchFamily="18" charset="0"/>
              </a:rPr>
              <a:t>and</a:t>
            </a:r>
            <a:r>
              <a:rPr lang="en-US" sz="2800" dirty="0">
                <a:solidFill>
                  <a:srgbClr val="000000"/>
                </a:solidFill>
                <a:effectLst/>
                <a:latin typeface="+mn-lt"/>
                <a:ea typeface="Calibri" panose="020F0502020204030204" pitchFamily="34" charset="0"/>
                <a:cs typeface="Times New Roman" panose="02020603050405020304" pitchFamily="18" charset="0"/>
              </a:rPr>
              <a:t> 2018, there was a program called the Offshore Voluntary Disclosure Program (OVDP) (inception - Swiss banks entering into deferred prosecution agreements with the US)</a:t>
            </a:r>
          </a:p>
          <a:p>
            <a:pPr eaLnBrk="1" fontAlgn="auto" hangingPunct="1">
              <a:spcAft>
                <a:spcPts val="0"/>
              </a:spcAft>
              <a:defRPr/>
            </a:pPr>
            <a:r>
              <a:rPr lang="en-US" sz="2800" dirty="0">
                <a:solidFill>
                  <a:srgbClr val="000000"/>
                </a:solidFill>
                <a:latin typeface="+mn-lt"/>
                <a:ea typeface="Calibri" panose="020F0502020204030204" pitchFamily="34" charset="0"/>
                <a:cs typeface="Times New Roman" panose="02020603050405020304" pitchFamily="18" charset="0"/>
              </a:rPr>
              <a:t>Several revisions</a:t>
            </a:r>
          </a:p>
          <a:p>
            <a:pPr eaLnBrk="1" fontAlgn="auto" hangingPunct="1">
              <a:spcAft>
                <a:spcPts val="0"/>
              </a:spcAft>
              <a:defRPr/>
            </a:pPr>
            <a:r>
              <a:rPr lang="en-US" sz="2800" dirty="0">
                <a:solidFill>
                  <a:srgbClr val="000000"/>
                </a:solidFill>
                <a:latin typeface="+mn-lt"/>
                <a:ea typeface="Calibri" panose="020F0502020204030204" pitchFamily="34" charset="0"/>
                <a:cs typeface="Times New Roman" panose="02020603050405020304" pitchFamily="18" charset="0"/>
              </a:rPr>
              <a:t>D</a:t>
            </a:r>
            <a:r>
              <a:rPr lang="en-US" sz="2800" dirty="0">
                <a:solidFill>
                  <a:srgbClr val="000000"/>
                </a:solidFill>
                <a:effectLst/>
                <a:latin typeface="+mn-lt"/>
                <a:ea typeface="Calibri" panose="020F0502020204030204" pitchFamily="34" charset="0"/>
                <a:cs typeface="Times New Roman" panose="02020603050405020304" pitchFamily="18" charset="0"/>
              </a:rPr>
              <a:t>esigned for two types of individuals:</a:t>
            </a:r>
          </a:p>
          <a:p>
            <a:pPr lvl="1" eaLnBrk="1" fontAlgn="auto" hangingPunct="1">
              <a:spcAft>
                <a:spcPts val="0"/>
              </a:spcAft>
              <a:defRPr/>
            </a:pPr>
            <a:r>
              <a:rPr lang="en-US" sz="2800" dirty="0">
                <a:solidFill>
                  <a:srgbClr val="000000"/>
                </a:solidFill>
                <a:latin typeface="+mn-lt"/>
                <a:cs typeface="Times New Roman" panose="02020603050405020304" pitchFamily="18" charset="0"/>
              </a:rPr>
              <a:t>Willful taxpayers</a:t>
            </a:r>
          </a:p>
          <a:p>
            <a:pPr lvl="1" eaLnBrk="1" fontAlgn="auto" hangingPunct="1">
              <a:spcAft>
                <a:spcPts val="0"/>
              </a:spcAft>
              <a:defRPr/>
            </a:pPr>
            <a:r>
              <a:rPr lang="en-US" sz="2800" dirty="0">
                <a:solidFill>
                  <a:srgbClr val="000000"/>
                </a:solidFill>
                <a:latin typeface="+mn-lt"/>
                <a:cs typeface="Times New Roman" panose="02020603050405020304" pitchFamily="18" charset="0"/>
              </a:rPr>
              <a:t>Non-willful taxpayers who preferred to pay penalty to avoid an audit</a:t>
            </a:r>
            <a:endParaRPr lang="en-US" sz="2800" dirty="0">
              <a:latin typeface="+mn-lt"/>
            </a:endParaRPr>
          </a:p>
          <a:p>
            <a:pPr eaLnBrk="1" fontAlgn="auto" hangingPunct="1">
              <a:spcAft>
                <a:spcPts val="0"/>
              </a:spcAft>
              <a:defRPr/>
            </a:pPr>
            <a:endParaRPr lang="en-US" dirty="0"/>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C5FE6B8C-F85F-4B57-A691-5850DA88DE93}"/>
              </a:ext>
            </a:extLst>
          </p:cNvPr>
          <p:cNvSpPr>
            <a:spLocks noGrp="1"/>
          </p:cNvSpPr>
          <p:nvPr>
            <p:ph type="sldNum" sz="quarter" idx="11"/>
          </p:nvPr>
        </p:nvSpPr>
        <p:spPr/>
        <p:txBody>
          <a:bodyPr/>
          <a:lstStyle/>
          <a:p>
            <a:pPr>
              <a:defRPr/>
            </a:pPr>
            <a:fld id="{5EFAA946-16E7-4450-A4AF-91870D17CE3D}" type="slidenum">
              <a:rPr lang="en-US" altLang="en-US" smtClean="0"/>
              <a:pPr>
                <a:defRPr/>
              </a:pPr>
              <a:t>11</a:t>
            </a:fld>
            <a:endParaRPr lang="en-US" altLang="en-US"/>
          </a:p>
        </p:txBody>
      </p:sp>
    </p:spTree>
    <p:extLst>
      <p:ext uri="{BB962C8B-B14F-4D97-AF65-F5344CB8AC3E}">
        <p14:creationId xmlns:p14="http://schemas.microsoft.com/office/powerpoint/2010/main" val="99613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FBAR – Delinquent Procedures</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800" dirty="0">
                <a:solidFill>
                  <a:schemeClr val="tx1"/>
                </a:solidFill>
                <a:latin typeface="+mn-lt"/>
                <a:cs typeface="Times New Roman" panose="02020603050405020304" pitchFamily="18" charset="0"/>
              </a:rPr>
              <a:t>Any</a:t>
            </a:r>
            <a:r>
              <a:rPr lang="en-US" sz="2800" dirty="0">
                <a:solidFill>
                  <a:schemeClr val="tx1"/>
                </a:solidFill>
                <a:effectLst/>
                <a:latin typeface="+mn-lt"/>
                <a:ea typeface="Times New Roman" panose="02020603050405020304" pitchFamily="18" charset="0"/>
                <a:cs typeface="Times New Roman" panose="02020603050405020304" pitchFamily="18" charset="0"/>
              </a:rPr>
              <a:t> U.S. account holder (person or entity) with a financial interest in or signature authority over one or more foreign financial accounts, with more than $10,000 in aggregate value in a calendar year, must file a Foreign Bank and Financial Account Report (“FBAR”) annually with the Treasury  Department.</a:t>
            </a:r>
            <a:endParaRPr lang="en-US" sz="2800" dirty="0">
              <a:solidFill>
                <a:schemeClr val="tx1"/>
              </a:solidFill>
              <a:latin typeface="+mn-lt"/>
              <a:cs typeface="Times New Roman" panose="02020603050405020304" pitchFamily="18" charset="0"/>
            </a:endParaRPr>
          </a:p>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The FBAR filing is due by April 15 of each year, and extensions are granted (automatic extension).  The FBAR form (FinCEN Form 114) must be filed electronically using the BSA E-Filing System maintained by the Financial Crimes Enforcement Network (“FinCEN”).</a:t>
            </a:r>
            <a:endParaRPr lang="en-US" sz="2800" dirty="0">
              <a:solidFill>
                <a:schemeClr val="tx1"/>
              </a:solidFill>
              <a:latin typeface="+mn-lt"/>
            </a:endParaRPr>
          </a:p>
        </p:txBody>
      </p:sp>
      <p:sp>
        <p:nvSpPr>
          <p:cNvPr id="4" name="Slide Number Placeholder 3">
            <a:extLst>
              <a:ext uri="{FF2B5EF4-FFF2-40B4-BE49-F238E27FC236}">
                <a16:creationId xmlns:a16="http://schemas.microsoft.com/office/drawing/2014/main" id="{7BC81BA1-D89B-4A09-920B-3E2B6AEF4821}"/>
              </a:ext>
            </a:extLst>
          </p:cNvPr>
          <p:cNvSpPr>
            <a:spLocks noGrp="1"/>
          </p:cNvSpPr>
          <p:nvPr>
            <p:ph type="sldNum" sz="quarter" idx="11"/>
          </p:nvPr>
        </p:nvSpPr>
        <p:spPr/>
        <p:txBody>
          <a:bodyPr/>
          <a:lstStyle/>
          <a:p>
            <a:pPr>
              <a:defRPr/>
            </a:pPr>
            <a:fld id="{5EFAA946-16E7-4450-A4AF-91870D17CE3D}" type="slidenum">
              <a:rPr lang="en-US" altLang="en-US" smtClean="0"/>
              <a:pPr>
                <a:defRPr/>
              </a:pPr>
              <a:t>12</a:t>
            </a:fld>
            <a:endParaRPr lang="en-US" altLang="en-US"/>
          </a:p>
        </p:txBody>
      </p:sp>
    </p:spTree>
    <p:extLst>
      <p:ext uri="{BB962C8B-B14F-4D97-AF65-F5344CB8AC3E}">
        <p14:creationId xmlns:p14="http://schemas.microsoft.com/office/powerpoint/2010/main" val="4080796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FBAR vs. 8938</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83118"/>
            <a:ext cx="11328400" cy="4827587"/>
          </a:xfrm>
        </p:spPr>
        <p:txBody>
          <a:bodyPr rtlCol="0">
            <a:normAutofit/>
          </a:bodyPr>
          <a:lstStyle/>
          <a:p>
            <a:pPr marR="0">
              <a:lnSpc>
                <a:spcPct val="115000"/>
              </a:lnSpc>
              <a:spcAft>
                <a:spcPts val="0"/>
              </a:spcAft>
            </a:pPr>
            <a:r>
              <a:rPr lang="en-US" sz="2600" dirty="0">
                <a:solidFill>
                  <a:schemeClr val="tx1"/>
                </a:solidFill>
                <a:latin typeface="+mn-lt"/>
              </a:rPr>
              <a:t>Starting with the tax returns for the 2011 taxable year, this disclosure is made on Form 8938, Statement of Specified Foreign Financial Assets, and supplements the existing FBAR requirements. The IRS had published a table that compares the filing requirements of Form 8938 with an FBAR.</a:t>
            </a:r>
            <a:endParaRPr lang="en-US" sz="2600" dirty="0">
              <a:solidFill>
                <a:schemeClr val="tx1"/>
              </a:solidFill>
              <a:latin typeface="+mn-lt"/>
              <a:cs typeface="Times New Roman" panose="02020603050405020304" pitchFamily="18" charset="0"/>
            </a:endParaRPr>
          </a:p>
          <a:p>
            <a:pPr marR="0">
              <a:lnSpc>
                <a:spcPct val="115000"/>
              </a:lnSpc>
              <a:spcAft>
                <a:spcPts val="0"/>
              </a:spcAft>
            </a:pPr>
            <a:r>
              <a:rPr lang="en-US" sz="2600" dirty="0">
                <a:solidFill>
                  <a:schemeClr val="tx1"/>
                </a:solidFill>
                <a:latin typeface="+mn-lt"/>
              </a:rPr>
              <a:t>Different filing thresholds</a:t>
            </a:r>
          </a:p>
          <a:p>
            <a:pPr marR="0">
              <a:lnSpc>
                <a:spcPct val="115000"/>
              </a:lnSpc>
              <a:spcAft>
                <a:spcPts val="0"/>
              </a:spcAft>
            </a:pPr>
            <a:r>
              <a:rPr lang="en-US" sz="2600" dirty="0">
                <a:solidFill>
                  <a:schemeClr val="tx1"/>
                </a:solidFill>
                <a:latin typeface="+mn-lt"/>
              </a:rPr>
              <a:t>“Specified foreign financial assets” include depository or custodial accounts at foreign financial institutions, stocks or securities issued by foreign persons, any other financial instrument or contract held for investment issued by a foreign counterparty, and any interest in a foreign entity (direct vs. indirect ownership).</a:t>
            </a:r>
            <a:endParaRPr lang="en-US" sz="2600" dirty="0">
              <a:solidFill>
                <a:schemeClr val="tx1"/>
              </a:solidFill>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05FD03D-16CD-4F28-8EF6-1EEAE6313EBF}"/>
              </a:ext>
            </a:extLst>
          </p:cNvPr>
          <p:cNvSpPr>
            <a:spLocks noGrp="1"/>
          </p:cNvSpPr>
          <p:nvPr>
            <p:ph type="sldNum" sz="quarter" idx="11"/>
          </p:nvPr>
        </p:nvSpPr>
        <p:spPr/>
        <p:txBody>
          <a:bodyPr/>
          <a:lstStyle/>
          <a:p>
            <a:pPr>
              <a:defRPr/>
            </a:pPr>
            <a:fld id="{5EFAA946-16E7-4450-A4AF-91870D17CE3D}" type="slidenum">
              <a:rPr lang="en-US" altLang="en-US" smtClean="0"/>
              <a:pPr>
                <a:defRPr/>
              </a:pPr>
              <a:t>13</a:t>
            </a:fld>
            <a:endParaRPr lang="en-US" altLang="en-US"/>
          </a:p>
        </p:txBody>
      </p:sp>
    </p:spTree>
    <p:extLst>
      <p:ext uri="{BB962C8B-B14F-4D97-AF65-F5344CB8AC3E}">
        <p14:creationId xmlns:p14="http://schemas.microsoft.com/office/powerpoint/2010/main" val="1289965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FBAR - Penalties</a:t>
            </a:r>
            <a:endParaRPr lang="en-US" sz="3600" dirty="0">
              <a:solidFill>
                <a:schemeClr val="tx1"/>
              </a:solidFill>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Autofit/>
          </a:bodyPr>
          <a:lstStyle/>
          <a:p>
            <a:pPr algn="l"/>
            <a:r>
              <a:rPr lang="en-US" sz="2800" b="0" i="0" u="none" strike="noStrike" baseline="0" dirty="0">
                <a:solidFill>
                  <a:schemeClr val="tx1"/>
                </a:solidFill>
                <a:latin typeface="+mn-lt"/>
                <a:cs typeface="Times New Roman" panose="02020603050405020304" pitchFamily="18" charset="0"/>
              </a:rPr>
              <a:t>It </a:t>
            </a:r>
            <a:r>
              <a:rPr lang="en-US" sz="2800" dirty="0">
                <a:solidFill>
                  <a:schemeClr val="tx1"/>
                </a:solidFill>
                <a:latin typeface="+mn-lt"/>
                <a:cs typeface="Times New Roman" panose="02020603050405020304" pitchFamily="18" charset="0"/>
              </a:rPr>
              <a:t>was </a:t>
            </a:r>
            <a:r>
              <a:rPr lang="en-US" sz="2800" b="0" i="0" u="none" strike="noStrike" baseline="0" dirty="0">
                <a:solidFill>
                  <a:schemeClr val="tx1"/>
                </a:solidFill>
                <a:latin typeface="+mn-lt"/>
              </a:rPr>
              <a:t>the IRS's position in the past that FBAR penalties — mainly nonwillful penalties — are determined per account, not per unfiled FBAR, for each person required to file, and for each year of the violation.</a:t>
            </a:r>
          </a:p>
          <a:p>
            <a:pPr algn="l"/>
            <a:r>
              <a:rPr lang="en-US" sz="2800" dirty="0">
                <a:solidFill>
                  <a:schemeClr val="tx1"/>
                </a:solidFill>
                <a:latin typeface="+mn-lt"/>
              </a:rPr>
              <a:t>$10,000 penalty</a:t>
            </a:r>
          </a:p>
          <a:p>
            <a:pPr algn="l"/>
            <a:r>
              <a:rPr lang="en-US" sz="2800" dirty="0">
                <a:solidFill>
                  <a:schemeClr val="tx1"/>
                </a:solidFill>
                <a:latin typeface="+mn-lt"/>
              </a:rPr>
              <a:t>C</a:t>
            </a:r>
            <a:r>
              <a:rPr lang="en-US" sz="2800" b="0" i="0" u="none" strike="noStrike" baseline="0" dirty="0">
                <a:solidFill>
                  <a:schemeClr val="tx1"/>
                </a:solidFill>
                <a:latin typeface="+mn-lt"/>
              </a:rPr>
              <a:t>ivil penalty assessments in a year arising from one account if there is more than one account owner, or if another person has signature or other authority over the account. In such instances, each person can be liable for the full amount of the nonwillful penalty.</a:t>
            </a:r>
          </a:p>
          <a:p>
            <a:pPr algn="l"/>
            <a:r>
              <a:rPr lang="en-US" sz="2800" dirty="0">
                <a:solidFill>
                  <a:schemeClr val="tx1"/>
                </a:solidFill>
                <a:latin typeface="+mn-lt"/>
              </a:rPr>
              <a:t>Practitioners have argued for – a penalty applied on a per FBAR basis</a:t>
            </a:r>
          </a:p>
          <a:p>
            <a:pPr algn="l"/>
            <a:r>
              <a:rPr lang="en-US" sz="2800" dirty="0">
                <a:solidFill>
                  <a:schemeClr val="tx1"/>
                </a:solidFill>
                <a:latin typeface="+mn-lt"/>
              </a:rPr>
              <a:t>Current IRS position</a:t>
            </a:r>
          </a:p>
        </p:txBody>
      </p:sp>
      <p:sp>
        <p:nvSpPr>
          <p:cNvPr id="4" name="Slide Number Placeholder 3">
            <a:extLst>
              <a:ext uri="{FF2B5EF4-FFF2-40B4-BE49-F238E27FC236}">
                <a16:creationId xmlns:a16="http://schemas.microsoft.com/office/drawing/2014/main" id="{9A484B86-9627-43FE-BA2D-C1EB4DF48ED5}"/>
              </a:ext>
            </a:extLst>
          </p:cNvPr>
          <p:cNvSpPr>
            <a:spLocks noGrp="1"/>
          </p:cNvSpPr>
          <p:nvPr>
            <p:ph type="sldNum" sz="quarter" idx="11"/>
          </p:nvPr>
        </p:nvSpPr>
        <p:spPr/>
        <p:txBody>
          <a:bodyPr/>
          <a:lstStyle/>
          <a:p>
            <a:pPr>
              <a:defRPr/>
            </a:pPr>
            <a:fld id="{5EFAA946-16E7-4450-A4AF-91870D17CE3D}" type="slidenum">
              <a:rPr lang="en-US" altLang="en-US" smtClean="0"/>
              <a:pPr>
                <a:defRPr/>
              </a:pPr>
              <a:t>14</a:t>
            </a:fld>
            <a:endParaRPr lang="en-US" altLang="en-US"/>
          </a:p>
        </p:txBody>
      </p:sp>
    </p:spTree>
    <p:extLst>
      <p:ext uri="{BB962C8B-B14F-4D97-AF65-F5344CB8AC3E}">
        <p14:creationId xmlns:p14="http://schemas.microsoft.com/office/powerpoint/2010/main" val="2805293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800" y="345281"/>
            <a:ext cx="11328399" cy="642938"/>
          </a:xfrm>
        </p:spPr>
        <p:txBody>
          <a:bodyPr>
            <a:normAutofit/>
          </a:bodyPr>
          <a:lstStyle/>
          <a:p>
            <a:pPr eaLnBrk="1" fontAlgn="auto" hangingPunct="1">
              <a:spcAft>
                <a:spcPts val="0"/>
              </a:spcAft>
              <a:defRPr/>
            </a:pPr>
            <a:r>
              <a:rPr lang="en-US" dirty="0">
                <a:solidFill>
                  <a:schemeClr val="tx1"/>
                </a:solidFill>
              </a:rPr>
              <a:t>FBAR – Delinquent Filing</a:t>
            </a:r>
            <a:endParaRPr lang="en-US" sz="3600" dirty="0">
              <a:solidFill>
                <a:schemeClr val="tx1"/>
              </a:solidFill>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nSpc>
                <a:spcPct val="115000"/>
              </a:lnSpc>
              <a:spcAft>
                <a:spcPts val="0"/>
              </a:spcAft>
            </a:pPr>
            <a:r>
              <a:rPr lang="en-US" sz="2600" dirty="0">
                <a:solidFill>
                  <a:schemeClr val="tx1"/>
                </a:solidFill>
                <a:effectLst/>
                <a:latin typeface="+mn-lt"/>
                <a:ea typeface="Calibri" panose="020F0502020204030204" pitchFamily="34" charset="0"/>
                <a:cs typeface="Times New Roman" panose="02020603050405020304" pitchFamily="18" charset="0"/>
              </a:rPr>
              <a:t>Delinquent FBAR Submission Program – currently offered</a:t>
            </a:r>
          </a:p>
          <a:p>
            <a:pPr>
              <a:lnSpc>
                <a:spcPct val="115000"/>
              </a:lnSpc>
              <a:spcAft>
                <a:spcPts val="0"/>
              </a:spcAft>
            </a:pPr>
            <a:r>
              <a:rPr lang="en-US" sz="2600" dirty="0">
                <a:solidFill>
                  <a:schemeClr val="tx1"/>
                </a:solidFill>
                <a:latin typeface="+mn-lt"/>
                <a:ea typeface="Calibri" panose="020F0502020204030204" pitchFamily="34" charset="0"/>
                <a:cs typeface="Times New Roman" panose="02020603050405020304" pitchFamily="18" charset="0"/>
              </a:rPr>
              <a:t>A</a:t>
            </a:r>
            <a:r>
              <a:rPr lang="en-US" sz="2600" dirty="0">
                <a:solidFill>
                  <a:schemeClr val="tx1"/>
                </a:solidFill>
                <a:effectLst/>
                <a:latin typeface="+mn-lt"/>
                <a:ea typeface="Calibri" panose="020F0502020204030204" pitchFamily="34" charset="0"/>
                <a:cs typeface="Times New Roman" panose="02020603050405020304" pitchFamily="18" charset="0"/>
              </a:rPr>
              <a:t>n easy process </a:t>
            </a:r>
            <a:r>
              <a:rPr lang="en-US" sz="2600" dirty="0">
                <a:solidFill>
                  <a:schemeClr val="tx1"/>
                </a:solidFill>
                <a:latin typeface="+mn-lt"/>
                <a:ea typeface="Calibri" panose="020F0502020204030204" pitchFamily="34" charset="0"/>
                <a:cs typeface="Times New Roman" panose="02020603050405020304" pitchFamily="18" charset="0"/>
              </a:rPr>
              <a:t>to</a:t>
            </a:r>
            <a:r>
              <a:rPr lang="en-US" sz="2600" dirty="0">
                <a:solidFill>
                  <a:schemeClr val="tx1"/>
                </a:solidFill>
                <a:effectLst/>
                <a:latin typeface="+mn-lt"/>
                <a:ea typeface="Calibri" panose="020F0502020204030204" pitchFamily="34" charset="0"/>
                <a:cs typeface="Times New Roman" panose="02020603050405020304" pitchFamily="18" charset="0"/>
              </a:rPr>
              <a:t> submit missing FBARs without being subject to penalties</a:t>
            </a:r>
          </a:p>
          <a:p>
            <a:pPr>
              <a:lnSpc>
                <a:spcPct val="115000"/>
              </a:lnSpc>
              <a:spcAft>
                <a:spcPts val="0"/>
              </a:spcAft>
            </a:pPr>
            <a:r>
              <a:rPr lang="en-US" sz="2600" dirty="0">
                <a:solidFill>
                  <a:schemeClr val="tx1"/>
                </a:solidFill>
                <a:effectLst/>
                <a:latin typeface="+mn-lt"/>
                <a:ea typeface="Calibri" panose="020F0502020204030204" pitchFamily="34" charset="0"/>
                <a:cs typeface="Times New Roman" panose="02020603050405020304" pitchFamily="18" charset="0"/>
              </a:rPr>
              <a:t>Under the program, submit missing FBAR filings going back six years while including a brief statement explaining why the FBAR were filed late.  </a:t>
            </a:r>
            <a:r>
              <a:rPr lang="en-US" sz="2600" dirty="0">
                <a:solidFill>
                  <a:schemeClr val="tx1"/>
                </a:solidFill>
                <a:latin typeface="+mn-lt"/>
                <a:ea typeface="Calibri" panose="020F0502020204030204" pitchFamily="34" charset="0"/>
                <a:cs typeface="Times New Roman" panose="02020603050405020304" pitchFamily="18" charset="0"/>
              </a:rPr>
              <a:t>C</a:t>
            </a:r>
            <a:r>
              <a:rPr lang="en-US" sz="2600" dirty="0">
                <a:solidFill>
                  <a:schemeClr val="tx1"/>
                </a:solidFill>
                <a:effectLst/>
                <a:latin typeface="+mn-lt"/>
                <a:ea typeface="Calibri" panose="020F0502020204030204" pitchFamily="34" charset="0"/>
                <a:cs typeface="Times New Roman" panose="02020603050405020304" pitchFamily="18" charset="0"/>
              </a:rPr>
              <a:t>riteria: </a:t>
            </a:r>
          </a:p>
          <a:p>
            <a:pPr marL="685800" lvl="2">
              <a:lnSpc>
                <a:spcPct val="115000"/>
              </a:lnSpc>
              <a:spcAft>
                <a:spcPts val="0"/>
              </a:spcAft>
            </a:pPr>
            <a:r>
              <a:rPr lang="en-US" sz="2600" dirty="0">
                <a:solidFill>
                  <a:schemeClr val="tx1"/>
                </a:solidFill>
                <a:effectLst/>
                <a:latin typeface="+mn-lt"/>
                <a:ea typeface="Calibri" panose="020F0502020204030204" pitchFamily="34" charset="0"/>
                <a:cs typeface="Times New Roman" panose="02020603050405020304" pitchFamily="18" charset="0"/>
              </a:rPr>
              <a:t>(i) the taxpayer is not required to submit missing or amended tax returns; </a:t>
            </a:r>
          </a:p>
          <a:p>
            <a:pPr marL="685800" lvl="2">
              <a:lnSpc>
                <a:spcPct val="115000"/>
              </a:lnSpc>
              <a:spcAft>
                <a:spcPts val="0"/>
              </a:spcAft>
            </a:pPr>
            <a:r>
              <a:rPr lang="en-US" sz="2600" dirty="0">
                <a:solidFill>
                  <a:schemeClr val="tx1"/>
                </a:solidFill>
                <a:effectLst/>
                <a:latin typeface="+mn-lt"/>
                <a:ea typeface="Calibri" panose="020F0502020204030204" pitchFamily="34" charset="0"/>
                <a:cs typeface="Times New Roman" panose="02020603050405020304" pitchFamily="18" charset="0"/>
              </a:rPr>
              <a:t>(ii) the taxpayer is not under a civil examination or a criminal investigation by the IRS; and </a:t>
            </a:r>
          </a:p>
          <a:p>
            <a:pPr marL="685800" lvl="2">
              <a:lnSpc>
                <a:spcPct val="115000"/>
              </a:lnSpc>
              <a:spcAft>
                <a:spcPts val="0"/>
              </a:spcAft>
            </a:pPr>
            <a:r>
              <a:rPr lang="en-US" sz="2600" dirty="0">
                <a:solidFill>
                  <a:schemeClr val="tx1"/>
                </a:solidFill>
                <a:effectLst/>
                <a:latin typeface="+mn-lt"/>
                <a:ea typeface="Calibri" panose="020F0502020204030204" pitchFamily="34" charset="0"/>
                <a:cs typeface="Times New Roman" panose="02020603050405020304" pitchFamily="18" charset="0"/>
              </a:rPr>
              <a:t>(iii) the taxpayer has not already been contacted by the IRS regarding their delinquent FBARs</a:t>
            </a:r>
          </a:p>
          <a:p>
            <a:pPr marL="457200" lvl="1">
              <a:lnSpc>
                <a:spcPct val="115000"/>
              </a:lnSpc>
              <a:spcBef>
                <a:spcPts val="0"/>
              </a:spcBef>
              <a:spcAft>
                <a:spcPts val="800"/>
              </a:spcAft>
            </a:pPr>
            <a:endParaRPr lang="en-US" dirty="0"/>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B0431E54-F4C3-4ED9-BF64-0694B68A5CBD}"/>
              </a:ext>
            </a:extLst>
          </p:cNvPr>
          <p:cNvSpPr>
            <a:spLocks noGrp="1"/>
          </p:cNvSpPr>
          <p:nvPr>
            <p:ph type="sldNum" sz="quarter" idx="11"/>
          </p:nvPr>
        </p:nvSpPr>
        <p:spPr/>
        <p:txBody>
          <a:bodyPr/>
          <a:lstStyle/>
          <a:p>
            <a:pPr>
              <a:defRPr/>
            </a:pPr>
            <a:fld id="{5EFAA946-16E7-4450-A4AF-91870D17CE3D}" type="slidenum">
              <a:rPr lang="en-US" altLang="en-US" smtClean="0"/>
              <a:pPr>
                <a:defRPr/>
              </a:pPr>
              <a:t>15</a:t>
            </a:fld>
            <a:endParaRPr lang="en-US" altLang="en-US"/>
          </a:p>
        </p:txBody>
      </p:sp>
    </p:spTree>
    <p:extLst>
      <p:ext uri="{BB962C8B-B14F-4D97-AF65-F5344CB8AC3E}">
        <p14:creationId xmlns:p14="http://schemas.microsoft.com/office/powerpoint/2010/main" val="80790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fontScale="90000"/>
          </a:bodyPr>
          <a:lstStyle/>
          <a:p>
            <a:pPr eaLnBrk="1" fontAlgn="auto" hangingPunct="1">
              <a:spcAft>
                <a:spcPts val="0"/>
              </a:spcAft>
              <a:defRPr/>
            </a:pPr>
            <a:r>
              <a:rPr lang="en-US" sz="3600" dirty="0">
                <a:solidFill>
                  <a:schemeClr val="tx1"/>
                </a:solidFill>
              </a:rPr>
              <a:t>Delinquent International Information Return Submission Procedures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gn="l"/>
            <a:r>
              <a:rPr lang="en-US" sz="2800" b="0" i="0" u="none" strike="noStrike" baseline="0" dirty="0">
                <a:solidFill>
                  <a:schemeClr val="tx1"/>
                </a:solidFill>
                <a:latin typeface="+mn-lt"/>
              </a:rPr>
              <a:t>The Delinquent International Information Return Submission Procedures are available to taxpayers who:</a:t>
            </a:r>
          </a:p>
          <a:p>
            <a:pPr lvl="1"/>
            <a:r>
              <a:rPr lang="en-US" sz="2800" b="0" i="0" u="none" strike="noStrike" baseline="0" dirty="0">
                <a:solidFill>
                  <a:schemeClr val="tx1"/>
                </a:solidFill>
                <a:latin typeface="+mn-lt"/>
              </a:rPr>
              <a:t>Do not need to use either the VDP or streamlined to file delinquent or amended tax returns to report and pay additional tax;</a:t>
            </a:r>
          </a:p>
          <a:p>
            <a:pPr lvl="1"/>
            <a:r>
              <a:rPr lang="en-US" sz="2800" b="0" i="0" u="none" strike="noStrike" baseline="0" dirty="0">
                <a:solidFill>
                  <a:schemeClr val="tx1"/>
                </a:solidFill>
                <a:latin typeface="+mn-lt"/>
              </a:rPr>
              <a:t>Have not filed one or more required international information returns;</a:t>
            </a:r>
          </a:p>
          <a:p>
            <a:pPr lvl="1"/>
            <a:r>
              <a:rPr lang="en-US" sz="2800" b="0" i="0" u="none" strike="noStrike" baseline="0" dirty="0">
                <a:solidFill>
                  <a:schemeClr val="tx1"/>
                </a:solidFill>
                <a:latin typeface="+mn-lt"/>
              </a:rPr>
              <a:t>Have reasonable cause for not timely filing the information returns;</a:t>
            </a:r>
          </a:p>
          <a:p>
            <a:pPr lvl="1"/>
            <a:r>
              <a:rPr lang="en-US" sz="2800" b="0" i="0" u="none" strike="noStrike" baseline="0" dirty="0">
                <a:solidFill>
                  <a:schemeClr val="tx1"/>
                </a:solidFill>
                <a:latin typeface="+mn-lt"/>
              </a:rPr>
              <a:t>Are not under a civil </a:t>
            </a:r>
            <a:r>
              <a:rPr lang="en-US" sz="2800" dirty="0">
                <a:solidFill>
                  <a:schemeClr val="tx1"/>
                </a:solidFill>
                <a:latin typeface="+mn-lt"/>
              </a:rPr>
              <a:t>(or criminal)</a:t>
            </a:r>
            <a:r>
              <a:rPr lang="en-US" sz="2800" b="0" i="0" u="none" strike="noStrike" baseline="0" dirty="0">
                <a:solidFill>
                  <a:schemeClr val="tx1"/>
                </a:solidFill>
                <a:latin typeface="+mn-lt"/>
              </a:rPr>
              <a:t> by the IRS; and</a:t>
            </a:r>
          </a:p>
          <a:p>
            <a:pPr lvl="1"/>
            <a:r>
              <a:rPr lang="en-US" sz="2800" b="0" i="0" u="none" strike="noStrike" baseline="0" dirty="0">
                <a:solidFill>
                  <a:schemeClr val="tx1"/>
                </a:solidFill>
                <a:latin typeface="+mn-lt"/>
              </a:rPr>
              <a:t>Have not already been contacted by the IRS about the delinquent information returns</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457200" lvl="1">
              <a:lnSpc>
                <a:spcPct val="115000"/>
              </a:lnSpc>
              <a:spcBef>
                <a:spcPts val="0"/>
              </a:spcBef>
              <a:spcAft>
                <a:spcPts val="800"/>
              </a:spcAft>
            </a:pPr>
            <a:endParaRPr lang="en-US" dirty="0"/>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3E9B9467-2531-4E23-8206-8A0E5963F78F}"/>
              </a:ext>
            </a:extLst>
          </p:cNvPr>
          <p:cNvSpPr>
            <a:spLocks noGrp="1"/>
          </p:cNvSpPr>
          <p:nvPr>
            <p:ph type="sldNum" sz="quarter" idx="11"/>
          </p:nvPr>
        </p:nvSpPr>
        <p:spPr/>
        <p:txBody>
          <a:bodyPr/>
          <a:lstStyle/>
          <a:p>
            <a:pPr>
              <a:defRPr/>
            </a:pPr>
            <a:fld id="{5EFAA946-16E7-4450-A4AF-91870D17CE3D}" type="slidenum">
              <a:rPr lang="en-US" altLang="en-US" smtClean="0"/>
              <a:pPr>
                <a:defRPr/>
              </a:pPr>
              <a:t>16</a:t>
            </a:fld>
            <a:endParaRPr lang="en-US" altLang="en-US"/>
          </a:p>
        </p:txBody>
      </p:sp>
    </p:spTree>
    <p:extLst>
      <p:ext uri="{BB962C8B-B14F-4D97-AF65-F5344CB8AC3E}">
        <p14:creationId xmlns:p14="http://schemas.microsoft.com/office/powerpoint/2010/main" val="827619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fontScale="90000"/>
          </a:bodyPr>
          <a:lstStyle/>
          <a:p>
            <a:pPr eaLnBrk="1" fontAlgn="auto" hangingPunct="1">
              <a:spcAft>
                <a:spcPts val="0"/>
              </a:spcAft>
              <a:defRPr/>
            </a:pPr>
            <a:r>
              <a:rPr lang="en-US" sz="3600" dirty="0">
                <a:solidFill>
                  <a:schemeClr val="tx1"/>
                </a:solidFill>
              </a:rPr>
              <a:t>Delinquent International Information Return Submission Procedures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gn="l"/>
            <a:r>
              <a:rPr lang="en-US" sz="2800" b="0" i="0" u="none" strike="noStrike" baseline="0" dirty="0">
                <a:solidFill>
                  <a:schemeClr val="tx1"/>
                </a:solidFill>
                <a:latin typeface="+mn-lt"/>
              </a:rPr>
              <a:t>Taxpayers must attach the information returns to an amended return, and file the amended return according to its applicable instructions.</a:t>
            </a:r>
            <a:endParaRPr lang="en-US" sz="2800" b="1" dirty="0">
              <a:solidFill>
                <a:schemeClr val="tx1"/>
              </a:solidFill>
              <a:latin typeface="+mn-lt"/>
            </a:endParaRPr>
          </a:p>
          <a:p>
            <a:pPr algn="l"/>
            <a:r>
              <a:rPr lang="en-US" sz="2800" b="0" i="0" u="none" strike="noStrike" baseline="0" dirty="0">
                <a:solidFill>
                  <a:schemeClr val="tx1"/>
                </a:solidFill>
                <a:latin typeface="+mn-lt"/>
              </a:rPr>
              <a:t>All delinquent Forms 3520 and 3520-A should be filed according to the applicable instructions for those forms.</a:t>
            </a:r>
            <a:endParaRPr lang="en-US" sz="2800" b="1" dirty="0">
              <a:solidFill>
                <a:schemeClr val="tx1"/>
              </a:solidFill>
              <a:latin typeface="+mn-lt"/>
            </a:endParaRPr>
          </a:p>
          <a:p>
            <a:pPr algn="l"/>
            <a:r>
              <a:rPr lang="en-US" sz="2800" b="0" i="0" u="none" strike="noStrike" baseline="0" dirty="0">
                <a:solidFill>
                  <a:schemeClr val="tx1"/>
                </a:solidFill>
                <a:latin typeface="+mn-lt"/>
              </a:rPr>
              <a:t>Taxpayers must also attach a </a:t>
            </a:r>
            <a:r>
              <a:rPr lang="en-US" sz="2800" b="0" i="0" u="sng" strike="noStrike" baseline="0" dirty="0">
                <a:solidFill>
                  <a:schemeClr val="tx1"/>
                </a:solidFill>
                <a:latin typeface="+mn-lt"/>
              </a:rPr>
              <a:t>reasonable cause statement </a:t>
            </a:r>
            <a:r>
              <a:rPr lang="en-US" sz="2800" b="0" i="0" u="none" strike="noStrike" baseline="0" dirty="0">
                <a:solidFill>
                  <a:schemeClr val="tx1"/>
                </a:solidFill>
                <a:latin typeface="+mn-lt"/>
              </a:rPr>
              <a:t>to each delinquent information return filed under these procedures and must certify that any entity for which the information returns are being filed was not engaged in tax evasion.</a:t>
            </a:r>
            <a:endParaRPr lang="en-US" sz="2800" b="1" dirty="0">
              <a:solidFill>
                <a:schemeClr val="tx1"/>
              </a:solidFill>
              <a:latin typeface="+mn-lt"/>
            </a:endParaRPr>
          </a:p>
          <a:p>
            <a:pPr algn="l"/>
            <a:r>
              <a:rPr lang="en-US" sz="2800" dirty="0">
                <a:solidFill>
                  <a:schemeClr val="tx1"/>
                </a:solidFill>
                <a:latin typeface="+mn-lt"/>
              </a:rPr>
              <a:t>R</a:t>
            </a:r>
            <a:r>
              <a:rPr lang="en-US" sz="2800" b="0" i="0" u="none" strike="noStrike" baseline="0" dirty="0">
                <a:solidFill>
                  <a:schemeClr val="tx1"/>
                </a:solidFill>
                <a:latin typeface="+mn-lt"/>
              </a:rPr>
              <a:t>easonable cause is determined under the existing statutory and case law.</a:t>
            </a:r>
            <a:endParaRPr lang="en-US" sz="2800" dirty="0">
              <a:solidFill>
                <a:schemeClr val="tx1"/>
              </a:solidFill>
              <a:latin typeface="+mn-lt"/>
            </a:endParaRPr>
          </a:p>
        </p:txBody>
      </p:sp>
      <p:sp>
        <p:nvSpPr>
          <p:cNvPr id="4" name="Slide Number Placeholder 3">
            <a:extLst>
              <a:ext uri="{FF2B5EF4-FFF2-40B4-BE49-F238E27FC236}">
                <a16:creationId xmlns:a16="http://schemas.microsoft.com/office/drawing/2014/main" id="{F3B94B3D-82DE-4BDD-82E6-667D7B7E4EE2}"/>
              </a:ext>
            </a:extLst>
          </p:cNvPr>
          <p:cNvSpPr>
            <a:spLocks noGrp="1"/>
          </p:cNvSpPr>
          <p:nvPr>
            <p:ph type="sldNum" sz="quarter" idx="11"/>
          </p:nvPr>
        </p:nvSpPr>
        <p:spPr/>
        <p:txBody>
          <a:bodyPr/>
          <a:lstStyle/>
          <a:p>
            <a:pPr>
              <a:defRPr/>
            </a:pPr>
            <a:fld id="{5EFAA946-16E7-4450-A4AF-91870D17CE3D}" type="slidenum">
              <a:rPr lang="en-US" altLang="en-US" smtClean="0"/>
              <a:pPr>
                <a:defRPr/>
              </a:pPr>
              <a:t>17</a:t>
            </a:fld>
            <a:endParaRPr lang="en-US" altLang="en-US"/>
          </a:p>
        </p:txBody>
      </p:sp>
    </p:spTree>
    <p:extLst>
      <p:ext uri="{BB962C8B-B14F-4D97-AF65-F5344CB8AC3E}">
        <p14:creationId xmlns:p14="http://schemas.microsoft.com/office/powerpoint/2010/main" val="151791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fontScale="90000"/>
          </a:bodyPr>
          <a:lstStyle/>
          <a:p>
            <a:pPr eaLnBrk="1" fontAlgn="auto" hangingPunct="1">
              <a:spcAft>
                <a:spcPts val="0"/>
              </a:spcAft>
              <a:defRPr/>
            </a:pPr>
            <a:r>
              <a:rPr lang="en-US" sz="3600" dirty="0">
                <a:solidFill>
                  <a:schemeClr val="tx1"/>
                </a:solidFill>
              </a:rPr>
              <a:t>Delinquent International Information Return Submission Procedures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gn="l"/>
            <a:r>
              <a:rPr lang="en-US" sz="2800" b="0" i="0" u="none" strike="noStrike" baseline="0" dirty="0">
                <a:solidFill>
                  <a:schemeClr val="tx1"/>
                </a:solidFill>
                <a:latin typeface="+mn-lt"/>
              </a:rPr>
              <a:t>The IRS has clearly stated that penalty relief under the Delinquent International Information Return Submission Procedures is not automatic, and that penalties may be imposed.</a:t>
            </a:r>
            <a:endParaRPr lang="en-US" sz="2800" b="1" dirty="0">
              <a:solidFill>
                <a:schemeClr val="tx1"/>
              </a:solidFill>
              <a:latin typeface="+mn-lt"/>
            </a:endParaRPr>
          </a:p>
          <a:p>
            <a:pPr algn="l"/>
            <a:r>
              <a:rPr lang="en-US" sz="2800" b="0" i="0" u="none" strike="noStrike" baseline="0" dirty="0">
                <a:solidFill>
                  <a:schemeClr val="tx1"/>
                </a:solidFill>
                <a:latin typeface="+mn-lt"/>
              </a:rPr>
              <a:t>Taxpayers who have unreported income or</a:t>
            </a:r>
            <a:r>
              <a:rPr lang="en-US" sz="2800" dirty="0">
                <a:solidFill>
                  <a:schemeClr val="tx1"/>
                </a:solidFill>
                <a:latin typeface="+mn-lt"/>
              </a:rPr>
              <a:t> </a:t>
            </a:r>
            <a:r>
              <a:rPr lang="en-US" sz="2800" b="0" i="0" u="none" strike="noStrike" baseline="0" dirty="0">
                <a:solidFill>
                  <a:schemeClr val="tx1"/>
                </a:solidFill>
                <a:latin typeface="+mn-lt"/>
              </a:rPr>
              <a:t>unpaid tax are not precluded from filing delinquent international information returns.</a:t>
            </a:r>
            <a:endParaRPr lang="en-US" sz="2800" dirty="0">
              <a:solidFill>
                <a:schemeClr val="tx1"/>
              </a:solidFill>
              <a:latin typeface="+mn-lt"/>
            </a:endParaRPr>
          </a:p>
        </p:txBody>
      </p:sp>
      <p:sp>
        <p:nvSpPr>
          <p:cNvPr id="4" name="Slide Number Placeholder 3">
            <a:extLst>
              <a:ext uri="{FF2B5EF4-FFF2-40B4-BE49-F238E27FC236}">
                <a16:creationId xmlns:a16="http://schemas.microsoft.com/office/drawing/2014/main" id="{E06BD275-3AF2-4A69-BCA1-02207DFF21DD}"/>
              </a:ext>
            </a:extLst>
          </p:cNvPr>
          <p:cNvSpPr>
            <a:spLocks noGrp="1"/>
          </p:cNvSpPr>
          <p:nvPr>
            <p:ph type="sldNum" sz="quarter" idx="11"/>
          </p:nvPr>
        </p:nvSpPr>
        <p:spPr/>
        <p:txBody>
          <a:bodyPr/>
          <a:lstStyle/>
          <a:p>
            <a:pPr>
              <a:defRPr/>
            </a:pPr>
            <a:fld id="{5EFAA946-16E7-4450-A4AF-91870D17CE3D}" type="slidenum">
              <a:rPr lang="en-US" altLang="en-US" smtClean="0"/>
              <a:pPr>
                <a:defRPr/>
              </a:pPr>
              <a:t>18</a:t>
            </a:fld>
            <a:endParaRPr lang="en-US" altLang="en-US"/>
          </a:p>
        </p:txBody>
      </p:sp>
    </p:spTree>
    <p:extLst>
      <p:ext uri="{BB962C8B-B14F-4D97-AF65-F5344CB8AC3E}">
        <p14:creationId xmlns:p14="http://schemas.microsoft.com/office/powerpoint/2010/main" val="2691529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0" y="1"/>
            <a:ext cx="9780588" cy="6830152"/>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32568" y="765140"/>
            <a:ext cx="5956300" cy="1944000"/>
          </a:xfrm>
        </p:spPr>
        <p:txBody>
          <a:bodyPr anchor="ctr"/>
          <a:lstStyle/>
          <a:p>
            <a:pPr algn="l"/>
            <a:r>
              <a:rPr lang="en-US" sz="5000" dirty="0">
                <a:solidFill>
                  <a:schemeClr val="tx1"/>
                </a:solidFill>
              </a:rPr>
              <a:t>Streamlined Programs</a:t>
            </a:r>
          </a:p>
        </p:txBody>
      </p:sp>
      <p:sp>
        <p:nvSpPr>
          <p:cNvPr id="6" name="Rectangle 5"/>
          <p:cNvSpPr/>
          <p:nvPr/>
        </p:nvSpPr>
        <p:spPr>
          <a:xfrm>
            <a:off x="9780588" y="6371351"/>
            <a:ext cx="1979412" cy="43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002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1239345" y="2651042"/>
            <a:ext cx="8157574" cy="3190761"/>
          </a:xfrm>
        </p:spPr>
        <p:txBody>
          <a:bodyPr vert="horz" lIns="91440" tIns="45720" rIns="91440" bIns="45720" rtlCol="0" anchor="t">
            <a:noAutofit/>
          </a:bodyPr>
          <a:lstStyle/>
          <a:p>
            <a:pPr marR="2540">
              <a:spcAft>
                <a:spcPts val="450"/>
              </a:spcAft>
              <a:buClr>
                <a:schemeClr val="accent2"/>
              </a:buClr>
              <a:buFont typeface="Candara" panose="020E0502030303020204" pitchFamily="34" charset="0"/>
              <a:buChar char="»"/>
              <a:tabLst>
                <a:tab pos="135731" algn="l"/>
              </a:tabLst>
            </a:pPr>
            <a:r>
              <a:rPr lang="en-US" sz="2800" dirty="0">
                <a:solidFill>
                  <a:schemeClr val="tx1"/>
                </a:solidFill>
                <a:latin typeface="+mn-lt"/>
              </a:rPr>
              <a:t>Introduction</a:t>
            </a:r>
          </a:p>
          <a:p>
            <a:pPr marR="2540">
              <a:spcAft>
                <a:spcPts val="450"/>
              </a:spcAft>
              <a:buClr>
                <a:schemeClr val="accent2"/>
              </a:buClr>
              <a:buFont typeface="Candara" panose="020E0502030303020204" pitchFamily="34" charset="0"/>
              <a:buChar char="»"/>
              <a:tabLst>
                <a:tab pos="135731" algn="l"/>
              </a:tabLst>
            </a:pPr>
            <a:r>
              <a:rPr lang="en-US" sz="2800" dirty="0">
                <a:solidFill>
                  <a:schemeClr val="tx1"/>
                </a:solidFill>
                <a:latin typeface="+mn-lt"/>
              </a:rPr>
              <a:t>Main Offshore Compliance Programs</a:t>
            </a:r>
          </a:p>
          <a:p>
            <a:pPr marR="2540">
              <a:spcAft>
                <a:spcPts val="450"/>
              </a:spcAft>
              <a:buClr>
                <a:schemeClr val="accent2"/>
              </a:buClr>
              <a:buFont typeface="Candara" panose="020E0502030303020204" pitchFamily="34" charset="0"/>
              <a:buChar char="»"/>
              <a:tabLst>
                <a:tab pos="135731" algn="l"/>
              </a:tabLst>
            </a:pPr>
            <a:r>
              <a:rPr lang="en-US" sz="2800" dirty="0">
                <a:solidFill>
                  <a:schemeClr val="tx1"/>
                </a:solidFill>
                <a:latin typeface="+mn-lt"/>
              </a:rPr>
              <a:t>Streamlined (Domestic and Foreign)</a:t>
            </a:r>
          </a:p>
          <a:p>
            <a:pPr marR="2540">
              <a:spcAft>
                <a:spcPts val="450"/>
              </a:spcAft>
              <a:buClr>
                <a:schemeClr val="accent2"/>
              </a:buClr>
              <a:buFont typeface="Candara" panose="020E0502030303020204" pitchFamily="34" charset="0"/>
              <a:buChar char="»"/>
              <a:tabLst>
                <a:tab pos="135731" algn="l"/>
              </a:tabLst>
            </a:pPr>
            <a:r>
              <a:rPr lang="en-US" sz="2800" dirty="0">
                <a:solidFill>
                  <a:schemeClr val="tx1"/>
                </a:solidFill>
                <a:latin typeface="+mn-lt"/>
              </a:rPr>
              <a:t>Other Considerations, Statistics and Conclusion</a:t>
            </a:r>
          </a:p>
        </p:txBody>
      </p:sp>
      <p:sp>
        <p:nvSpPr>
          <p:cNvPr id="20" name="Rectangle 19">
            <a:extLst>
              <a:ext uri="{FF2B5EF4-FFF2-40B4-BE49-F238E27FC236}">
                <a16:creationId xmlns:a16="http://schemas.microsoft.com/office/drawing/2014/main" id="{EFA08948-2B6F-46B1-9D2D-8D7B2B3FBD56}"/>
              </a:ext>
              <a:ext uri="{C183D7F6-B498-43B3-948B-1728B52AA6E4}">
                <adec:decorative xmlns:adec="http://schemas.microsoft.com/office/drawing/2017/decorative" val="1"/>
              </a:ext>
            </a:extLst>
          </p:cNvPr>
          <p:cNvSpPr/>
          <p:nvPr/>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6" name="Title 5">
            <a:extLst>
              <a:ext uri="{FF2B5EF4-FFF2-40B4-BE49-F238E27FC236}">
                <a16:creationId xmlns:a16="http://schemas.microsoft.com/office/drawing/2014/main" id="{CAD379BD-B48A-4A34-A0BE-4AF4E194A1CC}"/>
              </a:ext>
            </a:extLst>
          </p:cNvPr>
          <p:cNvSpPr>
            <a:spLocks noGrp="1"/>
          </p:cNvSpPr>
          <p:nvPr>
            <p:ph type="title"/>
          </p:nvPr>
        </p:nvSpPr>
        <p:spPr>
          <a:xfrm>
            <a:off x="1051937" y="593388"/>
            <a:ext cx="8529807" cy="1389076"/>
          </a:xfrm>
        </p:spPr>
        <p:txBody>
          <a:bodyPr>
            <a:normAutofit/>
          </a:bodyPr>
          <a:lstStyle/>
          <a:p>
            <a:r>
              <a:rPr lang="en-US" dirty="0">
                <a:solidFill>
                  <a:schemeClr val="tx1"/>
                </a:solidFill>
              </a:rPr>
              <a:t>Discussion Points</a:t>
            </a:r>
          </a:p>
        </p:txBody>
      </p:sp>
    </p:spTree>
    <p:extLst>
      <p:ext uri="{BB962C8B-B14F-4D97-AF65-F5344CB8AC3E}">
        <p14:creationId xmlns:p14="http://schemas.microsoft.com/office/powerpoint/2010/main" val="11842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rPr>
              <a:t>Streamlined Procedures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Streamlined Filing Compliance Procedures </a:t>
            </a:r>
          </a:p>
          <a:p>
            <a:pPr eaLnBrk="1" fontAlgn="auto" hangingPunct="1">
              <a:spcAft>
                <a:spcPts val="0"/>
              </a:spcAft>
              <a:defRPr/>
            </a:pPr>
            <a:r>
              <a:rPr lang="en-US" sz="2800" dirty="0">
                <a:solidFill>
                  <a:schemeClr val="tx1"/>
                </a:solidFill>
                <a:latin typeface="+mn-lt"/>
                <a:cs typeface="Times New Roman" panose="02020603050405020304" pitchFamily="18" charset="0"/>
              </a:rPr>
              <a:t>Domestic or Foreign</a:t>
            </a:r>
          </a:p>
          <a:p>
            <a:pPr eaLnBrk="1" fontAlgn="auto" hangingPunct="1">
              <a:spcAft>
                <a:spcPts val="0"/>
              </a:spcAft>
              <a:defRPr/>
            </a:pPr>
            <a:r>
              <a:rPr lang="en-US" sz="2800" dirty="0">
                <a:solidFill>
                  <a:schemeClr val="tx1"/>
                </a:solidFill>
                <a:latin typeface="+mn-lt"/>
                <a:cs typeface="Times New Roman" panose="02020603050405020304" pitchFamily="18" charset="0"/>
              </a:rPr>
              <a:t>Initial Requirements</a:t>
            </a:r>
          </a:p>
          <a:p>
            <a:pPr eaLnBrk="1" fontAlgn="auto" hangingPunct="1">
              <a:spcAft>
                <a:spcPts val="0"/>
              </a:spcAft>
              <a:defRPr/>
            </a:pPr>
            <a:r>
              <a:rPr lang="en-US" sz="2800" dirty="0">
                <a:solidFill>
                  <a:schemeClr val="tx1"/>
                </a:solidFill>
                <a:latin typeface="+mn-lt"/>
                <a:cs typeface="Times New Roman" panose="02020603050405020304" pitchFamily="18" charset="0"/>
              </a:rPr>
              <a:t>Widely used</a:t>
            </a: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F8935C7F-77CB-4E16-AEBB-72FB27791E67}"/>
              </a:ext>
            </a:extLst>
          </p:cNvPr>
          <p:cNvSpPr>
            <a:spLocks noGrp="1"/>
          </p:cNvSpPr>
          <p:nvPr>
            <p:ph type="sldNum" sz="quarter" idx="11"/>
          </p:nvPr>
        </p:nvSpPr>
        <p:spPr/>
        <p:txBody>
          <a:bodyPr/>
          <a:lstStyle/>
          <a:p>
            <a:pPr>
              <a:defRPr/>
            </a:pPr>
            <a:fld id="{5EFAA946-16E7-4450-A4AF-91870D17CE3D}" type="slidenum">
              <a:rPr lang="en-US" altLang="en-US" smtClean="0"/>
              <a:pPr>
                <a:defRPr/>
              </a:pPr>
              <a:t>20</a:t>
            </a:fld>
            <a:endParaRPr lang="en-US" altLang="en-US"/>
          </a:p>
        </p:txBody>
      </p:sp>
    </p:spTree>
    <p:extLst>
      <p:ext uri="{BB962C8B-B14F-4D97-AF65-F5344CB8AC3E}">
        <p14:creationId xmlns:p14="http://schemas.microsoft.com/office/powerpoint/2010/main" val="1968649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Initial Requirements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be an individual taxpayer or an estate of an individual taxpayer</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certify in a narrative under penalties of perjury that the conduct was not willful</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IRS must not have initiated a civil and/or criminal investigation of the taxpayer for any tax year</a:t>
            </a:r>
          </a:p>
          <a:p>
            <a:pPr eaLnBrk="1" fontAlgn="auto" hangingPunct="1">
              <a:spcAft>
                <a:spcPts val="0"/>
              </a:spcAft>
              <a:defRPr/>
            </a:pPr>
            <a:r>
              <a:rPr lang="en-US" sz="2800" dirty="0">
                <a:solidFill>
                  <a:schemeClr val="tx1"/>
                </a:solidFill>
                <a:latin typeface="+mn-lt"/>
                <a:cs typeface="Times New Roman" panose="02020603050405020304" pitchFamily="18" charset="0"/>
              </a:rPr>
              <a:t>A valid SSN</a:t>
            </a: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91600E81-50DC-416E-A7A4-669D3AA634BF}"/>
              </a:ext>
            </a:extLst>
          </p:cNvPr>
          <p:cNvSpPr>
            <a:spLocks noGrp="1"/>
          </p:cNvSpPr>
          <p:nvPr>
            <p:ph type="sldNum" sz="quarter" idx="11"/>
          </p:nvPr>
        </p:nvSpPr>
        <p:spPr/>
        <p:txBody>
          <a:bodyPr/>
          <a:lstStyle/>
          <a:p>
            <a:pPr>
              <a:defRPr/>
            </a:pPr>
            <a:fld id="{5EFAA946-16E7-4450-A4AF-91870D17CE3D}" type="slidenum">
              <a:rPr lang="en-US" altLang="en-US" smtClean="0"/>
              <a:pPr>
                <a:defRPr/>
              </a:pPr>
              <a:t>21</a:t>
            </a:fld>
            <a:endParaRPr lang="en-US" altLang="en-US"/>
          </a:p>
        </p:txBody>
      </p:sp>
    </p:spTree>
    <p:extLst>
      <p:ext uri="{BB962C8B-B14F-4D97-AF65-F5344CB8AC3E}">
        <p14:creationId xmlns:p14="http://schemas.microsoft.com/office/powerpoint/2010/main" val="3801030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a:t>
            </a:r>
            <a:r>
              <a:rPr lang="en-US" dirty="0">
                <a:solidFill>
                  <a:schemeClr val="tx1"/>
                </a:solidFill>
                <a:latin typeface="+mn-lt"/>
                <a:cs typeface="Times New Roman" panose="02020603050405020304" pitchFamily="18" charset="0"/>
              </a:rPr>
              <a:t>Domestic</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fail to meet the applicable non-residency requirement</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have filed a U.S. tax return for each of the most recent 3 years for which the tax return due date has passed</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have failed to report gross income from a foreign financial asset and pay tax as required by U.S. law in addition to FBARs and international information returns (Forms 3520, 3520-A, 5471, 5472, 8938, 926, and 8621)</a:t>
            </a:r>
            <a:endParaRPr lang="en-US" sz="2800" dirty="0">
              <a:solidFill>
                <a:schemeClr val="tx1"/>
              </a:solidFill>
              <a:latin typeface="+mn-lt"/>
              <a:cs typeface="Times New Roman" panose="02020603050405020304" pitchFamily="18" charset="0"/>
            </a:endParaRP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F73A8828-D516-44C7-A5F3-FE703FA647E6}"/>
              </a:ext>
            </a:extLst>
          </p:cNvPr>
          <p:cNvSpPr>
            <a:spLocks noGrp="1"/>
          </p:cNvSpPr>
          <p:nvPr>
            <p:ph type="sldNum" sz="quarter" idx="11"/>
          </p:nvPr>
        </p:nvSpPr>
        <p:spPr/>
        <p:txBody>
          <a:bodyPr/>
          <a:lstStyle/>
          <a:p>
            <a:pPr>
              <a:defRPr/>
            </a:pPr>
            <a:fld id="{5EFAA946-16E7-4450-A4AF-91870D17CE3D}" type="slidenum">
              <a:rPr lang="en-US" altLang="en-US" smtClean="0"/>
              <a:pPr>
                <a:defRPr/>
              </a:pPr>
              <a:t>22</a:t>
            </a:fld>
            <a:endParaRPr lang="en-US" altLang="en-US"/>
          </a:p>
        </p:txBody>
      </p:sp>
    </p:spTree>
    <p:extLst>
      <p:ext uri="{BB962C8B-B14F-4D97-AF65-F5344CB8AC3E}">
        <p14:creationId xmlns:p14="http://schemas.microsoft.com/office/powerpoint/2010/main" val="89994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Foreign</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latin typeface="+mn-lt"/>
                <a:ea typeface="Times New Roman" panose="02020603050405020304" pitchFamily="18" charset="0"/>
                <a:cs typeface="Times New Roman" panose="02020603050405020304" pitchFamily="18" charset="0"/>
              </a:rPr>
              <a:t>The t</a:t>
            </a:r>
            <a:r>
              <a:rPr lang="en-US" sz="2800" dirty="0">
                <a:solidFill>
                  <a:schemeClr val="tx1"/>
                </a:solidFill>
                <a:effectLst/>
                <a:latin typeface="+mn-lt"/>
                <a:ea typeface="Times New Roman" panose="02020603050405020304" pitchFamily="18" charset="0"/>
                <a:cs typeface="Times New Roman" panose="02020603050405020304" pitchFamily="18" charset="0"/>
              </a:rPr>
              <a:t>axpayer must have failed to report the income from a foreign financial asset and pay tax as required by law in addition to FBARs and other international information returns</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meet the non-residency requirement</a:t>
            </a:r>
          </a:p>
          <a:p>
            <a:pPr marL="0" indent="0" eaLnBrk="1" fontAlgn="auto" hangingPunct="1">
              <a:spcAft>
                <a:spcPts val="0"/>
              </a:spcAft>
              <a:buNone/>
              <a:defRPr/>
            </a:pPr>
            <a:endParaRPr lang="en-US" sz="2800" dirty="0">
              <a:solidFill>
                <a:schemeClr val="tx1"/>
              </a:solidFill>
              <a:latin typeface="+mn-lt"/>
              <a:cs typeface="Times New Roman" panose="02020603050405020304" pitchFamily="18" charset="0"/>
            </a:endParaRP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5FCD7087-C7A2-4BA0-AE5A-D4698E919115}"/>
              </a:ext>
            </a:extLst>
          </p:cNvPr>
          <p:cNvSpPr>
            <a:spLocks noGrp="1"/>
          </p:cNvSpPr>
          <p:nvPr>
            <p:ph type="sldNum" sz="quarter" idx="11"/>
          </p:nvPr>
        </p:nvSpPr>
        <p:spPr/>
        <p:txBody>
          <a:bodyPr/>
          <a:lstStyle/>
          <a:p>
            <a:pPr>
              <a:defRPr/>
            </a:pPr>
            <a:fld id="{5EFAA946-16E7-4450-A4AF-91870D17CE3D}" type="slidenum">
              <a:rPr lang="en-US" altLang="en-US" smtClean="0"/>
              <a:pPr>
                <a:defRPr/>
              </a:pPr>
              <a:t>23</a:t>
            </a:fld>
            <a:endParaRPr lang="en-US" altLang="en-US"/>
          </a:p>
        </p:txBody>
      </p:sp>
    </p:spTree>
    <p:extLst>
      <p:ext uri="{BB962C8B-B14F-4D97-AF65-F5344CB8AC3E}">
        <p14:creationId xmlns:p14="http://schemas.microsoft.com/office/powerpoint/2010/main" val="2421352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Non-residency Requirement</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The taxpayer must show that in any one or more of the most recent three years for which a U.S. tax return due date has passed (or properly applied for extended due date has passed) that the individual did </a:t>
            </a:r>
            <a:r>
              <a:rPr lang="en-US" sz="2800" u="sng" dirty="0">
                <a:solidFill>
                  <a:schemeClr val="tx1"/>
                </a:solidFill>
                <a:effectLst/>
                <a:latin typeface="+mn-lt"/>
                <a:ea typeface="Times New Roman" panose="02020603050405020304" pitchFamily="18" charset="0"/>
                <a:cs typeface="Times New Roman" panose="02020603050405020304" pitchFamily="18" charset="0"/>
              </a:rPr>
              <a:t>not</a:t>
            </a:r>
            <a:r>
              <a:rPr lang="en-US" sz="2800" dirty="0">
                <a:solidFill>
                  <a:schemeClr val="tx1"/>
                </a:solidFill>
                <a:effectLst/>
                <a:latin typeface="+mn-lt"/>
                <a:ea typeface="Times New Roman" panose="02020603050405020304" pitchFamily="18" charset="0"/>
                <a:cs typeface="Times New Roman" panose="02020603050405020304" pitchFamily="18" charset="0"/>
              </a:rPr>
              <a:t> have a U.S. abode and that the individual was physically outside the United States for at least 330 full days.</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If an individual is not a U.S. citizen or green card holder, the individual must show that </a:t>
            </a:r>
            <a:r>
              <a:rPr lang="en-US" sz="2800" dirty="0">
                <a:solidFill>
                  <a:schemeClr val="tx1"/>
                </a:solidFill>
                <a:latin typeface="+mn-lt"/>
                <a:ea typeface="Times New Roman" panose="02020603050405020304" pitchFamily="18" charset="0"/>
                <a:cs typeface="Times New Roman" panose="02020603050405020304" pitchFamily="18" charset="0"/>
              </a:rPr>
              <a:t>she/he </a:t>
            </a:r>
            <a:r>
              <a:rPr lang="en-US" sz="2800" dirty="0">
                <a:solidFill>
                  <a:schemeClr val="tx1"/>
                </a:solidFill>
                <a:effectLst/>
                <a:latin typeface="+mn-lt"/>
                <a:ea typeface="Times New Roman" panose="02020603050405020304" pitchFamily="18" charset="0"/>
                <a:cs typeface="Times New Roman" panose="02020603050405020304" pitchFamily="18" charset="0"/>
              </a:rPr>
              <a:t>did not meet the substantial presence test under Section 7701(b)(3) of the Code and those regulations.</a:t>
            </a:r>
          </a:p>
          <a:p>
            <a:pPr marL="0" indent="0" eaLnBrk="1" fontAlgn="auto" hangingPunct="1">
              <a:spcAft>
                <a:spcPts val="0"/>
              </a:spcAft>
              <a:buNone/>
              <a:defRPr/>
            </a:pPr>
            <a:endParaRPr lang="en-US" sz="2800" dirty="0">
              <a:solidFill>
                <a:schemeClr val="tx1"/>
              </a:solidFill>
              <a:latin typeface="+mn-lt"/>
            </a:endParaRPr>
          </a:p>
        </p:txBody>
      </p:sp>
      <p:sp>
        <p:nvSpPr>
          <p:cNvPr id="4" name="Slide Number Placeholder 3">
            <a:extLst>
              <a:ext uri="{FF2B5EF4-FFF2-40B4-BE49-F238E27FC236}">
                <a16:creationId xmlns:a16="http://schemas.microsoft.com/office/drawing/2014/main" id="{4F160F0D-552A-4476-837E-9813262EC2E8}"/>
              </a:ext>
            </a:extLst>
          </p:cNvPr>
          <p:cNvSpPr>
            <a:spLocks noGrp="1"/>
          </p:cNvSpPr>
          <p:nvPr>
            <p:ph type="sldNum" sz="quarter" idx="11"/>
          </p:nvPr>
        </p:nvSpPr>
        <p:spPr/>
        <p:txBody>
          <a:bodyPr/>
          <a:lstStyle/>
          <a:p>
            <a:pPr>
              <a:defRPr/>
            </a:pPr>
            <a:fld id="{5EFAA946-16E7-4450-A4AF-91870D17CE3D}" type="slidenum">
              <a:rPr lang="en-US" altLang="en-US" smtClean="0"/>
              <a:pPr>
                <a:defRPr/>
              </a:pPr>
              <a:t>24</a:t>
            </a:fld>
            <a:endParaRPr lang="en-US" altLang="en-US"/>
          </a:p>
        </p:txBody>
      </p:sp>
    </p:spTree>
    <p:extLst>
      <p:ext uri="{BB962C8B-B14F-4D97-AF65-F5344CB8AC3E}">
        <p14:creationId xmlns:p14="http://schemas.microsoft.com/office/powerpoint/2010/main" val="1873109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Non-willful Narrative, Certification</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Forms 14653 (foreign) and 14654 (domestic)</a:t>
            </a:r>
          </a:p>
          <a:p>
            <a:pPr eaLnBrk="1" fontAlgn="auto" hangingPunct="1">
              <a:spcAft>
                <a:spcPts val="0"/>
              </a:spcAft>
              <a:defRPr/>
            </a:pPr>
            <a:r>
              <a:rPr lang="en-US" sz="2800" dirty="0">
                <a:solidFill>
                  <a:schemeClr val="tx1"/>
                </a:solidFill>
                <a:latin typeface="+mn-lt"/>
                <a:ea typeface="Times New Roman" panose="02020603050405020304" pitchFamily="18" charset="0"/>
                <a:cs typeface="Times New Roman" panose="02020603050405020304" pitchFamily="18" charset="0"/>
              </a:rPr>
              <a:t>E</a:t>
            </a:r>
            <a:r>
              <a:rPr lang="en-US" sz="2800" dirty="0">
                <a:solidFill>
                  <a:schemeClr val="tx1"/>
                </a:solidFill>
                <a:effectLst/>
                <a:latin typeface="+mn-lt"/>
                <a:ea typeface="Times New Roman" panose="02020603050405020304" pitchFamily="18" charset="0"/>
                <a:cs typeface="Times New Roman" panose="02020603050405020304" pitchFamily="18" charset="0"/>
              </a:rPr>
              <a:t>xtremely important, expanded guidance</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It requires the taxpayer to provide:  (1) the specific reasons for the failure to report income, pay tax, and submit required information returns, including FBARs;</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(2) the specific facts surrounding the non-filings, including “favorable and unfavorable facts” such as the taxpayer’s personal background, financial information, and any other relevant facts;</a:t>
            </a:r>
          </a:p>
        </p:txBody>
      </p:sp>
      <p:sp>
        <p:nvSpPr>
          <p:cNvPr id="4" name="Slide Number Placeholder 3">
            <a:extLst>
              <a:ext uri="{FF2B5EF4-FFF2-40B4-BE49-F238E27FC236}">
                <a16:creationId xmlns:a16="http://schemas.microsoft.com/office/drawing/2014/main" id="{9B1B9E01-FE51-42F5-A5E2-55A0F0777000}"/>
              </a:ext>
            </a:extLst>
          </p:cNvPr>
          <p:cNvSpPr>
            <a:spLocks noGrp="1"/>
          </p:cNvSpPr>
          <p:nvPr>
            <p:ph type="sldNum" sz="quarter" idx="11"/>
          </p:nvPr>
        </p:nvSpPr>
        <p:spPr/>
        <p:txBody>
          <a:bodyPr/>
          <a:lstStyle/>
          <a:p>
            <a:pPr>
              <a:defRPr/>
            </a:pPr>
            <a:fld id="{5EFAA946-16E7-4450-A4AF-91870D17CE3D}" type="slidenum">
              <a:rPr lang="en-US" altLang="en-US" smtClean="0"/>
              <a:pPr>
                <a:defRPr/>
              </a:pPr>
              <a:t>25</a:t>
            </a:fld>
            <a:endParaRPr lang="en-US" altLang="en-US"/>
          </a:p>
        </p:txBody>
      </p:sp>
    </p:spTree>
    <p:extLst>
      <p:ext uri="{BB962C8B-B14F-4D97-AF65-F5344CB8AC3E}">
        <p14:creationId xmlns:p14="http://schemas.microsoft.com/office/powerpoint/2010/main" val="461337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C</a:t>
            </a:r>
            <a:r>
              <a:rPr lang="en-US" dirty="0">
                <a:solidFill>
                  <a:schemeClr val="tx1"/>
                </a:solidFill>
                <a:latin typeface="+mn-lt"/>
                <a:cs typeface="Times New Roman" panose="02020603050405020304" pitchFamily="18" charset="0"/>
              </a:rPr>
              <a:t>ertification</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(3) the source of funds in the accounts or certain foreign assets (inheritance for instance), whether an account was opened while residing in a foreign country, and whether there was a business reason</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(4) any contacts with the account/asset including withdrawals, deposits, investment and management decisions;</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(5) to the extent the taxpayer relied on a professional advisor, name, address, and tel. number of the advisor and a summary of the advice; and </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(6) if married taxpayers are submitting a joint filing, provide the individual reasons for each spouse’s non-willful conduct.</a:t>
            </a:r>
            <a:endParaRPr lang="en-US" sz="3600" dirty="0">
              <a:solidFill>
                <a:schemeClr val="tx1"/>
              </a:solidFill>
              <a:latin typeface="+mn-lt"/>
            </a:endParaRPr>
          </a:p>
        </p:txBody>
      </p:sp>
      <p:sp>
        <p:nvSpPr>
          <p:cNvPr id="4" name="Slide Number Placeholder 3">
            <a:extLst>
              <a:ext uri="{FF2B5EF4-FFF2-40B4-BE49-F238E27FC236}">
                <a16:creationId xmlns:a16="http://schemas.microsoft.com/office/drawing/2014/main" id="{24E53111-07FE-4CFE-85C2-2AADEC323144}"/>
              </a:ext>
            </a:extLst>
          </p:cNvPr>
          <p:cNvSpPr>
            <a:spLocks noGrp="1"/>
          </p:cNvSpPr>
          <p:nvPr>
            <p:ph type="sldNum" sz="quarter" idx="11"/>
          </p:nvPr>
        </p:nvSpPr>
        <p:spPr/>
        <p:txBody>
          <a:bodyPr/>
          <a:lstStyle/>
          <a:p>
            <a:pPr>
              <a:defRPr/>
            </a:pPr>
            <a:fld id="{5EFAA946-16E7-4450-A4AF-91870D17CE3D}" type="slidenum">
              <a:rPr lang="en-US" altLang="en-US" smtClean="0"/>
              <a:pPr>
                <a:defRPr/>
              </a:pPr>
              <a:t>26</a:t>
            </a:fld>
            <a:endParaRPr lang="en-US" altLang="en-US"/>
          </a:p>
        </p:txBody>
      </p:sp>
    </p:spTree>
    <p:extLst>
      <p:ext uri="{BB962C8B-B14F-4D97-AF65-F5344CB8AC3E}">
        <p14:creationId xmlns:p14="http://schemas.microsoft.com/office/powerpoint/2010/main" val="491184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 Non-willful Narrative</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b="0" i="1" dirty="0">
                <a:solidFill>
                  <a:schemeClr val="tx1"/>
                </a:solidFill>
                <a:effectLst/>
                <a:latin typeface="+mn-lt"/>
              </a:rPr>
              <a:t>….§ 6501(a). Other assessment limitations periods in I.R.C. § 6501 may allow the Internal Revenue Service to assess and collect tax. If I seek a refund for any tax or interest paid for the omitted income that I am reporting on my amended income tax returns because I feel that my payments were made beyond the assessment limitations period, </a:t>
            </a:r>
            <a:r>
              <a:rPr lang="en-US" sz="2800" b="0" i="1" u="sng" dirty="0">
                <a:solidFill>
                  <a:schemeClr val="tx1"/>
                </a:solidFill>
                <a:effectLst/>
                <a:latin typeface="+mn-lt"/>
              </a:rPr>
              <a:t>I understand that I will forfeit the favorable terms of the Streamlined Procedures</a:t>
            </a:r>
            <a:r>
              <a:rPr lang="en-US" sz="2800" b="0" i="1" dirty="0">
                <a:solidFill>
                  <a:schemeClr val="tx1"/>
                </a:solidFill>
                <a:effectLst/>
                <a:latin typeface="+mn-lt"/>
              </a:rPr>
              <a:t>…</a:t>
            </a:r>
          </a:p>
          <a:p>
            <a:pPr eaLnBrk="1" fontAlgn="auto" hangingPunct="1">
              <a:spcAft>
                <a:spcPts val="0"/>
              </a:spcAft>
              <a:defRPr/>
            </a:pPr>
            <a:r>
              <a:rPr lang="en-US" sz="2800" dirty="0">
                <a:solidFill>
                  <a:schemeClr val="tx1"/>
                </a:solidFill>
                <a:effectLst/>
                <a:latin typeface="+mn-lt"/>
                <a:ea typeface="Times New Roman" panose="02020603050405020304" pitchFamily="18" charset="0"/>
                <a:cs typeface="Times New Roman" panose="02020603050405020304" pitchFamily="18" charset="0"/>
              </a:rPr>
              <a:t>Recent amendment. </a:t>
            </a:r>
            <a:r>
              <a:rPr lang="en-US" sz="2800" dirty="0">
                <a:solidFill>
                  <a:schemeClr val="tx1"/>
                </a:solidFill>
                <a:latin typeface="+mn-lt"/>
                <a:ea typeface="Times New Roman" panose="02020603050405020304" pitchFamily="18" charset="0"/>
                <a:cs typeface="Times New Roman" panose="02020603050405020304" pitchFamily="18" charset="0"/>
              </a:rPr>
              <a:t>Claiming a</a:t>
            </a:r>
            <a:r>
              <a:rPr lang="en-US" sz="2800" dirty="0">
                <a:solidFill>
                  <a:schemeClr val="tx1"/>
                </a:solidFill>
                <a:effectLst/>
                <a:latin typeface="+mn-lt"/>
                <a:ea typeface="Times New Roman" panose="02020603050405020304" pitchFamily="18" charset="0"/>
                <a:cs typeface="Times New Roman" panose="02020603050405020304" pitchFamily="18" charset="0"/>
              </a:rPr>
              <a:t> refund could jeopardize eligibility for the program. </a:t>
            </a:r>
            <a:r>
              <a:rPr lang="en-US" sz="2800" dirty="0">
                <a:solidFill>
                  <a:schemeClr val="tx1"/>
                </a:solidFill>
                <a:latin typeface="+mn-lt"/>
                <a:ea typeface="Times New Roman" panose="02020603050405020304" pitchFamily="18" charset="0"/>
                <a:cs typeface="Times New Roman" panose="02020603050405020304" pitchFamily="18" charset="0"/>
              </a:rPr>
              <a:t>Benchmark:</a:t>
            </a:r>
            <a:r>
              <a:rPr lang="en-US" sz="2800" dirty="0">
                <a:solidFill>
                  <a:schemeClr val="tx1"/>
                </a:solidFill>
                <a:effectLst/>
                <a:latin typeface="+mn-lt"/>
                <a:ea typeface="Times New Roman" panose="02020603050405020304" pitchFamily="18" charset="0"/>
                <a:cs typeface="Times New Roman" panose="02020603050405020304" pitchFamily="18" charset="0"/>
              </a:rPr>
              <a:t> three-year assessment limitations period. If so, modeling of benefits is recommended.</a:t>
            </a:r>
            <a:endParaRPr lang="en-US" sz="2800" dirty="0">
              <a:solidFill>
                <a:schemeClr val="tx1"/>
              </a:solidFill>
              <a:latin typeface="+mn-lt"/>
            </a:endParaRPr>
          </a:p>
        </p:txBody>
      </p:sp>
      <p:sp>
        <p:nvSpPr>
          <p:cNvPr id="4" name="Slide Number Placeholder 3">
            <a:extLst>
              <a:ext uri="{FF2B5EF4-FFF2-40B4-BE49-F238E27FC236}">
                <a16:creationId xmlns:a16="http://schemas.microsoft.com/office/drawing/2014/main" id="{BF6E2087-7360-4C0C-B773-AC76C615511F}"/>
              </a:ext>
            </a:extLst>
          </p:cNvPr>
          <p:cNvSpPr>
            <a:spLocks noGrp="1"/>
          </p:cNvSpPr>
          <p:nvPr>
            <p:ph type="sldNum" sz="quarter" idx="11"/>
          </p:nvPr>
        </p:nvSpPr>
        <p:spPr/>
        <p:txBody>
          <a:bodyPr/>
          <a:lstStyle/>
          <a:p>
            <a:pPr>
              <a:defRPr/>
            </a:pPr>
            <a:fld id="{5EFAA946-16E7-4450-A4AF-91870D17CE3D}" type="slidenum">
              <a:rPr lang="en-US" altLang="en-US" smtClean="0"/>
              <a:pPr>
                <a:defRPr/>
              </a:pPr>
              <a:t>27</a:t>
            </a:fld>
            <a:endParaRPr lang="en-US" altLang="en-US"/>
          </a:p>
        </p:txBody>
      </p:sp>
    </p:spTree>
    <p:extLst>
      <p:ext uri="{BB962C8B-B14F-4D97-AF65-F5344CB8AC3E}">
        <p14:creationId xmlns:p14="http://schemas.microsoft.com/office/powerpoint/2010/main" val="4167786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Foreign – the Process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If the taxpayer makes a successful Streamlined Foreign procedure filing, the taxpayer is required to file the three most recent year returns and pay all tax and interest associated with those returns.</a:t>
            </a:r>
          </a:p>
          <a:p>
            <a:pPr marR="0">
              <a:lnSpc>
                <a:spcPct val="115000"/>
              </a:lnSpc>
              <a:spcAft>
                <a:spcPts val="0"/>
              </a:spcAft>
            </a:pPr>
            <a:r>
              <a:rPr lang="en-US" sz="2800" dirty="0">
                <a:solidFill>
                  <a:schemeClr val="tx1"/>
                </a:solidFill>
                <a:latin typeface="+mn-lt"/>
                <a:ea typeface="Times New Roman" panose="02020603050405020304" pitchFamily="18" charset="0"/>
                <a:cs typeface="Times New Roman" panose="02020603050405020304" pitchFamily="18" charset="0"/>
              </a:rPr>
              <a:t>N</a:t>
            </a:r>
            <a:r>
              <a:rPr lang="en-US" sz="2800" dirty="0">
                <a:solidFill>
                  <a:schemeClr val="tx1"/>
                </a:solidFill>
                <a:effectLst/>
                <a:latin typeface="+mn-lt"/>
                <a:ea typeface="Times New Roman" panose="02020603050405020304" pitchFamily="18" charset="0"/>
                <a:cs typeface="Times New Roman" panose="02020603050405020304" pitchFamily="18" charset="0"/>
              </a:rPr>
              <a:t>ot liable for any failure-to-file penalties, failure-to-pay penalties, accuracy-related penalties, information return penalties (</a:t>
            </a:r>
            <a:r>
              <a:rPr lang="en-US" sz="2800" i="1" dirty="0">
                <a:solidFill>
                  <a:schemeClr val="tx1"/>
                </a:solidFill>
                <a:effectLst/>
                <a:latin typeface="+mn-lt"/>
                <a:ea typeface="Times New Roman" panose="02020603050405020304" pitchFamily="18" charset="0"/>
                <a:cs typeface="Times New Roman" panose="02020603050405020304" pitchFamily="18" charset="0"/>
              </a:rPr>
              <a:t>e.g.</a:t>
            </a:r>
            <a:r>
              <a:rPr lang="en-US" sz="2800" dirty="0">
                <a:solidFill>
                  <a:schemeClr val="tx1"/>
                </a:solidFill>
                <a:effectLst/>
                <a:latin typeface="+mn-lt"/>
                <a:ea typeface="Times New Roman" panose="02020603050405020304" pitchFamily="18" charset="0"/>
                <a:cs typeface="Times New Roman" panose="02020603050405020304" pitchFamily="18" charset="0"/>
              </a:rPr>
              <a:t>, Form 5471, Form 3520, etc.), or FBAR penalties.</a:t>
            </a:r>
            <a:endParaRPr lang="en-US" sz="2800" dirty="0">
              <a:solidFill>
                <a:schemeClr val="tx1"/>
              </a:solidFill>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207A5EC-BC95-4325-AC83-56AEAD21CFCE}"/>
              </a:ext>
            </a:extLst>
          </p:cNvPr>
          <p:cNvSpPr>
            <a:spLocks noGrp="1"/>
          </p:cNvSpPr>
          <p:nvPr>
            <p:ph type="sldNum" sz="quarter" idx="11"/>
          </p:nvPr>
        </p:nvSpPr>
        <p:spPr/>
        <p:txBody>
          <a:bodyPr/>
          <a:lstStyle/>
          <a:p>
            <a:pPr>
              <a:defRPr/>
            </a:pPr>
            <a:fld id="{5EFAA946-16E7-4450-A4AF-91870D17CE3D}" type="slidenum">
              <a:rPr lang="en-US" altLang="en-US" smtClean="0"/>
              <a:pPr>
                <a:defRPr/>
              </a:pPr>
              <a:t>28</a:t>
            </a:fld>
            <a:endParaRPr lang="en-US" altLang="en-US"/>
          </a:p>
        </p:txBody>
      </p:sp>
    </p:spTree>
    <p:extLst>
      <p:ext uri="{BB962C8B-B14F-4D97-AF65-F5344CB8AC3E}">
        <p14:creationId xmlns:p14="http://schemas.microsoft.com/office/powerpoint/2010/main" val="1263358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Streamlined Domestic – the Process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lnSpcReduction="10000"/>
          </a:bodyPr>
          <a:lstStyle/>
          <a:p>
            <a:pPr marR="0">
              <a:lnSpc>
                <a:spcPct val="115000"/>
              </a:lnSpc>
              <a:spcAft>
                <a:spcPts val="0"/>
              </a:spcAft>
            </a:pPr>
            <a:r>
              <a:rPr lang="en-US" sz="2600" dirty="0">
                <a:solidFill>
                  <a:schemeClr val="tx1"/>
                </a:solidFill>
                <a:latin typeface="+mn-lt"/>
                <a:ea typeface="Times New Roman" panose="02020603050405020304" pitchFamily="18" charset="0"/>
                <a:cs typeface="Times New Roman" panose="02020603050405020304" pitchFamily="18" charset="0"/>
              </a:rPr>
              <a:t>T</a:t>
            </a:r>
            <a:r>
              <a:rPr lang="en-US" sz="2600" dirty="0">
                <a:solidFill>
                  <a:schemeClr val="tx1"/>
                </a:solidFill>
                <a:effectLst/>
                <a:latin typeface="+mn-lt"/>
                <a:ea typeface="Times New Roman" panose="02020603050405020304" pitchFamily="18" charset="0"/>
                <a:cs typeface="Times New Roman" panose="02020603050405020304" pitchFamily="18" charset="0"/>
              </a:rPr>
              <a:t>axpayer required to file the three most recent year returns and pay all tax and interest.</a:t>
            </a:r>
          </a:p>
          <a:p>
            <a:pPr marR="0">
              <a:lnSpc>
                <a:spcPct val="115000"/>
              </a:lnSpc>
              <a:spcAft>
                <a:spcPts val="0"/>
              </a:spcAft>
            </a:pPr>
            <a:r>
              <a:rPr lang="en-US" sz="2600" dirty="0">
                <a:solidFill>
                  <a:schemeClr val="tx1"/>
                </a:solidFill>
                <a:effectLst/>
                <a:latin typeface="+mn-lt"/>
                <a:ea typeface="Times New Roman" panose="02020603050405020304" pitchFamily="18" charset="0"/>
                <a:cs typeface="Times New Roman" panose="02020603050405020304" pitchFamily="18" charset="0"/>
              </a:rPr>
              <a:t>Not liable for any penalties: failure-to-file, failure-to-pay, accuracy-related, information return, or FBAR.</a:t>
            </a:r>
          </a:p>
          <a:p>
            <a:pPr marR="0">
              <a:lnSpc>
                <a:spcPct val="115000"/>
              </a:lnSpc>
              <a:spcAft>
                <a:spcPts val="0"/>
              </a:spcAft>
            </a:pPr>
            <a:r>
              <a:rPr lang="en-US" sz="2600" dirty="0">
                <a:solidFill>
                  <a:schemeClr val="tx1"/>
                </a:solidFill>
                <a:effectLst/>
                <a:latin typeface="+mn-lt"/>
                <a:ea typeface="Times New Roman" panose="02020603050405020304" pitchFamily="18" charset="0"/>
                <a:cs typeface="Times New Roman" panose="02020603050405020304" pitchFamily="18" charset="0"/>
              </a:rPr>
              <a:t>However, the taxpayer is liable for a Title 26 miscellaneous offshore penalty: (1) 5% of any assets that should have been reported, but were not reported, on an FBAR in the prior 6 year period; (2) 5% of any assets that should have been reported, but were not reported, on a Form 8938 in the prior 3 year period; and (3) 5% of any foreign financial asset that although properly reported in the 3 year period on an information return, such income from the foreign asset was not properly reported to the IRS.</a:t>
            </a:r>
            <a:endParaRPr lang="en-US" sz="2600" dirty="0">
              <a:solidFill>
                <a:schemeClr val="tx1"/>
              </a:solidFill>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286E22E-52B7-46C1-89BA-5E8B9FC9E61D}"/>
              </a:ext>
            </a:extLst>
          </p:cNvPr>
          <p:cNvSpPr>
            <a:spLocks noGrp="1"/>
          </p:cNvSpPr>
          <p:nvPr>
            <p:ph type="sldNum" sz="quarter" idx="11"/>
          </p:nvPr>
        </p:nvSpPr>
        <p:spPr/>
        <p:txBody>
          <a:bodyPr/>
          <a:lstStyle/>
          <a:p>
            <a:pPr>
              <a:defRPr/>
            </a:pPr>
            <a:fld id="{5EFAA946-16E7-4450-A4AF-91870D17CE3D}" type="slidenum">
              <a:rPr lang="en-US" altLang="en-US" smtClean="0"/>
              <a:pPr>
                <a:defRPr/>
              </a:pPr>
              <a:t>29</a:t>
            </a:fld>
            <a:endParaRPr lang="en-US" altLang="en-US"/>
          </a:p>
        </p:txBody>
      </p:sp>
    </p:spTree>
    <p:extLst>
      <p:ext uri="{BB962C8B-B14F-4D97-AF65-F5344CB8AC3E}">
        <p14:creationId xmlns:p14="http://schemas.microsoft.com/office/powerpoint/2010/main" val="19748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0" y="1"/>
            <a:ext cx="9780588" cy="6830152"/>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32568" y="765140"/>
            <a:ext cx="5956300" cy="1944000"/>
          </a:xfrm>
        </p:spPr>
        <p:txBody>
          <a:bodyPr anchor="ctr"/>
          <a:lstStyle/>
          <a:p>
            <a:pPr algn="l"/>
            <a:r>
              <a:rPr lang="en-US" sz="5000" dirty="0">
                <a:solidFill>
                  <a:schemeClr val="tx1"/>
                </a:solidFill>
              </a:rPr>
              <a:t>Introduction</a:t>
            </a:r>
          </a:p>
        </p:txBody>
      </p:sp>
      <p:sp>
        <p:nvSpPr>
          <p:cNvPr id="6" name="Rectangle 5"/>
          <p:cNvSpPr/>
          <p:nvPr/>
        </p:nvSpPr>
        <p:spPr>
          <a:xfrm>
            <a:off x="9780588" y="6371351"/>
            <a:ext cx="1979412" cy="43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9977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Streamlined Domestic – </a:t>
            </a:r>
            <a:r>
              <a:rPr lang="en-US" dirty="0">
                <a:solidFill>
                  <a:schemeClr val="tx1"/>
                </a:solidFill>
                <a:effectLst/>
                <a:latin typeface="+mn-lt"/>
                <a:ea typeface="Times New Roman" panose="02020603050405020304" pitchFamily="18" charset="0"/>
                <a:cs typeface="Times New Roman" panose="02020603050405020304" pitchFamily="18" charset="0"/>
              </a:rPr>
              <a:t>Title 26 Miscellaneous Offshore Penalty, Penalty Base</a:t>
            </a:r>
            <a:endParaRPr lang="en-US"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600" b="0" i="0" dirty="0">
                <a:solidFill>
                  <a:schemeClr val="tx1"/>
                </a:solidFill>
                <a:effectLst/>
                <a:latin typeface="+mn-lt"/>
                <a:cs typeface="Times New Roman" panose="02020603050405020304" pitchFamily="18" charset="0"/>
              </a:rPr>
              <a:t>A</a:t>
            </a:r>
            <a:r>
              <a:rPr lang="en-US" sz="2600" b="0" i="0" dirty="0">
                <a:solidFill>
                  <a:schemeClr val="tx1"/>
                </a:solidFill>
                <a:effectLst/>
                <a:latin typeface="+mn-lt"/>
              </a:rPr>
              <a:t>pplies to all reportable but unreported foreign financial assets. However, the penalty is not intended to reach assets in which the taxpayer had no financial interest, such as an employer’s account over which the taxpayer had only signature authority.</a:t>
            </a:r>
            <a:endParaRPr lang="en-US" sz="2600" dirty="0">
              <a:solidFill>
                <a:schemeClr val="tx1"/>
              </a:solidFill>
              <a:effectLst/>
              <a:latin typeface="+mn-lt"/>
              <a:ea typeface="Times New Roman" panose="02020603050405020304" pitchFamily="18" charset="0"/>
              <a:cs typeface="Times New Roman" panose="02020603050405020304" pitchFamily="18" charset="0"/>
            </a:endParaRPr>
          </a:p>
          <a:p>
            <a:pPr marR="0">
              <a:lnSpc>
                <a:spcPct val="115000"/>
              </a:lnSpc>
              <a:spcAft>
                <a:spcPts val="0"/>
              </a:spcAft>
            </a:pPr>
            <a:r>
              <a:rPr lang="en-US" sz="2600" b="0" i="0" dirty="0">
                <a:solidFill>
                  <a:schemeClr val="tx1"/>
                </a:solidFill>
                <a:effectLst/>
                <a:latin typeface="+mn-lt"/>
              </a:rPr>
              <a:t>The penalty base includes the stock in the corporation (and not the underlying financial accounts) unless it is a disregarded entity for federal income tax purposes.</a:t>
            </a:r>
            <a:endParaRPr lang="en-US" sz="2600" dirty="0">
              <a:solidFill>
                <a:schemeClr val="tx1"/>
              </a:solidFill>
              <a:effectLst/>
              <a:latin typeface="+mn-lt"/>
              <a:ea typeface="Times New Roman" panose="02020603050405020304" pitchFamily="18" charset="0"/>
              <a:cs typeface="Times New Roman" panose="02020603050405020304" pitchFamily="18" charset="0"/>
            </a:endParaRPr>
          </a:p>
          <a:p>
            <a:pPr marR="0">
              <a:lnSpc>
                <a:spcPct val="115000"/>
              </a:lnSpc>
              <a:spcAft>
                <a:spcPts val="0"/>
              </a:spcAft>
            </a:pPr>
            <a:r>
              <a:rPr lang="en-US" sz="2600" b="0" i="0" dirty="0">
                <a:solidFill>
                  <a:schemeClr val="tx1"/>
                </a:solidFill>
                <a:effectLst/>
                <a:latin typeface="+mn-lt"/>
              </a:rPr>
              <a:t>Any reasonable method of valuing the stock, such as using the balance sheet on the Form 5471, for purposes of calculating the 5-percent penalty (fiscal year).</a:t>
            </a:r>
            <a:endParaRPr lang="en-US" sz="2600" dirty="0">
              <a:solidFill>
                <a:schemeClr val="tx1"/>
              </a:solidFill>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1A3A03A-E196-4A67-85A8-F7B262C845AD}"/>
              </a:ext>
            </a:extLst>
          </p:cNvPr>
          <p:cNvSpPr>
            <a:spLocks noGrp="1"/>
          </p:cNvSpPr>
          <p:nvPr>
            <p:ph type="sldNum" sz="quarter" idx="11"/>
          </p:nvPr>
        </p:nvSpPr>
        <p:spPr/>
        <p:txBody>
          <a:bodyPr/>
          <a:lstStyle/>
          <a:p>
            <a:pPr>
              <a:defRPr/>
            </a:pPr>
            <a:fld id="{5EFAA946-16E7-4450-A4AF-91870D17CE3D}" type="slidenum">
              <a:rPr lang="en-US" altLang="en-US" smtClean="0"/>
              <a:pPr>
                <a:defRPr/>
              </a:pPr>
              <a:t>30</a:t>
            </a:fld>
            <a:endParaRPr lang="en-US" altLang="en-US"/>
          </a:p>
        </p:txBody>
      </p:sp>
    </p:spTree>
    <p:extLst>
      <p:ext uri="{BB962C8B-B14F-4D97-AF65-F5344CB8AC3E}">
        <p14:creationId xmlns:p14="http://schemas.microsoft.com/office/powerpoint/2010/main" val="4067154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Streamlined Domestic – </a:t>
            </a:r>
            <a:r>
              <a:rPr lang="en-US" dirty="0">
                <a:solidFill>
                  <a:schemeClr val="tx1"/>
                </a:solidFill>
                <a:effectLst/>
                <a:latin typeface="+mn-lt"/>
                <a:ea typeface="Times New Roman" panose="02020603050405020304" pitchFamily="18" charset="0"/>
                <a:cs typeface="Times New Roman" panose="02020603050405020304" pitchFamily="18" charset="0"/>
              </a:rPr>
              <a:t>Title 26 Miscellaneous Offshore Penalty, Penalty Base</a:t>
            </a:r>
            <a:endParaRPr lang="en-US"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L="0" marR="0">
              <a:lnSpc>
                <a:spcPct val="115000"/>
              </a:lnSpc>
              <a:spcBef>
                <a:spcPts val="0"/>
              </a:spcBef>
              <a:spcAft>
                <a:spcPts val="800"/>
              </a:spcAft>
            </a:pPr>
            <a:r>
              <a:rPr lang="en-US" sz="2800" b="0" i="0" dirty="0">
                <a:solidFill>
                  <a:schemeClr val="tx1"/>
                </a:solidFill>
                <a:effectLst/>
                <a:latin typeface="+mn-lt"/>
                <a:cs typeface="Times New Roman" panose="02020603050405020304" pitchFamily="18" charset="0"/>
              </a:rPr>
              <a:t>Evaluate assets to determine if includable</a:t>
            </a:r>
            <a:r>
              <a:rPr lang="en-US" sz="2800" dirty="0">
                <a:solidFill>
                  <a:schemeClr val="tx1"/>
                </a:solidFill>
                <a:effectLst/>
                <a:latin typeface="+mn-lt"/>
                <a:ea typeface="Times New Roman" panose="02020603050405020304" pitchFamily="18" charset="0"/>
                <a:cs typeface="Times New Roman" panose="02020603050405020304" pitchFamily="18" charset="0"/>
              </a:rPr>
              <a:t> </a:t>
            </a:r>
          </a:p>
          <a:p>
            <a:pPr marL="457200" lvl="1">
              <a:lnSpc>
                <a:spcPct val="115000"/>
              </a:lnSpc>
              <a:spcBef>
                <a:spcPts val="0"/>
              </a:spcBef>
              <a:spcAft>
                <a:spcPts val="800"/>
              </a:spcAft>
            </a:pPr>
            <a:r>
              <a:rPr lang="en-US" sz="2800" dirty="0">
                <a:solidFill>
                  <a:schemeClr val="tx1"/>
                </a:solidFill>
                <a:latin typeface="+mn-lt"/>
                <a:ea typeface="Times New Roman" panose="02020603050405020304" pitchFamily="18" charset="0"/>
                <a:cs typeface="Times New Roman" panose="02020603050405020304" pitchFamily="18" charset="0"/>
              </a:rPr>
              <a:t>Previously reported?</a:t>
            </a:r>
          </a:p>
          <a:p>
            <a:pPr marL="457200" lvl="1">
              <a:lnSpc>
                <a:spcPct val="115000"/>
              </a:lnSpc>
              <a:spcBef>
                <a:spcPts val="0"/>
              </a:spcBef>
              <a:spcAft>
                <a:spcPts val="800"/>
              </a:spcAft>
            </a:pPr>
            <a:r>
              <a:rPr lang="en-US" sz="2800" dirty="0">
                <a:solidFill>
                  <a:schemeClr val="tx1"/>
                </a:solidFill>
                <a:latin typeface="+mn-lt"/>
                <a:ea typeface="Times New Roman" panose="02020603050405020304" pitchFamily="18" charset="0"/>
                <a:cs typeface="Times New Roman" panose="02020603050405020304" pitchFamily="18" charset="0"/>
              </a:rPr>
              <a:t> FBAR and 8938</a:t>
            </a:r>
          </a:p>
          <a:p>
            <a:pPr marL="457200" lvl="1">
              <a:lnSpc>
                <a:spcPct val="115000"/>
              </a:lnSpc>
              <a:spcBef>
                <a:spcPts val="0"/>
              </a:spcBef>
              <a:spcAft>
                <a:spcPts val="800"/>
              </a:spcAft>
            </a:pPr>
            <a:r>
              <a:rPr lang="en-US" sz="2800" dirty="0">
                <a:solidFill>
                  <a:schemeClr val="tx1"/>
                </a:solidFill>
                <a:latin typeface="+mn-lt"/>
                <a:ea typeface="Times New Roman" panose="02020603050405020304" pitchFamily="18" charset="0"/>
                <a:cs typeface="Times New Roman" panose="02020603050405020304" pitchFamily="18" charset="0"/>
              </a:rPr>
              <a:t>Real estate excluded</a:t>
            </a:r>
            <a:endParaRPr lang="en-US" sz="2800" dirty="0">
              <a:solidFill>
                <a:schemeClr val="tx1"/>
              </a:solidFill>
              <a:effectLst/>
              <a:latin typeface="+mn-lt"/>
              <a:ea typeface="Times New Roman" panose="02020603050405020304" pitchFamily="18" charset="0"/>
              <a:cs typeface="Times New Roman" panose="02020603050405020304" pitchFamily="18" charset="0"/>
            </a:endParaRPr>
          </a:p>
          <a:p>
            <a:pPr marL="0" marR="0">
              <a:lnSpc>
                <a:spcPct val="115000"/>
              </a:lnSpc>
              <a:spcBef>
                <a:spcPts val="0"/>
              </a:spcBef>
              <a:spcAft>
                <a:spcPts val="800"/>
              </a:spcAft>
            </a:pPr>
            <a:r>
              <a:rPr lang="en-US" sz="2800" dirty="0">
                <a:solidFill>
                  <a:srgbClr val="1B1B1B"/>
                </a:solidFill>
                <a:latin typeface="+mn-lt"/>
                <a:ea typeface="Times New Roman" panose="02020603050405020304" pitchFamily="18" charset="0"/>
                <a:cs typeface="Times New Roman" panose="02020603050405020304" pitchFamily="18" charset="0"/>
              </a:rPr>
              <a:t>12/31 balance; aggregate approach</a:t>
            </a:r>
          </a:p>
          <a:p>
            <a:pPr marL="0" marR="0">
              <a:lnSpc>
                <a:spcPct val="115000"/>
              </a:lnSpc>
              <a:spcBef>
                <a:spcPts val="0"/>
              </a:spcBef>
              <a:spcAft>
                <a:spcPts val="800"/>
              </a:spcAft>
            </a:pPr>
            <a:r>
              <a:rPr lang="en-US" sz="2800" dirty="0">
                <a:solidFill>
                  <a:srgbClr val="1B1B1B"/>
                </a:solidFill>
                <a:effectLst/>
                <a:latin typeface="+mn-lt"/>
                <a:ea typeface="Times New Roman" panose="02020603050405020304" pitchFamily="18" charset="0"/>
                <a:cs typeface="Times New Roman" panose="02020603050405020304" pitchFamily="18" charset="0"/>
              </a:rPr>
              <a:t>Pick the highest year and apply 5%</a:t>
            </a:r>
            <a:endParaRPr lang="en-US" sz="2800" dirty="0">
              <a:solidFill>
                <a:schemeClr val="tx1"/>
              </a:solidFill>
              <a:effectLst/>
              <a:latin typeface="+mn-lt"/>
              <a:ea typeface="Times New Roman" panose="02020603050405020304" pitchFamily="18" charset="0"/>
              <a:cs typeface="Times New Roman" panose="02020603050405020304" pitchFamily="18" charset="0"/>
            </a:endParaRPr>
          </a:p>
          <a:p>
            <a:pPr marL="0" marR="0">
              <a:lnSpc>
                <a:spcPct val="115000"/>
              </a:lnSpc>
              <a:spcBef>
                <a:spcPts val="0"/>
              </a:spcBef>
              <a:spcAft>
                <a:spcPts val="800"/>
              </a:spcAft>
            </a:pPr>
            <a:endParaRPr lang="en-US" sz="2400" dirty="0">
              <a:solidFill>
                <a:schemeClr val="tx1"/>
              </a:solidFill>
              <a:effectLst/>
              <a:latin typeface="+mn-lt"/>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16DEC3E-9753-4EC7-A7A7-8FB81F38DFB2}"/>
              </a:ext>
            </a:extLst>
          </p:cNvPr>
          <p:cNvSpPr>
            <a:spLocks noGrp="1"/>
          </p:cNvSpPr>
          <p:nvPr>
            <p:ph type="sldNum" sz="quarter" idx="11"/>
          </p:nvPr>
        </p:nvSpPr>
        <p:spPr/>
        <p:txBody>
          <a:bodyPr/>
          <a:lstStyle/>
          <a:p>
            <a:pPr>
              <a:defRPr/>
            </a:pPr>
            <a:fld id="{5EFAA946-16E7-4450-A4AF-91870D17CE3D}" type="slidenum">
              <a:rPr lang="en-US" altLang="en-US" smtClean="0"/>
              <a:pPr>
                <a:defRPr/>
              </a:pPr>
              <a:t>31</a:t>
            </a:fld>
            <a:endParaRPr lang="en-US" altLang="en-US"/>
          </a:p>
        </p:txBody>
      </p:sp>
    </p:spTree>
    <p:extLst>
      <p:ext uri="{BB962C8B-B14F-4D97-AF65-F5344CB8AC3E}">
        <p14:creationId xmlns:p14="http://schemas.microsoft.com/office/powerpoint/2010/main" val="2731174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0" y="1"/>
            <a:ext cx="9780588" cy="6830152"/>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42294" y="794323"/>
            <a:ext cx="6497807" cy="1944000"/>
          </a:xfrm>
        </p:spPr>
        <p:txBody>
          <a:bodyPr anchor="ctr"/>
          <a:lstStyle/>
          <a:p>
            <a:pPr algn="l"/>
            <a:r>
              <a:rPr lang="en-US" sz="5000" dirty="0">
                <a:solidFill>
                  <a:schemeClr val="tx1"/>
                </a:solidFill>
              </a:rPr>
              <a:t>Other Considerations, Statistics and Conclusion</a:t>
            </a:r>
          </a:p>
        </p:txBody>
      </p:sp>
      <p:sp>
        <p:nvSpPr>
          <p:cNvPr id="6" name="Rectangle 5"/>
          <p:cNvSpPr/>
          <p:nvPr/>
        </p:nvSpPr>
        <p:spPr>
          <a:xfrm>
            <a:off x="9780588" y="6371351"/>
            <a:ext cx="1979412" cy="43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32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Quiet Disclosure</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800" dirty="0">
                <a:solidFill>
                  <a:schemeClr val="tx1"/>
                </a:solidFill>
                <a:latin typeface="+mn-lt"/>
                <a:ea typeface="Calibri" panose="020F0502020204030204" pitchFamily="34" charset="0"/>
                <a:cs typeface="Times New Roman" panose="02020603050405020304" pitchFamily="18" charset="0"/>
              </a:rPr>
              <a:t>Q</a:t>
            </a:r>
            <a:r>
              <a:rPr lang="en-US" sz="2800" dirty="0">
                <a:solidFill>
                  <a:schemeClr val="tx1"/>
                </a:solidFill>
                <a:effectLst/>
                <a:latin typeface="+mn-lt"/>
                <a:ea typeface="Calibri" panose="020F0502020204030204" pitchFamily="34" charset="0"/>
                <a:cs typeface="Times New Roman" panose="02020603050405020304" pitchFamily="18" charset="0"/>
              </a:rPr>
              <a:t>uiet disclosure route (submitting to the IRS outside of the amnesty procedures)</a:t>
            </a:r>
            <a:endParaRPr lang="en-US" sz="2800" dirty="0">
              <a:solidFill>
                <a:schemeClr val="tx1"/>
              </a:solidFill>
              <a:latin typeface="+mn-lt"/>
              <a:ea typeface="Calibri" panose="020F0502020204030204" pitchFamily="34" charset="0"/>
              <a:cs typeface="Times New Roman" panose="02020603050405020304" pitchFamily="18" charset="0"/>
            </a:endParaRPr>
          </a:p>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R</a:t>
            </a:r>
            <a:r>
              <a:rPr lang="en-US" sz="2800" dirty="0">
                <a:solidFill>
                  <a:schemeClr val="tx1"/>
                </a:solidFill>
                <a:latin typeface="+mn-lt"/>
                <a:ea typeface="Calibri" panose="020F0502020204030204" pitchFamily="34" charset="0"/>
                <a:cs typeface="Times New Roman" panose="02020603050405020304" pitchFamily="18" charset="0"/>
              </a:rPr>
              <a:t>isk of </a:t>
            </a:r>
            <a:r>
              <a:rPr lang="en-US" sz="2800" dirty="0">
                <a:solidFill>
                  <a:schemeClr val="tx1"/>
                </a:solidFill>
                <a:effectLst/>
                <a:latin typeface="+mn-lt"/>
                <a:ea typeface="Calibri" panose="020F0502020204030204" pitchFamily="34" charset="0"/>
                <a:cs typeface="Times New Roman" panose="02020603050405020304" pitchFamily="18" charset="0"/>
              </a:rPr>
              <a:t>extensive fines and penalties</a:t>
            </a:r>
          </a:p>
          <a:p>
            <a:pPr marR="0">
              <a:lnSpc>
                <a:spcPct val="115000"/>
              </a:lnSpc>
              <a:spcAft>
                <a:spcPts val="0"/>
              </a:spcAft>
            </a:pPr>
            <a:r>
              <a:rPr lang="en-US" sz="2800" dirty="0">
                <a:solidFill>
                  <a:schemeClr val="tx1"/>
                </a:solidFill>
                <a:latin typeface="+mn-lt"/>
                <a:ea typeface="Calibri" panose="020F0502020204030204" pitchFamily="34" charset="0"/>
                <a:cs typeface="Times New Roman" panose="02020603050405020304" pitchFamily="18" charset="0"/>
              </a:rPr>
              <a:t>IRS’s website: “All </a:t>
            </a:r>
            <a:r>
              <a:rPr lang="en-US" sz="2800" b="0" i="0" dirty="0">
                <a:solidFill>
                  <a:schemeClr val="tx1"/>
                </a:solidFill>
                <a:effectLst/>
                <a:latin typeface="+mn-lt"/>
              </a:rPr>
              <a:t>quiet disclosures will be reviewed and will be subject to civil or criminal penalties as determined under existing law”</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When? There are times when a taxpayer either doesn’t need to, or may not do a Voluntary Disclosure or a Streamlined filing. In those instances, a quiet disclosure is an alternative to consider.</a:t>
            </a:r>
          </a:p>
          <a:p>
            <a:pPr marL="0" marR="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FA1BF95-FF98-4ED9-BDA6-5E8184FC69D6}"/>
              </a:ext>
            </a:extLst>
          </p:cNvPr>
          <p:cNvSpPr>
            <a:spLocks noGrp="1"/>
          </p:cNvSpPr>
          <p:nvPr>
            <p:ph type="sldNum" sz="quarter" idx="11"/>
          </p:nvPr>
        </p:nvSpPr>
        <p:spPr/>
        <p:txBody>
          <a:bodyPr/>
          <a:lstStyle/>
          <a:p>
            <a:pPr>
              <a:defRPr/>
            </a:pPr>
            <a:fld id="{5EFAA946-16E7-4450-A4AF-91870D17CE3D}" type="slidenum">
              <a:rPr lang="en-US" altLang="en-US" smtClean="0"/>
              <a:pPr>
                <a:defRPr/>
              </a:pPr>
              <a:t>33</a:t>
            </a:fld>
            <a:endParaRPr lang="en-US" altLang="en-US"/>
          </a:p>
        </p:txBody>
      </p:sp>
    </p:spTree>
    <p:extLst>
      <p:ext uri="{BB962C8B-B14F-4D97-AF65-F5344CB8AC3E}">
        <p14:creationId xmlns:p14="http://schemas.microsoft.com/office/powerpoint/2010/main" val="6932466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Quiet Disclosure – cont.</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800" dirty="0">
                <a:solidFill>
                  <a:schemeClr val="tx1"/>
                </a:solidFill>
                <a:latin typeface="+mn-lt"/>
                <a:ea typeface="Calibri" panose="020F0502020204030204" pitchFamily="34" charset="0"/>
                <a:cs typeface="Times New Roman" panose="02020603050405020304" pitchFamily="18" charset="0"/>
              </a:rPr>
              <a:t>T</a:t>
            </a:r>
            <a:r>
              <a:rPr lang="en-US" sz="2800" dirty="0">
                <a:solidFill>
                  <a:schemeClr val="tx1"/>
                </a:solidFill>
                <a:effectLst/>
                <a:latin typeface="+mn-lt"/>
                <a:ea typeface="Calibri" panose="020F0502020204030204" pitchFamily="34" charset="0"/>
                <a:cs typeface="Times New Roman" panose="02020603050405020304" pitchFamily="18" charset="0"/>
              </a:rPr>
              <a:t>ypically going back 6 years, to correct them (which could include reporting foreign bank accounts or correcting income or deductions) or files delinquent tax returns, also typically going back 6 years.</a:t>
            </a:r>
            <a:endParaRPr lang="en-US" sz="2800" dirty="0">
              <a:solidFill>
                <a:schemeClr val="tx1"/>
              </a:solidFill>
              <a:latin typeface="+mn-lt"/>
              <a:ea typeface="Calibri" panose="020F0502020204030204" pitchFamily="34" charset="0"/>
              <a:cs typeface="Times New Roman" panose="02020603050405020304" pitchFamily="18" charset="0"/>
            </a:endParaRPr>
          </a:p>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The amended or delinquent returns are simply filed in the ordinary course. A “reasonable cause statement” may or may not be included.</a:t>
            </a:r>
          </a:p>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The IRS has several years to audit your tax returns and assess penalties. Sometimes the penalties are assessed quickly by the IRS computer system. If penalties are assessed: </a:t>
            </a:r>
            <a:r>
              <a:rPr lang="en-US" sz="2800" dirty="0">
                <a:solidFill>
                  <a:schemeClr val="tx1"/>
                </a:solidFill>
                <a:latin typeface="+mn-lt"/>
                <a:ea typeface="Calibri" panose="020F0502020204030204" pitchFamily="34" charset="0"/>
                <a:cs typeface="Times New Roman" panose="02020603050405020304" pitchFamily="18" charset="0"/>
              </a:rPr>
              <a:t>abatement, </a:t>
            </a:r>
            <a:r>
              <a:rPr lang="en-US" sz="2800" dirty="0">
                <a:solidFill>
                  <a:schemeClr val="tx1"/>
                </a:solidFill>
                <a:effectLst/>
                <a:latin typeface="+mn-lt"/>
                <a:ea typeface="Calibri" panose="020F0502020204030204" pitchFamily="34" charset="0"/>
                <a:cs typeface="Times New Roman" panose="02020603050405020304" pitchFamily="18" charset="0"/>
              </a:rPr>
              <a:t>collection installment, offer in compromise.</a:t>
            </a:r>
          </a:p>
          <a:p>
            <a:pPr marL="0" marR="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6A65D31F-1B8A-4291-94ED-E802AC6B7B93}"/>
              </a:ext>
            </a:extLst>
          </p:cNvPr>
          <p:cNvSpPr>
            <a:spLocks noGrp="1"/>
          </p:cNvSpPr>
          <p:nvPr>
            <p:ph type="sldNum" sz="quarter" idx="11"/>
          </p:nvPr>
        </p:nvSpPr>
        <p:spPr/>
        <p:txBody>
          <a:bodyPr/>
          <a:lstStyle/>
          <a:p>
            <a:pPr>
              <a:defRPr/>
            </a:pPr>
            <a:fld id="{5EFAA946-16E7-4450-A4AF-91870D17CE3D}" type="slidenum">
              <a:rPr lang="en-US" altLang="en-US" smtClean="0"/>
              <a:pPr>
                <a:defRPr/>
              </a:pPr>
              <a:t>34</a:t>
            </a:fld>
            <a:endParaRPr lang="en-US" altLang="en-US"/>
          </a:p>
        </p:txBody>
      </p:sp>
    </p:spTree>
    <p:extLst>
      <p:ext uri="{BB962C8B-B14F-4D97-AF65-F5344CB8AC3E}">
        <p14:creationId xmlns:p14="http://schemas.microsoft.com/office/powerpoint/2010/main" val="499169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latin typeface="+mn-lt"/>
                <a:cs typeface="Times New Roman" panose="02020603050405020304" pitchFamily="18" charset="0"/>
              </a:rPr>
              <a:t>Statistics</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The IRS data confirms that both programs have experienced an increased participation. The updated data reflects that 55,800 taxpayers have come into OVDP to correct prior errors, paying more than $9.9 billion in taxes, interest and penalties since 2009.</a:t>
            </a:r>
          </a:p>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In addition, another 48,000 taxpayers have used separate streamlined procedures to resolve prior non-willful omissions, paying approximately $450 million in taxes, interest and penalties.</a:t>
            </a:r>
          </a:p>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The IRS has collected a combined $10 billion with 100,000 taxpayers coming back into compliance.</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625208B-7C22-441B-BC1E-29DC328FA29E}"/>
              </a:ext>
            </a:extLst>
          </p:cNvPr>
          <p:cNvSpPr>
            <a:spLocks noGrp="1"/>
          </p:cNvSpPr>
          <p:nvPr>
            <p:ph type="sldNum" sz="quarter" idx="11"/>
          </p:nvPr>
        </p:nvSpPr>
        <p:spPr/>
        <p:txBody>
          <a:bodyPr/>
          <a:lstStyle/>
          <a:p>
            <a:pPr>
              <a:defRPr/>
            </a:pPr>
            <a:fld id="{5EFAA946-16E7-4450-A4AF-91870D17CE3D}" type="slidenum">
              <a:rPr lang="en-US" altLang="en-US" smtClean="0"/>
              <a:pPr>
                <a:defRPr/>
              </a:pPr>
              <a:t>35</a:t>
            </a:fld>
            <a:endParaRPr lang="en-US" altLang="en-US"/>
          </a:p>
        </p:txBody>
      </p:sp>
    </p:spTree>
    <p:extLst>
      <p:ext uri="{BB962C8B-B14F-4D97-AF65-F5344CB8AC3E}">
        <p14:creationId xmlns:p14="http://schemas.microsoft.com/office/powerpoint/2010/main" val="40823290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Other Important Considerations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When participating in the IRS Streamlined Procedures, various tax issues need to be analyzed:</a:t>
            </a:r>
          </a:p>
          <a:p>
            <a:pPr marL="457200" lvl="1">
              <a:lnSpc>
                <a:spcPct val="115000"/>
              </a:lnSpc>
              <a:spcAft>
                <a:spcPts val="0"/>
              </a:spcAft>
            </a:pPr>
            <a:r>
              <a:rPr lang="en-US" sz="2800" u="none" strike="noStrike" dirty="0">
                <a:solidFill>
                  <a:schemeClr val="tx1"/>
                </a:solidFill>
                <a:effectLst/>
                <a:latin typeface="+mn-lt"/>
                <a:ea typeface="Calibri" panose="020F0502020204030204" pitchFamily="34" charset="0"/>
                <a:cs typeface="Times New Roman" panose="02020603050405020304" pitchFamily="18" charset="0"/>
              </a:rPr>
              <a:t>The Foreign Earned Income Exclusion</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457200" lvl="1">
              <a:lnSpc>
                <a:spcPct val="115000"/>
              </a:lnSpc>
              <a:spcAft>
                <a:spcPts val="0"/>
              </a:spcAft>
            </a:pPr>
            <a:r>
              <a:rPr lang="en-US" sz="2800" u="none" strike="noStrike" dirty="0">
                <a:solidFill>
                  <a:schemeClr val="tx1"/>
                </a:solidFill>
                <a:effectLst/>
                <a:latin typeface="+mn-lt"/>
                <a:ea typeface="Calibri" panose="020F0502020204030204" pitchFamily="34" charset="0"/>
                <a:cs typeface="Times New Roman" panose="02020603050405020304" pitchFamily="18" charset="0"/>
              </a:rPr>
              <a:t>The Foreign Housing Exclusion</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457200" lvl="1">
              <a:lnSpc>
                <a:spcPct val="115000"/>
              </a:lnSpc>
              <a:spcAft>
                <a:spcPts val="0"/>
              </a:spcAft>
            </a:pPr>
            <a:r>
              <a:rPr lang="en-US" sz="2800" u="none" strike="noStrike" dirty="0">
                <a:solidFill>
                  <a:schemeClr val="tx1"/>
                </a:solidFill>
                <a:effectLst/>
                <a:latin typeface="+mn-lt"/>
                <a:ea typeface="Calibri" panose="020F0502020204030204" pitchFamily="34" charset="0"/>
                <a:cs typeface="Times New Roman" panose="02020603050405020304" pitchFamily="18" charset="0"/>
              </a:rPr>
              <a:t>The Foreign Tax Credit</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457200" lvl="1">
              <a:lnSpc>
                <a:spcPct val="115000"/>
              </a:lnSpc>
              <a:spcAft>
                <a:spcPts val="0"/>
              </a:spcAft>
            </a:pPr>
            <a:r>
              <a:rPr lang="en-US" sz="2800" u="none" strike="noStrike" dirty="0">
                <a:solidFill>
                  <a:schemeClr val="tx1"/>
                </a:solidFill>
                <a:effectLst/>
                <a:latin typeface="+mn-lt"/>
                <a:ea typeface="Calibri" panose="020F0502020204030204" pitchFamily="34" charset="0"/>
                <a:cs typeface="Times New Roman" panose="02020603050405020304" pitchFamily="18" charset="0"/>
              </a:rPr>
              <a:t>The Passive Foreign Investment Company (“PFIC”) rules</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457200" lvl="1">
              <a:lnSpc>
                <a:spcPct val="115000"/>
              </a:lnSpc>
              <a:spcAft>
                <a:spcPts val="0"/>
              </a:spcAft>
            </a:pPr>
            <a:r>
              <a:rPr lang="en-US" sz="2800" u="none" strike="noStrike" dirty="0">
                <a:solidFill>
                  <a:schemeClr val="tx1"/>
                </a:solidFill>
                <a:effectLst/>
                <a:latin typeface="+mn-lt"/>
                <a:ea typeface="Calibri" panose="020F0502020204030204" pitchFamily="34" charset="0"/>
                <a:cs typeface="Times New Roman" panose="02020603050405020304" pitchFamily="18" charset="0"/>
              </a:rPr>
              <a:t>The Controlled Foreign Corporation (“CFC”) Rules</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5DCC406-3D4F-4296-9589-322162806F3D}"/>
              </a:ext>
            </a:extLst>
          </p:cNvPr>
          <p:cNvSpPr>
            <a:spLocks noGrp="1"/>
          </p:cNvSpPr>
          <p:nvPr>
            <p:ph type="sldNum" sz="quarter" idx="11"/>
          </p:nvPr>
        </p:nvSpPr>
        <p:spPr/>
        <p:txBody>
          <a:bodyPr/>
          <a:lstStyle/>
          <a:p>
            <a:pPr>
              <a:defRPr/>
            </a:pPr>
            <a:fld id="{5EFAA946-16E7-4450-A4AF-91870D17CE3D}" type="slidenum">
              <a:rPr lang="en-US" altLang="en-US" smtClean="0"/>
              <a:pPr>
                <a:defRPr/>
              </a:pPr>
              <a:t>36</a:t>
            </a:fld>
            <a:endParaRPr lang="en-US" altLang="en-US"/>
          </a:p>
        </p:txBody>
      </p:sp>
    </p:spTree>
    <p:extLst>
      <p:ext uri="{BB962C8B-B14F-4D97-AF65-F5344CB8AC3E}">
        <p14:creationId xmlns:p14="http://schemas.microsoft.com/office/powerpoint/2010/main" val="4216570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Autofit/>
          </a:bodyPr>
          <a:lstStyle/>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The IRS has given no certainty that it will maintain its tax amnesty programs on a permanent basis. </a:t>
            </a:r>
          </a:p>
          <a:p>
            <a:pPr marR="0">
              <a:lnSpc>
                <a:spcPct val="115000"/>
              </a:lnSpc>
              <a:spcAft>
                <a:spcPts val="0"/>
              </a:spcAft>
            </a:pPr>
            <a:r>
              <a:rPr lang="en-US" sz="2800" dirty="0">
                <a:solidFill>
                  <a:schemeClr val="tx1"/>
                </a:solidFill>
                <a:latin typeface="+mn-lt"/>
                <a:ea typeface="Calibri" panose="020F0502020204030204" pitchFamily="34" charset="0"/>
                <a:cs typeface="Times New Roman" panose="02020603050405020304" pitchFamily="18" charset="0"/>
              </a:rPr>
              <a:t>I</a:t>
            </a:r>
            <a:r>
              <a:rPr lang="en-US" sz="2800" dirty="0">
                <a:solidFill>
                  <a:schemeClr val="tx1"/>
                </a:solidFill>
                <a:effectLst/>
                <a:latin typeface="+mn-lt"/>
                <a:ea typeface="Calibri" panose="020F0502020204030204" pitchFamily="34" charset="0"/>
                <a:cs typeface="Times New Roman" panose="02020603050405020304" pitchFamily="18" charset="0"/>
              </a:rPr>
              <a:t>f you are a delinquent taxpayer living abroad, it is critical that you consider coming clean sooner rather than later.</a:t>
            </a:r>
          </a:p>
          <a:p>
            <a:pPr marR="0">
              <a:lnSpc>
                <a:spcPct val="115000"/>
              </a:lnSpc>
              <a:spcAft>
                <a:spcPts val="0"/>
              </a:spcAft>
            </a:pPr>
            <a:r>
              <a:rPr lang="en-US" sz="2800" dirty="0">
                <a:solidFill>
                  <a:schemeClr val="tx1"/>
                </a:solidFill>
                <a:effectLst/>
                <a:latin typeface="+mn-lt"/>
                <a:ea typeface="Calibri" panose="020F0502020204030204" pitchFamily="34" charset="0"/>
                <a:cs typeface="Times New Roman" panose="02020603050405020304" pitchFamily="18" charset="0"/>
              </a:rPr>
              <a:t>Each </a:t>
            </a:r>
            <a:r>
              <a:rPr lang="en-US" sz="2800" dirty="0">
                <a:solidFill>
                  <a:schemeClr val="tx1"/>
                </a:solidFill>
                <a:latin typeface="+mn-lt"/>
                <a:ea typeface="Calibri" panose="020F0502020204030204" pitchFamily="34" charset="0"/>
                <a:cs typeface="Times New Roman" panose="02020603050405020304" pitchFamily="18" charset="0"/>
              </a:rPr>
              <a:t>option has </a:t>
            </a:r>
            <a:r>
              <a:rPr lang="en-US" sz="2800" dirty="0">
                <a:solidFill>
                  <a:schemeClr val="tx1"/>
                </a:solidFill>
                <a:effectLst/>
                <a:latin typeface="+mn-lt"/>
                <a:ea typeface="Calibri" panose="020F0502020204030204" pitchFamily="34" charset="0"/>
                <a:cs typeface="Times New Roman" panose="02020603050405020304" pitchFamily="18" charset="0"/>
              </a:rPr>
              <a:t>its advantages and disadvantages; </a:t>
            </a:r>
            <a:r>
              <a:rPr lang="en-US" sz="2800" dirty="0">
                <a:solidFill>
                  <a:schemeClr val="tx1"/>
                </a:solidFill>
                <a:latin typeface="+mn-lt"/>
                <a:ea typeface="Calibri" panose="020F0502020204030204" pitchFamily="34" charset="0"/>
                <a:cs typeface="Times New Roman" panose="02020603050405020304" pitchFamily="18" charset="0"/>
              </a:rPr>
              <a:t>choosing the best way forward requires a careful analysis </a:t>
            </a:r>
            <a:r>
              <a:rPr lang="en-US" sz="2800" dirty="0">
                <a:solidFill>
                  <a:schemeClr val="tx1"/>
                </a:solidFill>
                <a:effectLst/>
                <a:latin typeface="+mn-lt"/>
                <a:ea typeface="Calibri" panose="020F0502020204030204" pitchFamily="34" charset="0"/>
                <a:cs typeface="Times New Roman" panose="02020603050405020304" pitchFamily="18" charset="0"/>
              </a:rPr>
              <a:t>of particular facts and circumstances.</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4369B3A-9705-4BD0-8429-0E2379F3B858}"/>
              </a:ext>
            </a:extLst>
          </p:cNvPr>
          <p:cNvSpPr>
            <a:spLocks noGrp="1"/>
          </p:cNvSpPr>
          <p:nvPr>
            <p:ph type="sldNum" sz="quarter" idx="11"/>
          </p:nvPr>
        </p:nvSpPr>
        <p:spPr/>
        <p:txBody>
          <a:bodyPr/>
          <a:lstStyle/>
          <a:p>
            <a:pPr>
              <a:defRPr/>
            </a:pPr>
            <a:fld id="{5EFAA946-16E7-4450-A4AF-91870D17CE3D}" type="slidenum">
              <a:rPr lang="en-US" altLang="en-US" smtClean="0"/>
              <a:pPr>
                <a:defRPr/>
              </a:pPr>
              <a:t>37</a:t>
            </a:fld>
            <a:endParaRPr lang="en-US" altLang="en-US"/>
          </a:p>
        </p:txBody>
      </p:sp>
    </p:spTree>
    <p:extLst>
      <p:ext uri="{BB962C8B-B14F-4D97-AF65-F5344CB8AC3E}">
        <p14:creationId xmlns:p14="http://schemas.microsoft.com/office/powerpoint/2010/main" val="4164047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sz="3600" dirty="0">
                <a:solidFill>
                  <a:schemeClr val="tx1"/>
                </a:solidFill>
                <a:latin typeface="+mn-lt"/>
                <a:cs typeface="Times New Roman" panose="02020603050405020304" pitchFamily="18" charset="0"/>
              </a:rPr>
              <a:t>Conclusion – cont.</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Through a network of intergovernmental agreements with other countries, the IRS is directly receiving more information on foreign accounts, so taxpayers’ ability to avoid detection becomes harder and harder.</a:t>
            </a:r>
          </a:p>
          <a:p>
            <a:pPr>
              <a:lnSpc>
                <a:spcPct val="115000"/>
              </a:lnSpc>
              <a:spcAft>
                <a:spcPts val="0"/>
              </a:spcAft>
            </a:pPr>
            <a:r>
              <a:rPr lang="en-US" sz="2800" dirty="0">
                <a:solidFill>
                  <a:schemeClr val="tx1"/>
                </a:solidFill>
                <a:effectLst/>
                <a:latin typeface="+mn-lt"/>
                <a:ea typeface="Times New Roman" panose="02020603050405020304" pitchFamily="18" charset="0"/>
                <a:cs typeface="Times New Roman" panose="02020603050405020304" pitchFamily="18" charset="0"/>
              </a:rPr>
              <a:t>The IRS continues to urge people with international tax issues to strongly consider offshore programs when meeting their tax obligations.</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968C8C2-790F-4144-B750-865396D9882C}"/>
              </a:ext>
            </a:extLst>
          </p:cNvPr>
          <p:cNvSpPr>
            <a:spLocks noGrp="1"/>
          </p:cNvSpPr>
          <p:nvPr>
            <p:ph type="sldNum" sz="quarter" idx="11"/>
          </p:nvPr>
        </p:nvSpPr>
        <p:spPr/>
        <p:txBody>
          <a:bodyPr/>
          <a:lstStyle/>
          <a:p>
            <a:pPr>
              <a:defRPr/>
            </a:pPr>
            <a:fld id="{5EFAA946-16E7-4450-A4AF-91870D17CE3D}" type="slidenum">
              <a:rPr lang="en-US" altLang="en-US" smtClean="0"/>
              <a:pPr>
                <a:defRPr/>
              </a:pPr>
              <a:t>38</a:t>
            </a:fld>
            <a:endParaRPr lang="en-US" altLang="en-US"/>
          </a:p>
        </p:txBody>
      </p:sp>
    </p:spTree>
    <p:extLst>
      <p:ext uri="{BB962C8B-B14F-4D97-AF65-F5344CB8AC3E}">
        <p14:creationId xmlns:p14="http://schemas.microsoft.com/office/powerpoint/2010/main" val="328510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0" y="1"/>
            <a:ext cx="9780588" cy="6830152"/>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32568" y="765140"/>
            <a:ext cx="5956300" cy="1944000"/>
          </a:xfrm>
        </p:spPr>
        <p:txBody>
          <a:bodyPr anchor="ctr"/>
          <a:lstStyle/>
          <a:p>
            <a:pPr algn="l"/>
            <a:r>
              <a:rPr lang="en-US" sz="5000" dirty="0">
                <a:solidFill>
                  <a:schemeClr val="tx1"/>
                </a:solidFill>
              </a:rPr>
              <a:t>Thank You</a:t>
            </a:r>
          </a:p>
        </p:txBody>
      </p:sp>
      <p:sp>
        <p:nvSpPr>
          <p:cNvPr id="6" name="Rectangle 5"/>
          <p:cNvSpPr/>
          <p:nvPr/>
        </p:nvSpPr>
        <p:spPr>
          <a:xfrm>
            <a:off x="9780588" y="6371351"/>
            <a:ext cx="1979412" cy="43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8884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Introduction - Importance of Offshore Compliance</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latin typeface="+mn-lt"/>
              </a:rPr>
              <a:t>Increased efforts by the IRS on matters involving noncompliance of international tax and offshore reporting</a:t>
            </a:r>
          </a:p>
          <a:p>
            <a:pPr eaLnBrk="1" fontAlgn="auto" hangingPunct="1">
              <a:spcAft>
                <a:spcPts val="0"/>
              </a:spcAft>
              <a:defRPr/>
            </a:pPr>
            <a:r>
              <a:rPr lang="en-US" sz="2800" dirty="0">
                <a:solidFill>
                  <a:schemeClr val="tx1"/>
                </a:solidFill>
                <a:latin typeface="+mn-lt"/>
                <a:ea typeface="Calibri" panose="020F0502020204030204" pitchFamily="34" charset="0"/>
                <a:cs typeface="Times New Roman" panose="02020603050405020304" pitchFamily="18" charset="0"/>
              </a:rPr>
              <a:t>I</a:t>
            </a:r>
            <a:r>
              <a:rPr lang="en-US" sz="2800" dirty="0">
                <a:solidFill>
                  <a:schemeClr val="tx1"/>
                </a:solidFill>
                <a:effectLst/>
                <a:latin typeface="+mn-lt"/>
                <a:ea typeface="Calibri" panose="020F0502020204030204" pitchFamily="34" charset="0"/>
                <a:cs typeface="Times New Roman" panose="02020603050405020304" pitchFamily="18" charset="0"/>
              </a:rPr>
              <a:t>t is important to stay in compliance with the IRS filing and reporting rules</a:t>
            </a:r>
          </a:p>
          <a:p>
            <a:pPr eaLnBrk="1" fontAlgn="auto" hangingPunct="1">
              <a:spcAft>
                <a:spcPts val="0"/>
              </a:spcAft>
              <a:defRPr/>
            </a:pPr>
            <a:r>
              <a:rPr lang="en-US" sz="2800" dirty="0">
                <a:solidFill>
                  <a:schemeClr val="tx1"/>
                </a:solidFill>
                <a:latin typeface="+mn-lt"/>
                <a:ea typeface="Calibri" panose="020F0502020204030204" pitchFamily="34" charset="0"/>
                <a:cs typeface="Times New Roman" panose="02020603050405020304" pitchFamily="18" charset="0"/>
              </a:rPr>
              <a:t>Significant number of U.S. taxpayers not in compliance</a:t>
            </a:r>
            <a:endParaRPr lang="en-US" sz="2800" dirty="0">
              <a:solidFill>
                <a:schemeClr val="tx1"/>
              </a:solidFill>
              <a:effectLst/>
              <a:latin typeface="+mn-lt"/>
              <a:ea typeface="Calibri" panose="020F0502020204030204" pitchFamily="34" charset="0"/>
              <a:cs typeface="Times New Roman" panose="02020603050405020304" pitchFamily="18" charset="0"/>
            </a:endParaRPr>
          </a:p>
          <a:p>
            <a:pPr eaLnBrk="1" fontAlgn="auto" hangingPunct="1">
              <a:spcAft>
                <a:spcPts val="0"/>
              </a:spcAft>
              <a:defRPr/>
            </a:pPr>
            <a:r>
              <a:rPr lang="en-US" sz="2800" dirty="0">
                <a:solidFill>
                  <a:schemeClr val="tx1"/>
                </a:solidFill>
                <a:latin typeface="+mn-lt"/>
              </a:rPr>
              <a:t>Three main offshore programs</a:t>
            </a:r>
          </a:p>
          <a:p>
            <a:pPr marL="0" indent="0" eaLnBrk="1" fontAlgn="auto" hangingPunct="1">
              <a:spcAft>
                <a:spcPts val="0"/>
              </a:spcAft>
              <a:buNone/>
              <a:defRPr/>
            </a:pPr>
            <a:endParaRPr lang="en-US" dirty="0"/>
          </a:p>
        </p:txBody>
      </p:sp>
      <p:sp>
        <p:nvSpPr>
          <p:cNvPr id="4" name="Slide Number Placeholder 3">
            <a:extLst>
              <a:ext uri="{FF2B5EF4-FFF2-40B4-BE49-F238E27FC236}">
                <a16:creationId xmlns:a16="http://schemas.microsoft.com/office/drawing/2014/main" id="{78A18CC5-7855-4FD0-8D0D-D7ECDAC2A566}"/>
              </a:ext>
            </a:extLst>
          </p:cNvPr>
          <p:cNvSpPr>
            <a:spLocks noGrp="1"/>
          </p:cNvSpPr>
          <p:nvPr>
            <p:ph type="sldNum" sz="quarter" idx="11"/>
          </p:nvPr>
        </p:nvSpPr>
        <p:spPr/>
        <p:txBody>
          <a:bodyPr/>
          <a:lstStyle/>
          <a:p>
            <a:pPr>
              <a:defRPr/>
            </a:pPr>
            <a:fld id="{5EFAA946-16E7-4450-A4AF-91870D17CE3D}" type="slidenum">
              <a:rPr lang="en-US" altLang="en-US" smtClean="0"/>
              <a:pPr>
                <a:defRPr/>
              </a:pPr>
              <a:t>4</a:t>
            </a:fld>
            <a:endParaRPr lang="en-US" altLang="en-US"/>
          </a:p>
        </p:txBody>
      </p:sp>
    </p:spTree>
    <p:extLst>
      <p:ext uri="{BB962C8B-B14F-4D97-AF65-F5344CB8AC3E}">
        <p14:creationId xmlns:p14="http://schemas.microsoft.com/office/powerpoint/2010/main" val="411400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Introduction – Tax Systems Worldwide</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latin typeface="+mn-lt"/>
              </a:rPr>
              <a:t>Tax Systems Worldwide</a:t>
            </a:r>
          </a:p>
          <a:p>
            <a:pPr lvl="1"/>
            <a:r>
              <a:rPr lang="en-US" sz="2800" dirty="0">
                <a:solidFill>
                  <a:schemeClr val="tx1"/>
                </a:solidFill>
                <a:latin typeface="+mn-lt"/>
              </a:rPr>
              <a:t>Worldwide: citizens and entities formed in jurisdiction are taxed on income from all jurisdictions</a:t>
            </a:r>
          </a:p>
          <a:p>
            <a:pPr lvl="2"/>
            <a:r>
              <a:rPr lang="en-US" sz="2800" dirty="0">
                <a:solidFill>
                  <a:schemeClr val="tx1"/>
                </a:solidFill>
                <a:latin typeface="+mn-lt"/>
              </a:rPr>
              <a:t>United States and China</a:t>
            </a:r>
          </a:p>
          <a:p>
            <a:pPr lvl="1"/>
            <a:r>
              <a:rPr lang="en-US" sz="2800" dirty="0">
                <a:solidFill>
                  <a:schemeClr val="tx1"/>
                </a:solidFill>
                <a:latin typeface="+mn-lt"/>
              </a:rPr>
              <a:t>Territorial: Factual connection based on source of income</a:t>
            </a:r>
          </a:p>
          <a:p>
            <a:pPr lvl="2"/>
            <a:r>
              <a:rPr lang="en-US" sz="2800" dirty="0">
                <a:solidFill>
                  <a:schemeClr val="tx1"/>
                </a:solidFill>
                <a:latin typeface="+mn-lt"/>
              </a:rPr>
              <a:t>Only taxed on income earned in country</a:t>
            </a:r>
          </a:p>
          <a:p>
            <a:pPr lvl="2"/>
            <a:r>
              <a:rPr lang="en-US" sz="2800" dirty="0">
                <a:solidFill>
                  <a:schemeClr val="tx1"/>
                </a:solidFill>
                <a:latin typeface="+mn-lt"/>
              </a:rPr>
              <a:t>Most other countries  </a:t>
            </a:r>
          </a:p>
          <a:p>
            <a:pPr lvl="1"/>
            <a:r>
              <a:rPr lang="en-US" sz="2800" dirty="0">
                <a:solidFill>
                  <a:schemeClr val="tx1"/>
                </a:solidFill>
                <a:latin typeface="+mn-lt"/>
              </a:rPr>
              <a:t>Hybrid</a:t>
            </a:r>
            <a:endParaRPr lang="en-US" sz="2800" dirty="0">
              <a:latin typeface="+mn-lt"/>
            </a:endParaRPr>
          </a:p>
          <a:p>
            <a:pPr marL="0" indent="0" eaLnBrk="1" fontAlgn="auto" hangingPunct="1">
              <a:spcAft>
                <a:spcPts val="0"/>
              </a:spcAft>
              <a:buFont typeface="Candara" panose="020E0502030303020204" pitchFamily="34" charset="0"/>
              <a:buNone/>
              <a:defRPr/>
            </a:pPr>
            <a:endParaRPr lang="en-US" dirty="0"/>
          </a:p>
        </p:txBody>
      </p:sp>
      <p:sp>
        <p:nvSpPr>
          <p:cNvPr id="4" name="Slide Number Placeholder 3">
            <a:extLst>
              <a:ext uri="{FF2B5EF4-FFF2-40B4-BE49-F238E27FC236}">
                <a16:creationId xmlns:a16="http://schemas.microsoft.com/office/drawing/2014/main" id="{AA3271A9-59C7-4D14-88F6-0D7DBDCBDD58}"/>
              </a:ext>
            </a:extLst>
          </p:cNvPr>
          <p:cNvSpPr>
            <a:spLocks noGrp="1"/>
          </p:cNvSpPr>
          <p:nvPr>
            <p:ph type="sldNum" sz="quarter" idx="11"/>
          </p:nvPr>
        </p:nvSpPr>
        <p:spPr/>
        <p:txBody>
          <a:bodyPr/>
          <a:lstStyle/>
          <a:p>
            <a:pPr>
              <a:defRPr/>
            </a:pPr>
            <a:fld id="{5EFAA946-16E7-4450-A4AF-91870D17CE3D}" type="slidenum">
              <a:rPr lang="en-US" altLang="en-US" smtClean="0"/>
              <a:pPr>
                <a:defRPr/>
              </a:pPr>
              <a:t>5</a:t>
            </a:fld>
            <a:endParaRPr lang="en-US" altLang="en-US"/>
          </a:p>
        </p:txBody>
      </p:sp>
    </p:spTree>
    <p:extLst>
      <p:ext uri="{BB962C8B-B14F-4D97-AF65-F5344CB8AC3E}">
        <p14:creationId xmlns:p14="http://schemas.microsoft.com/office/powerpoint/2010/main" val="2680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Introduction – International Transactions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600" dirty="0">
                <a:solidFill>
                  <a:schemeClr val="tx1"/>
                </a:solidFill>
                <a:latin typeface="+mn-lt"/>
              </a:rPr>
              <a:t>“International Transactions” grouped in two broad categories:</a:t>
            </a:r>
          </a:p>
          <a:p>
            <a:pPr lvl="1" eaLnBrk="1" fontAlgn="auto" hangingPunct="1">
              <a:spcAft>
                <a:spcPts val="0"/>
              </a:spcAft>
              <a:defRPr/>
            </a:pPr>
            <a:r>
              <a:rPr lang="en-US" sz="2600" dirty="0">
                <a:solidFill>
                  <a:schemeClr val="tx1"/>
                </a:solidFill>
                <a:latin typeface="+mn-lt"/>
              </a:rPr>
              <a:t>Outbound:</a:t>
            </a:r>
          </a:p>
          <a:p>
            <a:pPr lvl="2" eaLnBrk="1" fontAlgn="auto" hangingPunct="1">
              <a:spcAft>
                <a:spcPts val="0"/>
              </a:spcAft>
              <a:defRPr/>
            </a:pPr>
            <a:r>
              <a:rPr lang="en-US" sz="2600" dirty="0">
                <a:solidFill>
                  <a:schemeClr val="tx1"/>
                </a:solidFill>
                <a:latin typeface="+mn-lt"/>
              </a:rPr>
              <a:t>U.S. person:</a:t>
            </a:r>
          </a:p>
          <a:p>
            <a:pPr lvl="3"/>
            <a:r>
              <a:rPr lang="en-US" sz="2600" dirty="0">
                <a:solidFill>
                  <a:schemeClr val="tx1"/>
                </a:solidFill>
                <a:latin typeface="+mn-lt"/>
              </a:rPr>
              <a:t>U.S. Citizen</a:t>
            </a:r>
          </a:p>
          <a:p>
            <a:pPr lvl="3"/>
            <a:r>
              <a:rPr lang="en-US" sz="2600" dirty="0">
                <a:solidFill>
                  <a:schemeClr val="tx1"/>
                </a:solidFill>
                <a:latin typeface="+mn-lt"/>
              </a:rPr>
              <a:t>U.S. entities created/organized in U.S.</a:t>
            </a:r>
          </a:p>
          <a:p>
            <a:pPr lvl="3"/>
            <a:r>
              <a:rPr lang="en-US" sz="2600" dirty="0">
                <a:solidFill>
                  <a:schemeClr val="tx1"/>
                </a:solidFill>
                <a:latin typeface="+mn-lt"/>
              </a:rPr>
              <a:t>Residence of U.S.</a:t>
            </a:r>
          </a:p>
          <a:p>
            <a:pPr lvl="2"/>
            <a:r>
              <a:rPr lang="en-US" sz="2600" dirty="0">
                <a:solidFill>
                  <a:schemeClr val="tx1"/>
                </a:solidFill>
                <a:latin typeface="+mn-lt"/>
              </a:rPr>
              <a:t>Doing business/investment in foreign jurisdiction</a:t>
            </a:r>
          </a:p>
          <a:p>
            <a:pPr lvl="3"/>
            <a:r>
              <a:rPr lang="en-US" sz="2600" dirty="0">
                <a:solidFill>
                  <a:schemeClr val="tx1"/>
                </a:solidFill>
                <a:latin typeface="+mn-lt"/>
              </a:rPr>
              <a:t>Includes Puerto Rico &amp; other U.S. territories</a:t>
            </a:r>
          </a:p>
          <a:p>
            <a:pPr lvl="1"/>
            <a:r>
              <a:rPr lang="en-US" sz="2600" dirty="0">
                <a:solidFill>
                  <a:schemeClr val="tx1"/>
                </a:solidFill>
                <a:latin typeface="+mn-lt"/>
              </a:rPr>
              <a:t>I</a:t>
            </a:r>
            <a:r>
              <a:rPr lang="en-US" sz="2600" dirty="0">
                <a:solidFill>
                  <a:schemeClr val="tx1"/>
                </a:solidFill>
              </a:rPr>
              <a:t>nbound: Foreign person doing business &amp; investing in U.S.</a:t>
            </a:r>
          </a:p>
        </p:txBody>
      </p:sp>
      <p:sp>
        <p:nvSpPr>
          <p:cNvPr id="4" name="Slide Number Placeholder 3">
            <a:extLst>
              <a:ext uri="{FF2B5EF4-FFF2-40B4-BE49-F238E27FC236}">
                <a16:creationId xmlns:a16="http://schemas.microsoft.com/office/drawing/2014/main" id="{18A2C77F-142E-43F3-9109-F54EF54A7499}"/>
              </a:ext>
            </a:extLst>
          </p:cNvPr>
          <p:cNvSpPr>
            <a:spLocks noGrp="1"/>
          </p:cNvSpPr>
          <p:nvPr>
            <p:ph type="sldNum" sz="quarter" idx="11"/>
          </p:nvPr>
        </p:nvSpPr>
        <p:spPr/>
        <p:txBody>
          <a:bodyPr/>
          <a:lstStyle/>
          <a:p>
            <a:pPr>
              <a:defRPr/>
            </a:pPr>
            <a:fld id="{5EFAA946-16E7-4450-A4AF-91870D17CE3D}" type="slidenum">
              <a:rPr lang="en-US" altLang="en-US" smtClean="0"/>
              <a:pPr>
                <a:defRPr/>
              </a:pPr>
              <a:t>6</a:t>
            </a:fld>
            <a:endParaRPr lang="en-US" altLang="en-US"/>
          </a:p>
        </p:txBody>
      </p:sp>
    </p:spTree>
    <p:extLst>
      <p:ext uri="{BB962C8B-B14F-4D97-AF65-F5344CB8AC3E}">
        <p14:creationId xmlns:p14="http://schemas.microsoft.com/office/powerpoint/2010/main" val="63075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TCJA – International Provisions</a:t>
            </a: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pPr eaLnBrk="1" fontAlgn="auto" hangingPunct="1">
              <a:spcAft>
                <a:spcPts val="0"/>
              </a:spcAft>
              <a:defRPr/>
            </a:pPr>
            <a:r>
              <a:rPr lang="en-US" sz="2800" dirty="0">
                <a:solidFill>
                  <a:schemeClr val="tx1"/>
                </a:solidFill>
                <a:latin typeface="+mn-lt"/>
              </a:rPr>
              <a:t>Significant change of the international tax landscape</a:t>
            </a:r>
          </a:p>
          <a:p>
            <a:pPr eaLnBrk="1" fontAlgn="auto" hangingPunct="1">
              <a:spcAft>
                <a:spcPts val="0"/>
              </a:spcAft>
              <a:defRPr/>
            </a:pPr>
            <a:r>
              <a:rPr lang="en-US" sz="2800" dirty="0">
                <a:solidFill>
                  <a:schemeClr val="tx1"/>
                </a:solidFill>
                <a:latin typeface="+mn-lt"/>
              </a:rPr>
              <a:t>Corporate (and individual) tax cuts offset partially with tax revenue from foreign operations</a:t>
            </a:r>
          </a:p>
          <a:p>
            <a:pPr eaLnBrk="1" fontAlgn="auto" hangingPunct="1">
              <a:spcAft>
                <a:spcPts val="0"/>
              </a:spcAft>
              <a:defRPr/>
            </a:pPr>
            <a:r>
              <a:rPr lang="en-US" sz="2800" dirty="0">
                <a:solidFill>
                  <a:schemeClr val="tx1"/>
                </a:solidFill>
                <a:latin typeface="+mn-lt"/>
              </a:rPr>
              <a:t>Foreign income taxed as it is earned rather than when it is repatriated</a:t>
            </a:r>
          </a:p>
          <a:p>
            <a:pPr eaLnBrk="1" fontAlgn="auto" hangingPunct="1">
              <a:spcAft>
                <a:spcPts val="0"/>
              </a:spcAft>
              <a:defRPr/>
            </a:pPr>
            <a:r>
              <a:rPr lang="en-US" sz="2800" dirty="0">
                <a:solidFill>
                  <a:schemeClr val="tx1"/>
                </a:solidFill>
                <a:latin typeface="+mn-lt"/>
              </a:rPr>
              <a:t>GILTI – Global Intangible Low Taxed Income</a:t>
            </a:r>
          </a:p>
        </p:txBody>
      </p:sp>
      <p:sp>
        <p:nvSpPr>
          <p:cNvPr id="4" name="Slide Number Placeholder 3">
            <a:extLst>
              <a:ext uri="{FF2B5EF4-FFF2-40B4-BE49-F238E27FC236}">
                <a16:creationId xmlns:a16="http://schemas.microsoft.com/office/drawing/2014/main" id="{4E83B0B8-6C63-4C92-9E95-849C5CC33760}"/>
              </a:ext>
            </a:extLst>
          </p:cNvPr>
          <p:cNvSpPr>
            <a:spLocks noGrp="1"/>
          </p:cNvSpPr>
          <p:nvPr>
            <p:ph type="sldNum" sz="quarter" idx="11"/>
          </p:nvPr>
        </p:nvSpPr>
        <p:spPr/>
        <p:txBody>
          <a:bodyPr/>
          <a:lstStyle/>
          <a:p>
            <a:pPr>
              <a:defRPr/>
            </a:pPr>
            <a:fld id="{5EFAA946-16E7-4450-A4AF-91870D17CE3D}" type="slidenum">
              <a:rPr lang="en-US" altLang="en-US" smtClean="0"/>
              <a:pPr>
                <a:defRPr/>
              </a:pPr>
              <a:t>7</a:t>
            </a:fld>
            <a:endParaRPr lang="en-US" altLang="en-US"/>
          </a:p>
        </p:txBody>
      </p:sp>
    </p:spTree>
    <p:extLst>
      <p:ext uri="{BB962C8B-B14F-4D97-AF65-F5344CB8AC3E}">
        <p14:creationId xmlns:p14="http://schemas.microsoft.com/office/powerpoint/2010/main" val="1918720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4218-2F76-42E4-A731-CB5A402EFEAB}"/>
              </a:ext>
            </a:extLst>
          </p:cNvPr>
          <p:cNvSpPr>
            <a:spLocks noGrp="1"/>
          </p:cNvSpPr>
          <p:nvPr>
            <p:ph type="title"/>
          </p:nvPr>
        </p:nvSpPr>
        <p:spPr>
          <a:xfrm>
            <a:off x="431799" y="365125"/>
            <a:ext cx="11328399" cy="642938"/>
          </a:xfrm>
        </p:spPr>
        <p:txBody>
          <a:bodyPr>
            <a:normAutofit/>
          </a:bodyPr>
          <a:lstStyle/>
          <a:p>
            <a:pPr eaLnBrk="1" fontAlgn="auto" hangingPunct="1">
              <a:spcAft>
                <a:spcPts val="0"/>
              </a:spcAft>
              <a:defRPr/>
            </a:pPr>
            <a:r>
              <a:rPr lang="en-US" dirty="0">
                <a:solidFill>
                  <a:schemeClr val="tx1"/>
                </a:solidFill>
              </a:rPr>
              <a:t>TCJA – International Provisions</a:t>
            </a:r>
            <a:endParaRPr lang="en-US" sz="3600" dirty="0">
              <a:solidFill>
                <a:schemeClr val="tx1"/>
              </a:solidFill>
              <a:latin typeface="+mn-lt"/>
              <a:cs typeface="Times New Roman" panose="02020603050405020304" pitchFamily="18" charset="0"/>
            </a:endParaRPr>
          </a:p>
        </p:txBody>
      </p:sp>
      <p:sp>
        <p:nvSpPr>
          <p:cNvPr id="3" name="Content Placeholder 2">
            <a:extLst>
              <a:ext uri="{FF2B5EF4-FFF2-40B4-BE49-F238E27FC236}">
                <a16:creationId xmlns:a16="http://schemas.microsoft.com/office/drawing/2014/main" id="{339D04F3-4F95-42DC-95E4-413CA70D06D9}"/>
              </a:ext>
            </a:extLst>
          </p:cNvPr>
          <p:cNvSpPr>
            <a:spLocks noGrp="1"/>
          </p:cNvSpPr>
          <p:nvPr>
            <p:ph idx="1"/>
          </p:nvPr>
        </p:nvSpPr>
        <p:spPr>
          <a:xfrm>
            <a:off x="431800" y="1363663"/>
            <a:ext cx="11328400" cy="4827587"/>
          </a:xfrm>
        </p:spPr>
        <p:txBody>
          <a:bodyPr rtlCol="0">
            <a:normAutofit/>
          </a:bodyPr>
          <a:lstStyle/>
          <a:p>
            <a:r>
              <a:rPr lang="en-US" sz="2800" dirty="0">
                <a:solidFill>
                  <a:schemeClr val="tx1"/>
                </a:solidFill>
                <a:latin typeface="+mn-lt"/>
              </a:rPr>
              <a:t>GILTI, Section 951A</a:t>
            </a:r>
          </a:p>
          <a:p>
            <a:pPr lvl="1"/>
            <a:r>
              <a:rPr lang="en-US" sz="2800" dirty="0">
                <a:solidFill>
                  <a:schemeClr val="tx1"/>
                </a:solidFill>
                <a:latin typeface="+mn-lt"/>
              </a:rPr>
              <a:t>Requires a U.S. shareholder of any CFC for any taxable year to include in gross income the shareholder's global intangible low-taxed income (GILTI) inclusion for the taxable year</a:t>
            </a:r>
          </a:p>
          <a:p>
            <a:pPr eaLnBrk="1" fontAlgn="auto" hangingPunct="1">
              <a:spcAft>
                <a:spcPts val="0"/>
              </a:spcAft>
              <a:defRPr/>
            </a:pPr>
            <a:r>
              <a:rPr lang="en-US" sz="2800" dirty="0">
                <a:solidFill>
                  <a:schemeClr val="tx1"/>
                </a:solidFill>
                <a:latin typeface="+mn-lt"/>
              </a:rPr>
              <a:t>Effective tax </a:t>
            </a:r>
            <a:r>
              <a:rPr lang="en-US" sz="2800" b="0" i="0" dirty="0">
                <a:solidFill>
                  <a:schemeClr val="tx1"/>
                </a:solidFill>
                <a:effectLst/>
                <a:latin typeface="+mn-lt"/>
              </a:rPr>
              <a:t>rate of between 10.5 percent and 13.125</a:t>
            </a:r>
          </a:p>
          <a:p>
            <a:pPr eaLnBrk="1" fontAlgn="auto" hangingPunct="1">
              <a:spcAft>
                <a:spcPts val="0"/>
              </a:spcAft>
              <a:defRPr/>
            </a:pPr>
            <a:r>
              <a:rPr lang="en-US" sz="2800" dirty="0">
                <a:solidFill>
                  <a:schemeClr val="tx1"/>
                </a:solidFill>
                <a:latin typeface="+mn-lt"/>
              </a:rPr>
              <a:t>Individuals subject to higher rates (Section 250 and indirect foreign tax credit)</a:t>
            </a:r>
          </a:p>
          <a:p>
            <a:pPr eaLnBrk="1" fontAlgn="auto" hangingPunct="1">
              <a:spcAft>
                <a:spcPts val="0"/>
              </a:spcAft>
              <a:defRPr/>
            </a:pPr>
            <a:r>
              <a:rPr lang="en-US" sz="2800" dirty="0">
                <a:solidFill>
                  <a:schemeClr val="tx1"/>
                </a:solidFill>
                <a:latin typeface="+mn-lt"/>
              </a:rPr>
              <a:t>Foreign Tax Credit- country cross-crediting</a:t>
            </a:r>
          </a:p>
          <a:p>
            <a:endParaRPr lang="en-US" sz="2800" b="1" dirty="0">
              <a:solidFill>
                <a:schemeClr val="tx1"/>
              </a:solidFill>
              <a:latin typeface="+mn-lt"/>
            </a:endParaRPr>
          </a:p>
          <a:p>
            <a:pPr marL="0" marR="0">
              <a:lnSpc>
                <a:spcPct val="115000"/>
              </a:lnSpc>
              <a:spcBef>
                <a:spcPts val="0"/>
              </a:spcBef>
              <a:spcAft>
                <a:spcPts val="800"/>
              </a:spcAft>
            </a:pP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B588EA73-393B-4E8C-AC32-21FA1FBFE812}"/>
              </a:ext>
            </a:extLst>
          </p:cNvPr>
          <p:cNvSpPr>
            <a:spLocks noGrp="1"/>
          </p:cNvSpPr>
          <p:nvPr>
            <p:ph type="sldNum" sz="quarter" idx="11"/>
          </p:nvPr>
        </p:nvSpPr>
        <p:spPr/>
        <p:txBody>
          <a:bodyPr/>
          <a:lstStyle/>
          <a:p>
            <a:pPr>
              <a:defRPr/>
            </a:pPr>
            <a:fld id="{5EFAA946-16E7-4450-A4AF-91870D17CE3D}" type="slidenum">
              <a:rPr lang="en-US" altLang="en-US" smtClean="0"/>
              <a:pPr>
                <a:defRPr/>
              </a:pPr>
              <a:t>8</a:t>
            </a:fld>
            <a:endParaRPr lang="en-US" altLang="en-US"/>
          </a:p>
        </p:txBody>
      </p:sp>
    </p:spTree>
    <p:extLst>
      <p:ext uri="{BB962C8B-B14F-4D97-AF65-F5344CB8AC3E}">
        <p14:creationId xmlns:p14="http://schemas.microsoft.com/office/powerpoint/2010/main" val="494805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4294967295"/>
          </p:nvPr>
        </p:nvPicPr>
        <p:blipFill>
          <a:blip r:embed="rId2" cstate="email">
            <a:extLst>
              <a:ext uri="{28A0092B-C50C-407E-A947-70E740481C1C}">
                <a14:useLocalDpi xmlns:a14="http://schemas.microsoft.com/office/drawing/2010/main" val="0"/>
              </a:ext>
            </a:extLst>
          </a:blip>
          <a:srcRect/>
          <a:stretch>
            <a:fillRect/>
          </a:stretch>
        </p:blipFill>
        <p:spPr>
          <a:xfrm>
            <a:off x="0" y="1"/>
            <a:ext cx="9780588" cy="6830152"/>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632568" y="765140"/>
            <a:ext cx="5956300" cy="1944000"/>
          </a:xfrm>
        </p:spPr>
        <p:txBody>
          <a:bodyPr anchor="ctr"/>
          <a:lstStyle/>
          <a:p>
            <a:pPr algn="l"/>
            <a:r>
              <a:rPr lang="en-US" sz="5000" dirty="0">
                <a:solidFill>
                  <a:schemeClr val="tx1"/>
                </a:solidFill>
              </a:rPr>
              <a:t>Main Offshore Compliance Programs</a:t>
            </a:r>
          </a:p>
        </p:txBody>
      </p:sp>
      <p:sp>
        <p:nvSpPr>
          <p:cNvPr id="6" name="Rectangle 5"/>
          <p:cNvSpPr/>
          <p:nvPr/>
        </p:nvSpPr>
        <p:spPr>
          <a:xfrm>
            <a:off x="9780588" y="6371351"/>
            <a:ext cx="1979412" cy="43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221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5981E1C425AB49A0EA7F48780B1D5C" ma:contentTypeVersion="2" ma:contentTypeDescription="Create a new document." ma:contentTypeScope="" ma:versionID="354ac5687d3d5d87d9b1994f639d03bb">
  <xsd:schema xmlns:xsd="http://www.w3.org/2001/XMLSchema" xmlns:xs="http://www.w3.org/2001/XMLSchema" xmlns:p="http://schemas.microsoft.com/office/2006/metadata/properties" xmlns:ns2="187d59f5-ea53-4ad6-a75f-8ce4d42a6bc5" targetNamespace="http://schemas.microsoft.com/office/2006/metadata/properties" ma:root="true" ma:fieldsID="b08ee88e3fe047ab3715ab1d5cf3f76e" ns2:_="">
    <xsd:import namespace="187d59f5-ea53-4ad6-a75f-8ce4d42a6bc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7d59f5-ea53-4ad6-a75f-8ce4d42a6b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204022-07AD-44D8-A0C6-6CA1701B8EF2}">
  <ds:schemaRefs>
    <ds:schemaRef ds:uri="187d59f5-ea53-4ad6-a75f-8ce4d42a6bc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BBBDFFA-7548-47D4-8BE0-29B0005E8A6B}">
  <ds:schemaRefs>
    <ds:schemaRef ds:uri="http://schemas.microsoft.com/sharepoint/v3/contenttype/forms"/>
  </ds:schemaRefs>
</ds:datastoreItem>
</file>

<file path=customXml/itemProps3.xml><?xml version="1.0" encoding="utf-8"?>
<ds:datastoreItem xmlns:ds="http://schemas.openxmlformats.org/officeDocument/2006/customXml" ds:itemID="{5D806431-ED20-4BD9-B055-419E23D062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5725</TotalTime>
  <Words>2617</Words>
  <Application>Microsoft Office PowerPoint</Application>
  <PresentationFormat>Widescreen</PresentationFormat>
  <Paragraphs>205</Paragraphs>
  <Slides>39</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Arial</vt:lpstr>
      <vt:lpstr>Calibri</vt:lpstr>
      <vt:lpstr>Candara</vt:lpstr>
      <vt:lpstr>Corbel</vt:lpstr>
      <vt:lpstr>Courier New</vt:lpstr>
      <vt:lpstr>Times New Roman</vt:lpstr>
      <vt:lpstr>Office Theme</vt:lpstr>
      <vt:lpstr>1_Office Theme</vt:lpstr>
      <vt:lpstr>A Brief Look at IRS Programs for Taxpayer Offshore Compliance</vt:lpstr>
      <vt:lpstr>Discussion Points</vt:lpstr>
      <vt:lpstr>Introduction</vt:lpstr>
      <vt:lpstr>Introduction - Importance of Offshore Compliance</vt:lpstr>
      <vt:lpstr>Introduction – Tax Systems Worldwide</vt:lpstr>
      <vt:lpstr>Introduction – International Transactions</vt:lpstr>
      <vt:lpstr>TCJA – International Provisions</vt:lpstr>
      <vt:lpstr>TCJA – International Provisions</vt:lpstr>
      <vt:lpstr>Main Offshore Compliance Programs</vt:lpstr>
      <vt:lpstr>Main Offshore Programs</vt:lpstr>
      <vt:lpstr>VDP – Voluntary Disclosure Program</vt:lpstr>
      <vt:lpstr>FBAR – Delinquent Procedures</vt:lpstr>
      <vt:lpstr>FBAR vs. 8938</vt:lpstr>
      <vt:lpstr>FBAR - Penalties</vt:lpstr>
      <vt:lpstr>FBAR – Delinquent Filing</vt:lpstr>
      <vt:lpstr>Delinquent International Information Return Submission Procedures</vt:lpstr>
      <vt:lpstr>Delinquent International Information Return Submission Procedures</vt:lpstr>
      <vt:lpstr>Delinquent International Information Return Submission Procedures</vt:lpstr>
      <vt:lpstr>Streamlined Programs</vt:lpstr>
      <vt:lpstr>Streamlined Procedures</vt:lpstr>
      <vt:lpstr>Streamlined - Initial Requirements</vt:lpstr>
      <vt:lpstr>Streamlined - Domestic</vt:lpstr>
      <vt:lpstr>Streamlined - Foreign</vt:lpstr>
      <vt:lpstr>Streamlined – Non-residency Requirement</vt:lpstr>
      <vt:lpstr>Streamlined – Non-willful Narrative, Certification</vt:lpstr>
      <vt:lpstr>Streamlined – Certification</vt:lpstr>
      <vt:lpstr>Streamlined – Non-willful Narrative</vt:lpstr>
      <vt:lpstr>Streamlined Foreign – the Process</vt:lpstr>
      <vt:lpstr>Streamlined Domestic – the Process</vt:lpstr>
      <vt:lpstr>Streamlined Domestic – Title 26 Miscellaneous Offshore Penalty, Penalty Base</vt:lpstr>
      <vt:lpstr>Streamlined Domestic – Title 26 Miscellaneous Offshore Penalty, Penalty Base</vt:lpstr>
      <vt:lpstr>Other Considerations, Statistics and Conclusion</vt:lpstr>
      <vt:lpstr>Quiet Disclosure</vt:lpstr>
      <vt:lpstr>Quiet Disclosure – cont.</vt:lpstr>
      <vt:lpstr>Statistics</vt:lpstr>
      <vt:lpstr>Other Important Considerations</vt:lpstr>
      <vt:lpstr>Conclusion</vt:lpstr>
      <vt:lpstr>Conclusion – 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Forging a Great Future from Lessons</dc:title>
  <dc:creator>Karen M. Lang</dc:creator>
  <cp:lastModifiedBy>Shawn Firster</cp:lastModifiedBy>
  <cp:revision>227</cp:revision>
  <dcterms:created xsi:type="dcterms:W3CDTF">2020-11-24T16:07:41Z</dcterms:created>
  <dcterms:modified xsi:type="dcterms:W3CDTF">2022-11-11T15:54:01Z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0x010100045981E1C425AB49A0EA7F48780B1D5C</vt:lpwstr>
  </property>
</Properties>
</file>