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96" r:id="rId1"/>
    <p:sldMasterId id="2147483699" r:id="rId2"/>
    <p:sldMasterId id="2147483686" r:id="rId6"/>
  </p:sldMasterIdLst>
  <p:notesMasterIdLst>
    <p:notesMasterId r:id="rId53"/>
  </p:notesMasterIdLst>
  <p:handoutMasterIdLst>
    <p:handoutMasterId r:id="rId54"/>
  </p:handoutMasterIdLst>
  <p:sldIdLst>
    <p:sldId id="276" r:id="rId7"/>
    <p:sldId id="280" r:id="rId8"/>
    <p:sldId id="285" r:id="rId9"/>
    <p:sldId id="293" r:id="rId10"/>
    <p:sldId id="281" r:id="rId11"/>
    <p:sldId id="283" r:id="rId12"/>
    <p:sldId id="284" r:id="rId13"/>
    <p:sldId id="295" r:id="rId14"/>
    <p:sldId id="286" r:id="rId15"/>
    <p:sldId id="307" r:id="rId16"/>
    <p:sldId id="298" r:id="rId17"/>
    <p:sldId id="296" r:id="rId18"/>
    <p:sldId id="335" r:id="rId19"/>
    <p:sldId id="297" r:id="rId20"/>
    <p:sldId id="301" r:id="rId21"/>
    <p:sldId id="302" r:id="rId22"/>
    <p:sldId id="300" r:id="rId23"/>
    <p:sldId id="288" r:id="rId24"/>
    <p:sldId id="338" r:id="rId25"/>
    <p:sldId id="336" r:id="rId26"/>
    <p:sldId id="337" r:id="rId27"/>
    <p:sldId id="304" r:id="rId28"/>
    <p:sldId id="334" r:id="rId29"/>
    <p:sldId id="306" r:id="rId30"/>
    <p:sldId id="305" r:id="rId31"/>
    <p:sldId id="308" r:id="rId32"/>
    <p:sldId id="310" r:id="rId33"/>
    <p:sldId id="309" r:id="rId34"/>
    <p:sldId id="311" r:id="rId35"/>
    <p:sldId id="312" r:id="rId36"/>
    <p:sldId id="324" r:id="rId37"/>
    <p:sldId id="322" r:id="rId38"/>
    <p:sldId id="294" r:id="rId39"/>
    <p:sldId id="303" r:id="rId40"/>
    <p:sldId id="326" r:id="rId41"/>
    <p:sldId id="315" r:id="rId42"/>
    <p:sldId id="313" r:id="rId43"/>
    <p:sldId id="314" r:id="rId44"/>
    <p:sldId id="316" r:id="rId45"/>
    <p:sldId id="317" r:id="rId46"/>
    <p:sldId id="318" r:id="rId47"/>
    <p:sldId id="319" r:id="rId48"/>
    <p:sldId id="320" r:id="rId49"/>
    <p:sldId id="323" r:id="rId50"/>
    <p:sldId id="321" r:id="rId51"/>
    <p:sldId id="332"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9639"/>
    <a:srgbClr val="155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notesViewPr>
    <p:cSldViewPr snapToGrid="0">
      <p:cViewPr varScale="1">
        <p:scale>
          <a:sx n="66" d="100"/>
          <a:sy n="66" d="100"/>
        </p:scale>
        <p:origin x="3134" y="22"/>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7.xml" Id="rId13" /><Relationship Type="http://schemas.openxmlformats.org/officeDocument/2006/relationships/slide" Target="slides/slide12.xml" Id="rId18" /><Relationship Type="http://schemas.openxmlformats.org/officeDocument/2006/relationships/slide" Target="slides/slide20.xml" Id="rId26" /><Relationship Type="http://schemas.openxmlformats.org/officeDocument/2006/relationships/slide" Target="slides/slide33.xml" Id="rId39" /><Relationship Type="http://schemas.openxmlformats.org/officeDocument/2006/relationships/slide" Target="slides/slide15.xml" Id="rId21" /><Relationship Type="http://schemas.openxmlformats.org/officeDocument/2006/relationships/slide" Target="slides/slide28.xml" Id="rId34" /><Relationship Type="http://schemas.openxmlformats.org/officeDocument/2006/relationships/slide" Target="slides/slide36.xml" Id="rId42" /><Relationship Type="http://schemas.openxmlformats.org/officeDocument/2006/relationships/slide" Target="slides/slide41.xml" Id="rId47" /><Relationship Type="http://schemas.openxmlformats.org/officeDocument/2006/relationships/slide" Target="slides/slide44.xml" Id="rId50" /><Relationship Type="http://schemas.openxmlformats.org/officeDocument/2006/relationships/presProps" Target="presProps.xml" Id="rId55" /><Relationship Type="http://schemas.openxmlformats.org/officeDocument/2006/relationships/slide" Target="slides/slide1.xml" Id="rId7" /><Relationship Type="http://schemas.openxmlformats.org/officeDocument/2006/relationships/slideMaster" Target="slideMasters/slideMaster2.xml" Id="rId2" /><Relationship Type="http://schemas.openxmlformats.org/officeDocument/2006/relationships/slide" Target="slides/slide10.xml" Id="rId16" /><Relationship Type="http://schemas.openxmlformats.org/officeDocument/2006/relationships/slide" Target="slides/slide23.xml" Id="rId29" /><Relationship Type="http://schemas.openxmlformats.org/officeDocument/2006/relationships/slide" Target="slides/slide5.xml" Id="rId11" /><Relationship Type="http://schemas.openxmlformats.org/officeDocument/2006/relationships/slide" Target="slides/slide18.xml" Id="rId24" /><Relationship Type="http://schemas.openxmlformats.org/officeDocument/2006/relationships/slide" Target="slides/slide26.xml" Id="rId32" /><Relationship Type="http://schemas.openxmlformats.org/officeDocument/2006/relationships/slide" Target="slides/slide31.xml" Id="rId37" /><Relationship Type="http://schemas.openxmlformats.org/officeDocument/2006/relationships/slide" Target="slides/slide34.xml" Id="rId40" /><Relationship Type="http://schemas.openxmlformats.org/officeDocument/2006/relationships/slide" Target="slides/slide39.xml" Id="rId45" /><Relationship Type="http://schemas.openxmlformats.org/officeDocument/2006/relationships/notesMaster" Target="notesMasters/notesMaster1.xml" Id="rId53" /><Relationship Type="http://schemas.openxmlformats.org/officeDocument/2006/relationships/tableStyles" Target="tableStyles.xml" Id="rId58" /><Relationship Type="http://schemas.openxmlformats.org/officeDocument/2006/relationships/slide" Target="slides/slide13.xml" Id="rId19" /><Relationship Type="http://schemas.openxmlformats.org/officeDocument/2006/relationships/slide" Target="slides/slide3.xml" Id="rId9" /><Relationship Type="http://schemas.openxmlformats.org/officeDocument/2006/relationships/slide" Target="slides/slide8.xml" Id="rId14" /><Relationship Type="http://schemas.openxmlformats.org/officeDocument/2006/relationships/slide" Target="slides/slide16.xml" Id="rId22" /><Relationship Type="http://schemas.openxmlformats.org/officeDocument/2006/relationships/slide" Target="slides/slide21.xml" Id="rId27" /><Relationship Type="http://schemas.openxmlformats.org/officeDocument/2006/relationships/slide" Target="slides/slide24.xml" Id="rId30" /><Relationship Type="http://schemas.openxmlformats.org/officeDocument/2006/relationships/slide" Target="slides/slide29.xml" Id="rId35" /><Relationship Type="http://schemas.openxmlformats.org/officeDocument/2006/relationships/slide" Target="slides/slide37.xml" Id="rId43" /><Relationship Type="http://schemas.openxmlformats.org/officeDocument/2006/relationships/slide" Target="slides/slide42.xml" Id="rId48" /><Relationship Type="http://schemas.openxmlformats.org/officeDocument/2006/relationships/viewProps" Target="viewProps.xml" Id="rId56" /><Relationship Type="http://schemas.openxmlformats.org/officeDocument/2006/relationships/slide" Target="slides/slide2.xml" Id="rId8" /><Relationship Type="http://schemas.openxmlformats.org/officeDocument/2006/relationships/slide" Target="slides/slide45.xml" Id="rId51" /><Relationship Type="http://schemas.openxmlformats.org/officeDocument/2006/relationships/slide" Target="slides/slide6.xml" Id="rId12" /><Relationship Type="http://schemas.openxmlformats.org/officeDocument/2006/relationships/slide" Target="slides/slide11.xml" Id="rId17" /><Relationship Type="http://schemas.openxmlformats.org/officeDocument/2006/relationships/slide" Target="slides/slide19.xml" Id="rId25" /><Relationship Type="http://schemas.openxmlformats.org/officeDocument/2006/relationships/slide" Target="slides/slide27.xml" Id="rId33" /><Relationship Type="http://schemas.openxmlformats.org/officeDocument/2006/relationships/slide" Target="slides/slide32.xml" Id="rId38" /><Relationship Type="http://schemas.openxmlformats.org/officeDocument/2006/relationships/slide" Target="slides/slide40.xml" Id="rId46" /><Relationship Type="http://schemas.openxmlformats.org/officeDocument/2006/relationships/slide" Target="slides/slide14.xml" Id="rId20" /><Relationship Type="http://schemas.openxmlformats.org/officeDocument/2006/relationships/slide" Target="slides/slide35.xml" Id="rId41" /><Relationship Type="http://schemas.openxmlformats.org/officeDocument/2006/relationships/handoutMaster" Target="handoutMasters/handoutMaster1.xml" Id="rId54" /><Relationship Type="http://schemas.openxmlformats.org/officeDocument/2006/relationships/slideMaster" Target="slideMasters/slideMaster1.xml" Id="rId1" /><Relationship Type="http://schemas.openxmlformats.org/officeDocument/2006/relationships/slideMaster" Target="slideMasters/slideMaster6.xml" Id="rId6" /><Relationship Type="http://schemas.openxmlformats.org/officeDocument/2006/relationships/slide" Target="slides/slide9.xml" Id="rId15" /><Relationship Type="http://schemas.openxmlformats.org/officeDocument/2006/relationships/slide" Target="slides/slide17.xml" Id="rId23" /><Relationship Type="http://schemas.openxmlformats.org/officeDocument/2006/relationships/slide" Target="slides/slide22.xml" Id="rId28" /><Relationship Type="http://schemas.openxmlformats.org/officeDocument/2006/relationships/slide" Target="slides/slide30.xml" Id="rId36" /><Relationship Type="http://schemas.openxmlformats.org/officeDocument/2006/relationships/slide" Target="slides/slide43.xml" Id="rId49" /><Relationship Type="http://schemas.openxmlformats.org/officeDocument/2006/relationships/theme" Target="theme/theme1.xml" Id="rId57" /><Relationship Type="http://schemas.openxmlformats.org/officeDocument/2006/relationships/slide" Target="slides/slide4.xml" Id="rId10" /><Relationship Type="http://schemas.openxmlformats.org/officeDocument/2006/relationships/slide" Target="slides/slide25.xml" Id="rId31" /><Relationship Type="http://schemas.openxmlformats.org/officeDocument/2006/relationships/slide" Target="slides/slide38.xml" Id="rId44" /><Relationship Type="http://schemas.openxmlformats.org/officeDocument/2006/relationships/slide" Target="slides/slide46.xml" Id="rId52"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2E2D626-5128-42D5-AB5B-396EF633E6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5EC315-73E2-4080-A50C-FDD3A1E12D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B9F24F-611E-4539-9000-D066D8E0CE9F}" type="datetimeFigureOut">
              <a:rPr lang="en-US" smtClean="0"/>
              <a:t>5/16/2023</a:t>
            </a:fld>
            <a:endParaRPr lang="en-US"/>
          </a:p>
        </p:txBody>
      </p:sp>
      <p:sp>
        <p:nvSpPr>
          <p:cNvPr id="4" name="Footer Placeholder 3">
            <a:extLst>
              <a:ext uri="{FF2B5EF4-FFF2-40B4-BE49-F238E27FC236}">
                <a16:creationId xmlns:a16="http://schemas.microsoft.com/office/drawing/2014/main" id="{84E2E0C6-359D-48EA-AF92-B2B9C22BA51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AC56F1-82A8-4A39-BD58-14EA9B0328B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3D01FE-F622-47DB-9A9C-B78E86CAB3E7}" type="slidenum">
              <a:rPr lang="en-US" smtClean="0"/>
              <a:t>‹#›</a:t>
            </a:fld>
            <a:endParaRPr lang="en-US"/>
          </a:p>
        </p:txBody>
      </p:sp>
    </p:spTree>
    <p:extLst>
      <p:ext uri="{BB962C8B-B14F-4D97-AF65-F5344CB8AC3E}">
        <p14:creationId xmlns:p14="http://schemas.microsoft.com/office/powerpoint/2010/main" val="325338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2F11A9-EC32-4AB4-A9AF-3214691A6C7B}" type="datetimeFigureOut">
              <a:rPr lang="en-US" smtClean="0"/>
              <a:t>5/16/2023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62DF31-0D3E-4AB3-A532-3307CDAADB74}" type="slidenum">
              <a:rPr lang="en-US" smtClean="0"/>
              <a:t>‹#›</a:t>
            </a:fld>
            <a:endParaRPr lang="en-US"/>
          </a:p>
        </p:txBody>
      </p:sp>
    </p:spTree>
    <p:extLst>
      <p:ext uri="{BB962C8B-B14F-4D97-AF65-F5344CB8AC3E}">
        <p14:creationId xmlns:p14="http://schemas.microsoft.com/office/powerpoint/2010/main" val="1001421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D6B41D73-1AE6-44BE-8C67-ECB83D2CE194}"/>
              </a:ext>
            </a:extLst>
          </p:cNvPr>
          <p:cNvSpPr>
            <a:spLocks noGrp="1"/>
          </p:cNvSpPr>
          <p:nvPr>
            <p:ph type="title"/>
          </p:nvPr>
        </p:nvSpPr>
        <p:spPr>
          <a:xfrm>
            <a:off x="838200" y="1129084"/>
            <a:ext cx="10515600" cy="1097280"/>
          </a:xfrm>
          <a:prstGeom prst="rect">
            <a:avLst/>
          </a:prstGeom>
        </p:spPr>
        <p:txBody>
          <a:bodyPr vert="horz" lIns="91440" tIns="45720" rIns="91440" bIns="45720" rtlCol="0" anchor="ctr">
            <a:normAutofit/>
          </a:bodyPr>
          <a:lstStyle>
            <a:lvl1pPr>
              <a:defRPr>
                <a:solidFill>
                  <a:schemeClr val="bg1"/>
                </a:solidFill>
              </a:defRPr>
            </a:lvl1pPr>
          </a:lstStyle>
          <a:p>
            <a:endParaRPr lang="en-US" dirty="0"/>
          </a:p>
        </p:txBody>
      </p:sp>
      <p:sp>
        <p:nvSpPr>
          <p:cNvPr id="3" name="Text Placeholder 2">
            <a:extLst>
              <a:ext uri="{FF2B5EF4-FFF2-40B4-BE49-F238E27FC236}">
                <a16:creationId xmlns:a16="http://schemas.microsoft.com/office/drawing/2014/main" id="{04F7345B-14BB-47BF-8874-E8C333B36A9E}"/>
              </a:ext>
            </a:extLst>
          </p:cNvPr>
          <p:cNvSpPr>
            <a:spLocks noGrp="1"/>
          </p:cNvSpPr>
          <p:nvPr>
            <p:ph type="body" sz="quarter" idx="10" hasCustomPrompt="1"/>
          </p:nvPr>
        </p:nvSpPr>
        <p:spPr>
          <a:xfrm>
            <a:off x="838201" y="4879975"/>
            <a:ext cx="10515600" cy="1343025"/>
          </a:xfrm>
          <a:prstGeom prst="rect">
            <a:avLst/>
          </a:prstGeom>
        </p:spPr>
        <p:txBody>
          <a:bodyPr/>
          <a:lstStyle>
            <a:lvl1pPr marL="0" indent="0" algn="ctr">
              <a:buNone/>
              <a:defRPr sz="3600">
                <a:latin typeface="Arial" panose="020B0604020202020204" pitchFamily="34" charset="0"/>
                <a:cs typeface="Arial" panose="020B0604020202020204" pitchFamily="34" charset="0"/>
              </a:defRPr>
            </a:lvl1pPr>
          </a:lstStyle>
          <a:p>
            <a:pPr lvl="0"/>
            <a:r>
              <a:rPr lang="en-US" dirty="0"/>
              <a:t>Subtitle</a:t>
            </a:r>
          </a:p>
        </p:txBody>
      </p:sp>
      <p:sp>
        <p:nvSpPr>
          <p:cNvPr id="4" name="Slide Number Placeholder 2">
            <a:extLst>
              <a:ext uri="{FF2B5EF4-FFF2-40B4-BE49-F238E27FC236}">
                <a16:creationId xmlns:a16="http://schemas.microsoft.com/office/drawing/2014/main" id="{23AAF9F2-FA01-44BE-B110-6AD6E8506EA4}"/>
              </a:ext>
            </a:extLst>
          </p:cNvPr>
          <p:cNvSpPr>
            <a:spLocks noGrp="1"/>
          </p:cNvSpPr>
          <p:nvPr>
            <p:ph type="sldNum" sz="quarter" idx="4"/>
          </p:nvPr>
        </p:nvSpPr>
        <p:spPr>
          <a:xfrm>
            <a:off x="9300713"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B37C8-362D-4483-9724-DF111CEFCFB9}" type="slidenum">
              <a:rPr lang="en-US" smtClean="0"/>
              <a:t>‹#›</a:t>
            </a:fld>
            <a:endParaRPr lang="en-US"/>
          </a:p>
        </p:txBody>
      </p:sp>
    </p:spTree>
    <p:extLst>
      <p:ext uri="{BB962C8B-B14F-4D97-AF65-F5344CB8AC3E}">
        <p14:creationId xmlns:p14="http://schemas.microsoft.com/office/powerpoint/2010/main" val="69329480"/>
      </p:ext>
    </p:extLst>
  </p:cSld>
  <p:clrMapOvr>
    <a:masterClrMapping/>
  </p:clrMapOvr>
</p:sldLayout>
</file>

<file path=ppt/slideLayouts/slideLayout10.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Contact Mult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FEE43-F357-40FA-A66C-82D8506947B6}"/>
              </a:ext>
            </a:extLst>
          </p:cNvPr>
          <p:cNvSpPr>
            <a:spLocks noGrp="1"/>
          </p:cNvSpPr>
          <p:nvPr>
            <p:ph type="title" hasCustomPrompt="1"/>
          </p:nvPr>
        </p:nvSpPr>
        <p:spPr>
          <a:xfrm>
            <a:off x="838200" y="429208"/>
            <a:ext cx="10515600" cy="1077723"/>
          </a:xfrm>
          <a:prstGeom prst="rect">
            <a:avLst/>
          </a:prstGeom>
        </p:spPr>
        <p:txBody>
          <a:bodyPr/>
          <a:lstStyle/>
          <a:p>
            <a:r>
              <a:rPr lang="en-US" dirty="0"/>
              <a:t>Contact</a:t>
            </a:r>
          </a:p>
        </p:txBody>
      </p:sp>
      <p:sp>
        <p:nvSpPr>
          <p:cNvPr id="6" name="Text Placeholder 5">
            <a:extLst>
              <a:ext uri="{FF2B5EF4-FFF2-40B4-BE49-F238E27FC236}">
                <a16:creationId xmlns:a16="http://schemas.microsoft.com/office/drawing/2014/main" id="{DDC6C27D-BF33-4DA7-8195-E819B0B40DB5}"/>
              </a:ext>
            </a:extLst>
          </p:cNvPr>
          <p:cNvSpPr>
            <a:spLocks noGrp="1"/>
          </p:cNvSpPr>
          <p:nvPr>
            <p:ph type="body" sz="quarter" idx="10" hasCustomPrompt="1"/>
          </p:nvPr>
        </p:nvSpPr>
        <p:spPr>
          <a:xfrm>
            <a:off x="838200" y="2814545"/>
            <a:ext cx="4935071" cy="1506538"/>
          </a:xfrm>
          <a:prstGeom prst="rect">
            <a:avLst/>
          </a:prstGeom>
        </p:spPr>
        <p:txBody>
          <a:bodyPr/>
          <a:lstStyle>
            <a:lvl1pPr marL="0" indent="0" algn="ctr">
              <a:buNone/>
              <a:defRPr/>
            </a:lvl1pPr>
          </a:lstStyle>
          <a:p>
            <a:br>
              <a:rPr lang="en-US" dirty="0">
                <a:solidFill>
                  <a:schemeClr val="bg1"/>
                </a:solidFill>
                <a:latin typeface="Arial" panose="020B0604020202020204" pitchFamily="34" charset="0"/>
                <a:cs typeface="Arial" panose="020B0604020202020204" pitchFamily="34" charset="0"/>
              </a:rPr>
            </a:br>
            <a:br>
              <a:rPr lang="en-US" b="0" dirty="0">
                <a:solidFill>
                  <a:schemeClr val="bg1"/>
                </a:solidFill>
                <a:latin typeface="Arial" panose="020B0604020202020204" pitchFamily="34" charset="0"/>
                <a:cs typeface="Arial" panose="020B0604020202020204" pitchFamily="34" charset="0"/>
              </a:rPr>
            </a:br>
          </a:p>
        </p:txBody>
      </p:sp>
      <p:sp>
        <p:nvSpPr>
          <p:cNvPr id="7" name="Text Placeholder 5">
            <a:extLst>
              <a:ext uri="{FF2B5EF4-FFF2-40B4-BE49-F238E27FC236}">
                <a16:creationId xmlns:a16="http://schemas.microsoft.com/office/drawing/2014/main" id="{2AFF2BE3-0B2F-474B-BDD6-969823276C2A}"/>
              </a:ext>
            </a:extLst>
          </p:cNvPr>
          <p:cNvSpPr>
            <a:spLocks noGrp="1"/>
          </p:cNvSpPr>
          <p:nvPr>
            <p:ph type="body" sz="quarter" idx="11" hasCustomPrompt="1"/>
          </p:nvPr>
        </p:nvSpPr>
        <p:spPr>
          <a:xfrm>
            <a:off x="6418731" y="2814545"/>
            <a:ext cx="4935070" cy="1506538"/>
          </a:xfrm>
          <a:prstGeom prst="rect">
            <a:avLst/>
          </a:prstGeom>
        </p:spPr>
        <p:txBody>
          <a:bodyPr/>
          <a:lstStyle>
            <a:lvl1pPr marL="0" indent="0" algn="ctr">
              <a:buNone/>
              <a:defRPr/>
            </a:lvl1pPr>
          </a:lstStyle>
          <a:p>
            <a:br>
              <a:rPr lang="en-US" dirty="0">
                <a:solidFill>
                  <a:schemeClr val="bg1"/>
                </a:solidFill>
                <a:latin typeface="Arial" panose="020B0604020202020204" pitchFamily="34" charset="0"/>
                <a:cs typeface="Arial" panose="020B0604020202020204" pitchFamily="34" charset="0"/>
              </a:rPr>
            </a:br>
            <a:br>
              <a:rPr lang="en-US" b="0" dirty="0">
                <a:solidFill>
                  <a:schemeClr val="bg1"/>
                </a:solidFill>
                <a:latin typeface="Arial" panose="020B0604020202020204" pitchFamily="34" charset="0"/>
                <a:cs typeface="Arial" panose="020B0604020202020204" pitchFamily="34" charset="0"/>
              </a:rPr>
            </a:br>
          </a:p>
        </p:txBody>
      </p:sp>
      <p:sp>
        <p:nvSpPr>
          <p:cNvPr id="5" name="Slide Number Placeholder 2">
            <a:extLst>
              <a:ext uri="{FF2B5EF4-FFF2-40B4-BE49-F238E27FC236}">
                <a16:creationId xmlns:a16="http://schemas.microsoft.com/office/drawing/2014/main" id="{FCFC39E5-CD42-4FB6-BE38-0D6ACD773A6A}"/>
              </a:ext>
            </a:extLst>
          </p:cNvPr>
          <p:cNvSpPr>
            <a:spLocks noGrp="1"/>
          </p:cNvSpPr>
          <p:nvPr>
            <p:ph type="sldNum" sz="quarter" idx="4"/>
          </p:nvPr>
        </p:nvSpPr>
        <p:spPr>
          <a:xfrm>
            <a:off x="9300713"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B37C8-362D-4483-9724-DF111CEFCFB9}" type="slidenum">
              <a:rPr lang="en-US" smtClean="0"/>
              <a:t>‹#›</a:t>
            </a:fld>
            <a:endParaRPr lang="en-US"/>
          </a:p>
        </p:txBody>
      </p:sp>
    </p:spTree>
    <p:extLst>
      <p:ext uri="{BB962C8B-B14F-4D97-AF65-F5344CB8AC3E}">
        <p14:creationId xmlns:p14="http://schemas.microsoft.com/office/powerpoint/2010/main" val="2728471993"/>
      </p:ext>
    </p:extLst>
  </p:cSld>
  <p:clrMapOvr>
    <a:masterClrMapping/>
  </p:clrMapOvr>
</p:sldLayout>
</file>

<file path=ppt/slideLayouts/slideLayout11.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Contact 1 Headsho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FEE43-F357-40FA-A66C-82D8506947B6}"/>
              </a:ext>
            </a:extLst>
          </p:cNvPr>
          <p:cNvSpPr>
            <a:spLocks noGrp="1"/>
          </p:cNvSpPr>
          <p:nvPr>
            <p:ph type="title" hasCustomPrompt="1"/>
          </p:nvPr>
        </p:nvSpPr>
        <p:spPr>
          <a:xfrm>
            <a:off x="838200" y="401216"/>
            <a:ext cx="10515600" cy="1105715"/>
          </a:xfrm>
          <a:prstGeom prst="rect">
            <a:avLst/>
          </a:prstGeom>
        </p:spPr>
        <p:txBody>
          <a:bodyPr/>
          <a:lstStyle/>
          <a:p>
            <a:r>
              <a:rPr lang="en-US" dirty="0"/>
              <a:t>Contact</a:t>
            </a:r>
          </a:p>
        </p:txBody>
      </p:sp>
      <p:sp>
        <p:nvSpPr>
          <p:cNvPr id="5" name="Picture Placeholder 4">
            <a:extLst>
              <a:ext uri="{FF2B5EF4-FFF2-40B4-BE49-F238E27FC236}">
                <a16:creationId xmlns:a16="http://schemas.microsoft.com/office/drawing/2014/main" id="{F1A060AA-1FD4-4F59-B8DC-7AFCE787D2B6}"/>
              </a:ext>
            </a:extLst>
          </p:cNvPr>
          <p:cNvSpPr>
            <a:spLocks noGrp="1"/>
          </p:cNvSpPr>
          <p:nvPr>
            <p:ph type="pic" sz="quarter" idx="10"/>
          </p:nvPr>
        </p:nvSpPr>
        <p:spPr>
          <a:xfrm>
            <a:off x="5120323" y="2099450"/>
            <a:ext cx="1724025" cy="1724025"/>
          </a:xfrm>
          <a:prstGeom prst="ellipse">
            <a:avLst/>
          </a:prstGeom>
          <a:solidFill>
            <a:schemeClr val="bg1">
              <a:lumMod val="75000"/>
            </a:schemeClr>
          </a:solidFill>
        </p:spPr>
        <p:txBody>
          <a:bodyPr/>
          <a:lstStyle>
            <a:lvl1pPr marL="0" indent="0" algn="ctr">
              <a:buNone/>
              <a:defRPr sz="2000"/>
            </a:lvl1pPr>
          </a:lstStyle>
          <a:p>
            <a:endParaRPr lang="en-US" dirty="0"/>
          </a:p>
          <a:p>
            <a:r>
              <a:rPr lang="en-US" dirty="0"/>
              <a:t>Headshot</a:t>
            </a:r>
          </a:p>
        </p:txBody>
      </p:sp>
      <p:sp>
        <p:nvSpPr>
          <p:cNvPr id="7" name="Text Placeholder 5">
            <a:extLst>
              <a:ext uri="{FF2B5EF4-FFF2-40B4-BE49-F238E27FC236}">
                <a16:creationId xmlns:a16="http://schemas.microsoft.com/office/drawing/2014/main" id="{8A48E610-8C5D-4390-A0BC-AC72FA3F40F5}"/>
              </a:ext>
            </a:extLst>
          </p:cNvPr>
          <p:cNvSpPr>
            <a:spLocks noGrp="1"/>
          </p:cNvSpPr>
          <p:nvPr>
            <p:ph type="body" sz="quarter" idx="12" hasCustomPrompt="1"/>
          </p:nvPr>
        </p:nvSpPr>
        <p:spPr>
          <a:xfrm>
            <a:off x="3716178" y="4060638"/>
            <a:ext cx="4532313" cy="1506538"/>
          </a:xfrm>
          <a:prstGeom prst="rect">
            <a:avLst/>
          </a:prstGeom>
        </p:spPr>
        <p:txBody>
          <a:bodyPr/>
          <a:lstStyle>
            <a:lvl1pPr marL="0" indent="0" algn="ctr">
              <a:buNone/>
              <a:defRPr sz="2400"/>
            </a:lvl1pPr>
          </a:lstStyle>
          <a:p>
            <a:br>
              <a:rPr lang="en-US" dirty="0">
                <a:solidFill>
                  <a:schemeClr val="bg1"/>
                </a:solidFill>
                <a:latin typeface="Arial" panose="020B0604020202020204" pitchFamily="34" charset="0"/>
                <a:cs typeface="Arial" panose="020B0604020202020204" pitchFamily="34" charset="0"/>
              </a:rPr>
            </a:br>
            <a:br>
              <a:rPr lang="en-US" b="0" dirty="0">
                <a:solidFill>
                  <a:schemeClr val="bg1"/>
                </a:solidFill>
                <a:latin typeface="Arial" panose="020B0604020202020204" pitchFamily="34" charset="0"/>
                <a:cs typeface="Arial" panose="020B0604020202020204" pitchFamily="34" charset="0"/>
              </a:rPr>
            </a:br>
          </a:p>
        </p:txBody>
      </p:sp>
      <p:sp>
        <p:nvSpPr>
          <p:cNvPr id="6" name="Slide Number Placeholder 2">
            <a:extLst>
              <a:ext uri="{FF2B5EF4-FFF2-40B4-BE49-F238E27FC236}">
                <a16:creationId xmlns:a16="http://schemas.microsoft.com/office/drawing/2014/main" id="{717D7726-49A9-4F4B-9772-088F34A1BF3C}"/>
              </a:ext>
            </a:extLst>
          </p:cNvPr>
          <p:cNvSpPr>
            <a:spLocks noGrp="1"/>
          </p:cNvSpPr>
          <p:nvPr>
            <p:ph type="sldNum" sz="quarter" idx="4"/>
          </p:nvPr>
        </p:nvSpPr>
        <p:spPr>
          <a:xfrm>
            <a:off x="9300713"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B37C8-362D-4483-9724-DF111CEFCFB9}" type="slidenum">
              <a:rPr lang="en-US" smtClean="0"/>
              <a:t>‹#›</a:t>
            </a:fld>
            <a:endParaRPr lang="en-US"/>
          </a:p>
        </p:txBody>
      </p:sp>
    </p:spTree>
    <p:extLst>
      <p:ext uri="{BB962C8B-B14F-4D97-AF65-F5344CB8AC3E}">
        <p14:creationId xmlns:p14="http://schemas.microsoft.com/office/powerpoint/2010/main" val="1812913060"/>
      </p:ext>
    </p:extLst>
  </p:cSld>
  <p:clrMapOvr>
    <a:masterClrMapping/>
  </p:clrMapOvr>
</p:sldLayout>
</file>

<file path=ppt/slideLayouts/slideLayout12.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Contact Multi Headsho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FEE43-F357-40FA-A66C-82D8506947B6}"/>
              </a:ext>
            </a:extLst>
          </p:cNvPr>
          <p:cNvSpPr>
            <a:spLocks noGrp="1"/>
          </p:cNvSpPr>
          <p:nvPr>
            <p:ph type="title" hasCustomPrompt="1"/>
          </p:nvPr>
        </p:nvSpPr>
        <p:spPr>
          <a:xfrm>
            <a:off x="838200" y="410547"/>
            <a:ext cx="10515600" cy="1096384"/>
          </a:xfrm>
          <a:prstGeom prst="rect">
            <a:avLst/>
          </a:prstGeom>
        </p:spPr>
        <p:txBody>
          <a:bodyPr/>
          <a:lstStyle/>
          <a:p>
            <a:r>
              <a:rPr lang="en-US" dirty="0"/>
              <a:t>Contact</a:t>
            </a:r>
          </a:p>
        </p:txBody>
      </p:sp>
      <p:sp>
        <p:nvSpPr>
          <p:cNvPr id="5" name="Picture Placeholder 4">
            <a:extLst>
              <a:ext uri="{FF2B5EF4-FFF2-40B4-BE49-F238E27FC236}">
                <a16:creationId xmlns:a16="http://schemas.microsoft.com/office/drawing/2014/main" id="{F1A060AA-1FD4-4F59-B8DC-7AFCE787D2B6}"/>
              </a:ext>
            </a:extLst>
          </p:cNvPr>
          <p:cNvSpPr>
            <a:spLocks noGrp="1"/>
          </p:cNvSpPr>
          <p:nvPr>
            <p:ph type="pic" sz="quarter" idx="10" hasCustomPrompt="1"/>
          </p:nvPr>
        </p:nvSpPr>
        <p:spPr>
          <a:xfrm>
            <a:off x="2699660" y="2342064"/>
            <a:ext cx="1437866" cy="1437866"/>
          </a:xfrm>
          <a:prstGeom prst="ellipse">
            <a:avLst/>
          </a:prstGeom>
          <a:solidFill>
            <a:schemeClr val="bg1">
              <a:lumMod val="75000"/>
            </a:schemeClr>
          </a:solidFill>
        </p:spPr>
        <p:txBody>
          <a:bodyPr/>
          <a:lstStyle>
            <a:lvl1pPr marL="0" indent="0" algn="ctr">
              <a:buNone/>
              <a:defRPr sz="2000"/>
            </a:lvl1pPr>
          </a:lstStyle>
          <a:p>
            <a:r>
              <a:rPr lang="en-US" dirty="0"/>
              <a:t>Head</a:t>
            </a:r>
          </a:p>
          <a:p>
            <a:r>
              <a:rPr lang="en-US" dirty="0"/>
              <a:t>shot</a:t>
            </a:r>
          </a:p>
        </p:txBody>
      </p:sp>
      <p:sp>
        <p:nvSpPr>
          <p:cNvPr id="7" name="Picture Placeholder 4">
            <a:extLst>
              <a:ext uri="{FF2B5EF4-FFF2-40B4-BE49-F238E27FC236}">
                <a16:creationId xmlns:a16="http://schemas.microsoft.com/office/drawing/2014/main" id="{52E46858-98A8-4ACA-82FF-9FF806AB0C36}"/>
              </a:ext>
            </a:extLst>
          </p:cNvPr>
          <p:cNvSpPr>
            <a:spLocks noGrp="1"/>
          </p:cNvSpPr>
          <p:nvPr>
            <p:ph type="pic" sz="quarter" idx="11" hasCustomPrompt="1"/>
          </p:nvPr>
        </p:nvSpPr>
        <p:spPr>
          <a:xfrm>
            <a:off x="7962427" y="2342064"/>
            <a:ext cx="1437866" cy="1437866"/>
          </a:xfrm>
          <a:prstGeom prst="ellipse">
            <a:avLst/>
          </a:prstGeom>
          <a:solidFill>
            <a:schemeClr val="bg1">
              <a:lumMod val="75000"/>
            </a:schemeClr>
          </a:solidFill>
        </p:spPr>
        <p:txBody>
          <a:bodyPr/>
          <a:lstStyle>
            <a:lvl1pPr marL="0" indent="0" algn="ctr">
              <a:buNone/>
              <a:defRPr sz="2000"/>
            </a:lvl1pPr>
          </a:lstStyle>
          <a:p>
            <a:r>
              <a:rPr lang="en-US" dirty="0"/>
              <a:t>Head</a:t>
            </a:r>
          </a:p>
          <a:p>
            <a:r>
              <a:rPr lang="en-US" dirty="0"/>
              <a:t>shot</a:t>
            </a:r>
          </a:p>
        </p:txBody>
      </p:sp>
      <p:sp>
        <p:nvSpPr>
          <p:cNvPr id="8" name="Text Placeholder 5">
            <a:extLst>
              <a:ext uri="{FF2B5EF4-FFF2-40B4-BE49-F238E27FC236}">
                <a16:creationId xmlns:a16="http://schemas.microsoft.com/office/drawing/2014/main" id="{3FED9739-9D57-4CE0-8E7B-285E6DEF2605}"/>
              </a:ext>
            </a:extLst>
          </p:cNvPr>
          <p:cNvSpPr>
            <a:spLocks noGrp="1"/>
          </p:cNvSpPr>
          <p:nvPr>
            <p:ph type="body" sz="quarter" idx="12" hasCustomPrompt="1"/>
          </p:nvPr>
        </p:nvSpPr>
        <p:spPr>
          <a:xfrm>
            <a:off x="6415203" y="4024780"/>
            <a:ext cx="4532313" cy="1506538"/>
          </a:xfrm>
          <a:prstGeom prst="rect">
            <a:avLst/>
          </a:prstGeom>
        </p:spPr>
        <p:txBody>
          <a:bodyPr/>
          <a:lstStyle>
            <a:lvl1pPr marL="0" indent="0" algn="ctr">
              <a:buNone/>
              <a:defRPr sz="2400"/>
            </a:lvl1pPr>
          </a:lstStyle>
          <a:p>
            <a:br>
              <a:rPr lang="en-US" dirty="0">
                <a:solidFill>
                  <a:schemeClr val="bg1"/>
                </a:solidFill>
                <a:latin typeface="Arial" panose="020B0604020202020204" pitchFamily="34" charset="0"/>
                <a:cs typeface="Arial" panose="020B0604020202020204" pitchFamily="34" charset="0"/>
              </a:rPr>
            </a:br>
            <a:br>
              <a:rPr lang="en-US" b="0" dirty="0">
                <a:solidFill>
                  <a:schemeClr val="bg1"/>
                </a:solidFill>
                <a:latin typeface="Arial" panose="020B0604020202020204" pitchFamily="34" charset="0"/>
                <a:cs typeface="Arial" panose="020B0604020202020204" pitchFamily="34" charset="0"/>
              </a:rPr>
            </a:br>
          </a:p>
        </p:txBody>
      </p:sp>
      <p:sp>
        <p:nvSpPr>
          <p:cNvPr id="9" name="Text Placeholder 5">
            <a:extLst>
              <a:ext uri="{FF2B5EF4-FFF2-40B4-BE49-F238E27FC236}">
                <a16:creationId xmlns:a16="http://schemas.microsoft.com/office/drawing/2014/main" id="{9F59E04B-A48C-4842-AA50-95BEEE894B6A}"/>
              </a:ext>
            </a:extLst>
          </p:cNvPr>
          <p:cNvSpPr>
            <a:spLocks noGrp="1"/>
          </p:cNvSpPr>
          <p:nvPr>
            <p:ph type="body" sz="quarter" idx="13" hasCustomPrompt="1"/>
          </p:nvPr>
        </p:nvSpPr>
        <p:spPr>
          <a:xfrm>
            <a:off x="1170198" y="4024780"/>
            <a:ext cx="4532313" cy="1506538"/>
          </a:xfrm>
          <a:prstGeom prst="rect">
            <a:avLst/>
          </a:prstGeom>
        </p:spPr>
        <p:txBody>
          <a:bodyPr/>
          <a:lstStyle>
            <a:lvl1pPr marL="0" indent="0" algn="ctr">
              <a:buNone/>
              <a:defRPr sz="2400"/>
            </a:lvl1pPr>
          </a:lstStyle>
          <a:p>
            <a:br>
              <a:rPr lang="en-US" dirty="0">
                <a:solidFill>
                  <a:schemeClr val="bg1"/>
                </a:solidFill>
                <a:latin typeface="Arial" panose="020B0604020202020204" pitchFamily="34" charset="0"/>
                <a:cs typeface="Arial" panose="020B0604020202020204" pitchFamily="34" charset="0"/>
              </a:rPr>
            </a:br>
            <a:br>
              <a:rPr lang="en-US" b="0" dirty="0">
                <a:solidFill>
                  <a:schemeClr val="bg1"/>
                </a:solidFill>
                <a:latin typeface="Arial" panose="020B0604020202020204" pitchFamily="34" charset="0"/>
                <a:cs typeface="Arial" panose="020B0604020202020204" pitchFamily="34" charset="0"/>
              </a:rPr>
            </a:br>
          </a:p>
        </p:txBody>
      </p:sp>
      <p:sp>
        <p:nvSpPr>
          <p:cNvPr id="10" name="Slide Number Placeholder 2">
            <a:extLst>
              <a:ext uri="{FF2B5EF4-FFF2-40B4-BE49-F238E27FC236}">
                <a16:creationId xmlns:a16="http://schemas.microsoft.com/office/drawing/2014/main" id="{ABEFD3B5-0A81-4CDB-83BA-5638583C2D82}"/>
              </a:ext>
            </a:extLst>
          </p:cNvPr>
          <p:cNvSpPr>
            <a:spLocks noGrp="1"/>
          </p:cNvSpPr>
          <p:nvPr>
            <p:ph type="sldNum" sz="quarter" idx="4"/>
          </p:nvPr>
        </p:nvSpPr>
        <p:spPr>
          <a:xfrm>
            <a:off x="9300713"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B37C8-362D-4483-9724-DF111CEFCFB9}" type="slidenum">
              <a:rPr lang="en-US" smtClean="0"/>
              <a:t>‹#›</a:t>
            </a:fld>
            <a:endParaRPr lang="en-US"/>
          </a:p>
        </p:txBody>
      </p:sp>
    </p:spTree>
    <p:extLst>
      <p:ext uri="{BB962C8B-B14F-4D97-AF65-F5344CB8AC3E}">
        <p14:creationId xmlns:p14="http://schemas.microsoft.com/office/powerpoint/2010/main" val="2669553843"/>
      </p:ext>
    </p:extLst>
  </p:cSld>
  <p:clrMapOvr>
    <a:masterClrMapping/>
  </p:clrMapOvr>
</p:sldLayout>
</file>

<file path=ppt/slideLayouts/slideLayout2.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Slide w/ Image">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D6B41D73-1AE6-44BE-8C67-ECB83D2CE194}"/>
              </a:ext>
            </a:extLst>
          </p:cNvPr>
          <p:cNvSpPr>
            <a:spLocks noGrp="1"/>
          </p:cNvSpPr>
          <p:nvPr>
            <p:ph type="title"/>
          </p:nvPr>
        </p:nvSpPr>
        <p:spPr>
          <a:xfrm>
            <a:off x="838200" y="4365265"/>
            <a:ext cx="10515600" cy="109728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 name="Picture Placeholder 9">
            <a:extLst>
              <a:ext uri="{FF2B5EF4-FFF2-40B4-BE49-F238E27FC236}">
                <a16:creationId xmlns:a16="http://schemas.microsoft.com/office/drawing/2014/main" id="{8581442E-8A09-4D38-8513-DBE7F0B79772}"/>
              </a:ext>
            </a:extLst>
          </p:cNvPr>
          <p:cNvSpPr>
            <a:spLocks noGrp="1"/>
          </p:cNvSpPr>
          <p:nvPr>
            <p:ph type="pic" sz="quarter" idx="10"/>
          </p:nvPr>
        </p:nvSpPr>
        <p:spPr>
          <a:xfrm>
            <a:off x="0" y="1"/>
            <a:ext cx="12192000" cy="4492060"/>
          </a:xfrm>
          <a:custGeom>
            <a:avLst/>
            <a:gdLst>
              <a:gd name="connsiteX0" fmla="*/ 0 w 12192000"/>
              <a:gd name="connsiteY0" fmla="*/ 0 h 2989263"/>
              <a:gd name="connsiteX1" fmla="*/ 12192000 w 12192000"/>
              <a:gd name="connsiteY1" fmla="*/ 0 h 2989263"/>
              <a:gd name="connsiteX2" fmla="*/ 12192000 w 12192000"/>
              <a:gd name="connsiteY2" fmla="*/ 2989263 h 2989263"/>
              <a:gd name="connsiteX3" fmla="*/ 0 w 12192000"/>
              <a:gd name="connsiteY3" fmla="*/ 2989263 h 2989263"/>
              <a:gd name="connsiteX4" fmla="*/ 0 w 12192000"/>
              <a:gd name="connsiteY4" fmla="*/ 0 h 2989263"/>
              <a:gd name="connsiteX0" fmla="*/ 0 w 12192000"/>
              <a:gd name="connsiteY0" fmla="*/ 0 h 4492060"/>
              <a:gd name="connsiteX1" fmla="*/ 12192000 w 12192000"/>
              <a:gd name="connsiteY1" fmla="*/ 0 h 4492060"/>
              <a:gd name="connsiteX2" fmla="*/ 12184049 w 12192000"/>
              <a:gd name="connsiteY2" fmla="*/ 4492060 h 4492060"/>
              <a:gd name="connsiteX3" fmla="*/ 0 w 12192000"/>
              <a:gd name="connsiteY3" fmla="*/ 2989263 h 4492060"/>
              <a:gd name="connsiteX4" fmla="*/ 0 w 12192000"/>
              <a:gd name="connsiteY4" fmla="*/ 0 h 4492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492060">
                <a:moveTo>
                  <a:pt x="0" y="0"/>
                </a:moveTo>
                <a:lnTo>
                  <a:pt x="12192000" y="0"/>
                </a:lnTo>
                <a:cubicBezTo>
                  <a:pt x="12189350" y="1497353"/>
                  <a:pt x="12186699" y="2994707"/>
                  <a:pt x="12184049" y="4492060"/>
                </a:cubicBezTo>
                <a:lnTo>
                  <a:pt x="0" y="2989263"/>
                </a:lnTo>
                <a:lnTo>
                  <a:pt x="0" y="0"/>
                </a:lnTo>
                <a:close/>
              </a:path>
            </a:pathLst>
          </a:custGeom>
          <a:solidFill>
            <a:schemeClr val="bg1">
              <a:lumMod val="75000"/>
            </a:schemeClr>
          </a:solidFill>
        </p:spPr>
        <p:txBody>
          <a:bodyPr/>
          <a:lstStyle>
            <a:lvl1pPr marL="0" indent="0" algn="ctr">
              <a:buNone/>
              <a:defRPr/>
            </a:lvl1pPr>
          </a:lstStyle>
          <a:p>
            <a:r>
              <a:rPr lang="en-US"/>
              <a:t>Click icon to add picture</a:t>
            </a:r>
            <a:endParaRPr lang="en-US" dirty="0"/>
          </a:p>
        </p:txBody>
      </p:sp>
      <p:sp>
        <p:nvSpPr>
          <p:cNvPr id="5" name="Slide Number Placeholder 2">
            <a:extLst>
              <a:ext uri="{FF2B5EF4-FFF2-40B4-BE49-F238E27FC236}">
                <a16:creationId xmlns:a16="http://schemas.microsoft.com/office/drawing/2014/main" id="{54EE0E55-295F-4F1F-B218-8FA8E48534A6}"/>
              </a:ext>
            </a:extLst>
          </p:cNvPr>
          <p:cNvSpPr>
            <a:spLocks noGrp="1"/>
          </p:cNvSpPr>
          <p:nvPr>
            <p:ph type="sldNum" sz="quarter" idx="4"/>
          </p:nvPr>
        </p:nvSpPr>
        <p:spPr>
          <a:xfrm>
            <a:off x="9300713"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B37C8-362D-4483-9724-DF111CEFCFB9}" type="slidenum">
              <a:rPr lang="en-US" smtClean="0"/>
              <a:t>‹#›</a:t>
            </a:fld>
            <a:endParaRPr lang="en-US"/>
          </a:p>
        </p:txBody>
      </p:sp>
      <p:sp>
        <p:nvSpPr>
          <p:cNvPr id="8" name="Text Placeholder 2">
            <a:extLst>
              <a:ext uri="{FF2B5EF4-FFF2-40B4-BE49-F238E27FC236}">
                <a16:creationId xmlns:a16="http://schemas.microsoft.com/office/drawing/2014/main" id="{2931359F-1B99-48A7-A2F8-61B5D7902C49}"/>
              </a:ext>
            </a:extLst>
          </p:cNvPr>
          <p:cNvSpPr>
            <a:spLocks noGrp="1"/>
          </p:cNvSpPr>
          <p:nvPr>
            <p:ph type="body" sz="quarter" idx="11" hasCustomPrompt="1"/>
          </p:nvPr>
        </p:nvSpPr>
        <p:spPr>
          <a:xfrm>
            <a:off x="838201" y="5462545"/>
            <a:ext cx="10515600" cy="760455"/>
          </a:xfrm>
          <a:prstGeom prst="rect">
            <a:avLst/>
          </a:prstGeom>
        </p:spPr>
        <p:txBody>
          <a:bodyPr/>
          <a:lstStyle>
            <a:lvl1pPr marL="0" indent="0" algn="ctr">
              <a:buNone/>
              <a:defRPr sz="3600">
                <a:latin typeface="Arial" panose="020B0604020202020204" pitchFamily="34" charset="0"/>
                <a:cs typeface="Arial" panose="020B0604020202020204" pitchFamily="34" charset="0"/>
              </a:defRPr>
            </a:lvl1pPr>
          </a:lstStyle>
          <a:p>
            <a:pPr lvl="0"/>
            <a:r>
              <a:rPr lang="en-US" dirty="0"/>
              <a:t>Subtitle</a:t>
            </a:r>
          </a:p>
        </p:txBody>
      </p:sp>
    </p:spTree>
    <p:extLst>
      <p:ext uri="{BB962C8B-B14F-4D97-AF65-F5344CB8AC3E}">
        <p14:creationId xmlns:p14="http://schemas.microsoft.com/office/powerpoint/2010/main" val="1440345825"/>
      </p:ext>
    </p:extLst>
  </p:cSld>
  <p:clrMapOvr>
    <a:masterClrMapping/>
  </p:clrMapOvr>
</p:sldLayout>
</file>

<file path=ppt/slideLayouts/slideLayout3.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Defaul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4BFF8-A419-4B07-A3AF-D8C3B15BA1BC}"/>
              </a:ext>
            </a:extLst>
          </p:cNvPr>
          <p:cNvSpPr>
            <a:spLocks noGrp="1"/>
          </p:cNvSpPr>
          <p:nvPr>
            <p:ph type="title" hasCustomPrompt="1"/>
          </p:nvPr>
        </p:nvSpPr>
        <p:spPr>
          <a:xfrm>
            <a:off x="838200" y="365125"/>
            <a:ext cx="10515600" cy="1325563"/>
          </a:xfrm>
          <a:prstGeom prst="rect">
            <a:avLst/>
          </a:prstGeom>
        </p:spPr>
        <p:txBody>
          <a:bodyPr/>
          <a:lstStyle>
            <a:lvl1pPr>
              <a:defRPr/>
            </a:lvl1pPr>
          </a:lstStyle>
          <a:p>
            <a:r>
              <a:rPr lang="en-US" dirty="0"/>
              <a:t>Agenda </a:t>
            </a:r>
          </a:p>
        </p:txBody>
      </p:sp>
      <p:sp>
        <p:nvSpPr>
          <p:cNvPr id="4" name="Content Placeholder 3">
            <a:extLst>
              <a:ext uri="{FF2B5EF4-FFF2-40B4-BE49-F238E27FC236}">
                <a16:creationId xmlns:a16="http://schemas.microsoft.com/office/drawing/2014/main" id="{EC5571D5-A25E-4D04-9508-88FDB5B67D9D}"/>
              </a:ext>
            </a:extLst>
          </p:cNvPr>
          <p:cNvSpPr>
            <a:spLocks noGrp="1"/>
          </p:cNvSpPr>
          <p:nvPr>
            <p:ph sz="quarter" idx="10"/>
          </p:nvPr>
        </p:nvSpPr>
        <p:spPr>
          <a:xfrm>
            <a:off x="838200" y="1798638"/>
            <a:ext cx="10515600" cy="4208462"/>
          </a:xfrm>
          <a:prstGeom prst="rect">
            <a:avLst/>
          </a:prstGeom>
        </p:spPr>
        <p:txBody>
          <a:bodyPr/>
          <a:lstStyle>
            <a:lvl2pPr marL="685800" indent="-228600">
              <a:buClr>
                <a:srgbClr val="439639"/>
              </a:buClr>
              <a:buFont typeface="Wingdings" panose="05000000000000000000" pitchFamily="2" charset="2"/>
              <a:buChar cha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2">
            <a:extLst>
              <a:ext uri="{FF2B5EF4-FFF2-40B4-BE49-F238E27FC236}">
                <a16:creationId xmlns:a16="http://schemas.microsoft.com/office/drawing/2014/main" id="{979516ED-BEB2-466D-8A97-B1D5F0D41686}"/>
              </a:ext>
            </a:extLst>
          </p:cNvPr>
          <p:cNvSpPr>
            <a:spLocks noGrp="1"/>
          </p:cNvSpPr>
          <p:nvPr>
            <p:ph type="sldNum" sz="quarter" idx="4"/>
          </p:nvPr>
        </p:nvSpPr>
        <p:spPr>
          <a:xfrm>
            <a:off x="9300713"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9ECB37C8-362D-4483-9724-DF111CEFCFB9}" type="slidenum">
              <a:rPr lang="en-US" smtClean="0"/>
              <a:pPr/>
              <a:t>‹#›</a:t>
            </a:fld>
            <a:endParaRPr lang="en-US" dirty="0"/>
          </a:p>
        </p:txBody>
      </p:sp>
    </p:spTree>
    <p:extLst>
      <p:ext uri="{BB962C8B-B14F-4D97-AF65-F5344CB8AC3E}">
        <p14:creationId xmlns:p14="http://schemas.microsoft.com/office/powerpoint/2010/main" val="2569090266"/>
      </p:ext>
    </p:extLst>
  </p:cSld>
  <p:clrMapOvr>
    <a:masterClrMapping/>
  </p:clrMapOvr>
</p:sldLayout>
</file>

<file path=ppt/slideLayouts/slideLayout4.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7F689-DAA6-4736-B838-D27F30DA092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2FBB5188-B866-4246-8B13-B7C32E492890}"/>
              </a:ext>
            </a:extLst>
          </p:cNvPr>
          <p:cNvSpPr>
            <a:spLocks noGrp="1"/>
          </p:cNvSpPr>
          <p:nvPr>
            <p:ph type="sldNum" sz="quarter" idx="10"/>
          </p:nvPr>
        </p:nvSpPr>
        <p:spPr/>
        <p:txBody>
          <a:bodyPr/>
          <a:lstStyle/>
          <a:p>
            <a:fld id="{9ECB37C8-362D-4483-9724-DF111CEFCFB9}" type="slidenum">
              <a:rPr lang="en-US" smtClean="0"/>
              <a:pPr/>
              <a:t>‹#›</a:t>
            </a:fld>
            <a:endParaRPr lang="en-US" dirty="0"/>
          </a:p>
        </p:txBody>
      </p:sp>
      <p:sp>
        <p:nvSpPr>
          <p:cNvPr id="5" name="Content Placeholder 4">
            <a:extLst>
              <a:ext uri="{FF2B5EF4-FFF2-40B4-BE49-F238E27FC236}">
                <a16:creationId xmlns:a16="http://schemas.microsoft.com/office/drawing/2014/main" id="{39DDAEB7-DEE2-4940-834A-B5CD540E86A2}"/>
              </a:ext>
            </a:extLst>
          </p:cNvPr>
          <p:cNvSpPr>
            <a:spLocks noGrp="1"/>
          </p:cNvSpPr>
          <p:nvPr>
            <p:ph sz="quarter" idx="11"/>
          </p:nvPr>
        </p:nvSpPr>
        <p:spPr>
          <a:xfrm>
            <a:off x="838200" y="1798819"/>
            <a:ext cx="5127625" cy="3957534"/>
          </a:xfrm>
          <a:prstGeom prst="rect">
            <a:avLst/>
          </a:prstGeom>
        </p:spPr>
        <p:txBody>
          <a:bodyPr/>
          <a:lstStyle>
            <a:lvl2pPr marL="685800" indent="-228600">
              <a:buClr>
                <a:srgbClr val="439639"/>
              </a:buClr>
              <a:buFont typeface="Wingdings" panose="05000000000000000000" pitchFamily="2" charset="2"/>
              <a:buChar cha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4">
            <a:extLst>
              <a:ext uri="{FF2B5EF4-FFF2-40B4-BE49-F238E27FC236}">
                <a16:creationId xmlns:a16="http://schemas.microsoft.com/office/drawing/2014/main" id="{AAB041A0-E548-41D5-B24A-12F7D6A8C89E}"/>
              </a:ext>
            </a:extLst>
          </p:cNvPr>
          <p:cNvSpPr>
            <a:spLocks noGrp="1"/>
          </p:cNvSpPr>
          <p:nvPr>
            <p:ph sz="quarter" idx="12"/>
          </p:nvPr>
        </p:nvSpPr>
        <p:spPr>
          <a:xfrm>
            <a:off x="6226175" y="1798819"/>
            <a:ext cx="5127625" cy="3957534"/>
          </a:xfrm>
          <a:prstGeom prst="rect">
            <a:avLst/>
          </a:prstGeom>
        </p:spPr>
        <p:txBody>
          <a:bodyPr/>
          <a:lstStyle>
            <a:lvl2pPr marL="685800" indent="-228600">
              <a:buClr>
                <a:srgbClr val="439639"/>
              </a:buClr>
              <a:buFont typeface="Wingdings" panose="05000000000000000000" pitchFamily="2" charset="2"/>
              <a:buChar char="§"/>
              <a:defRPr lang="en-US" sz="2400" kern="1200" dirty="0">
                <a:solidFill>
                  <a:schemeClr val="tx1"/>
                </a:solidFill>
                <a:latin typeface="Arial" panose="020B0604020202020204" pitchFamily="34" charset="0"/>
                <a:ea typeface="+mn-ea"/>
                <a:cs typeface="Arial" panose="020B0604020202020204" pitchFamily="34" charset="0"/>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84590602"/>
      </p:ext>
    </p:extLst>
  </p:cSld>
  <p:clrMapOvr>
    <a:masterClrMapping/>
  </p:clrMapOvr>
</p:sldLayout>
</file>

<file path=ppt/slideLayouts/slideLayout9.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Contac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FEE43-F357-40FA-A66C-82D8506947B6}"/>
              </a:ext>
            </a:extLst>
          </p:cNvPr>
          <p:cNvSpPr>
            <a:spLocks noGrp="1"/>
          </p:cNvSpPr>
          <p:nvPr>
            <p:ph type="title" hasCustomPrompt="1"/>
          </p:nvPr>
        </p:nvSpPr>
        <p:spPr>
          <a:xfrm>
            <a:off x="838200" y="429208"/>
            <a:ext cx="10515600" cy="1077723"/>
          </a:xfrm>
          <a:prstGeom prst="rect">
            <a:avLst/>
          </a:prstGeom>
        </p:spPr>
        <p:txBody>
          <a:bodyPr/>
          <a:lstStyle/>
          <a:p>
            <a:r>
              <a:rPr lang="en-US" dirty="0"/>
              <a:t>Contact</a:t>
            </a:r>
          </a:p>
        </p:txBody>
      </p:sp>
      <p:sp>
        <p:nvSpPr>
          <p:cNvPr id="5" name="Text Placeholder 4">
            <a:extLst>
              <a:ext uri="{FF2B5EF4-FFF2-40B4-BE49-F238E27FC236}">
                <a16:creationId xmlns:a16="http://schemas.microsoft.com/office/drawing/2014/main" id="{E5EAD334-361D-49A0-9515-00ABF3CBCBB1}"/>
              </a:ext>
            </a:extLst>
          </p:cNvPr>
          <p:cNvSpPr>
            <a:spLocks noGrp="1"/>
          </p:cNvSpPr>
          <p:nvPr>
            <p:ph type="body" sz="quarter" idx="10" hasCustomPrompt="1"/>
          </p:nvPr>
        </p:nvSpPr>
        <p:spPr>
          <a:xfrm>
            <a:off x="838201" y="2689225"/>
            <a:ext cx="10515600" cy="1882775"/>
          </a:xfrm>
          <a:prstGeom prst="rect">
            <a:avLst/>
          </a:prstGeom>
        </p:spPr>
        <p:txBody>
          <a:bodyPr/>
          <a:lstStyle>
            <a:lvl1pPr marL="0" indent="0" algn="ctr">
              <a:buNone/>
              <a:defRPr/>
            </a:lvl1pPr>
          </a:lstStyle>
          <a:p>
            <a:br>
              <a:rPr lang="en-US" dirty="0">
                <a:solidFill>
                  <a:schemeClr val="bg1"/>
                </a:solidFill>
                <a:latin typeface="Arial" panose="020B0604020202020204" pitchFamily="34" charset="0"/>
                <a:cs typeface="Arial" panose="020B0604020202020204" pitchFamily="34" charset="0"/>
              </a:rPr>
            </a:br>
            <a:br>
              <a:rPr lang="en-US" b="0" dirty="0">
                <a:solidFill>
                  <a:schemeClr val="bg1"/>
                </a:solidFill>
                <a:latin typeface="Arial" panose="020B0604020202020204" pitchFamily="34" charset="0"/>
                <a:cs typeface="Arial" panose="020B0604020202020204" pitchFamily="34" charset="0"/>
              </a:rPr>
            </a:br>
          </a:p>
        </p:txBody>
      </p:sp>
      <p:sp>
        <p:nvSpPr>
          <p:cNvPr id="4" name="Slide Number Placeholder 2">
            <a:extLst>
              <a:ext uri="{FF2B5EF4-FFF2-40B4-BE49-F238E27FC236}">
                <a16:creationId xmlns:a16="http://schemas.microsoft.com/office/drawing/2014/main" id="{D36432E7-064B-4D0A-BD66-3E73BAA0ADBB}"/>
              </a:ext>
            </a:extLst>
          </p:cNvPr>
          <p:cNvSpPr>
            <a:spLocks noGrp="1"/>
          </p:cNvSpPr>
          <p:nvPr>
            <p:ph type="sldNum" sz="quarter" idx="4"/>
          </p:nvPr>
        </p:nvSpPr>
        <p:spPr>
          <a:xfrm>
            <a:off x="9300713"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B37C8-362D-4483-9724-DF111CEFCFB9}" type="slidenum">
              <a:rPr lang="en-US" smtClean="0"/>
              <a:t>‹#›</a:t>
            </a:fld>
            <a:endParaRPr lang="en-US"/>
          </a:p>
        </p:txBody>
      </p:sp>
    </p:spTree>
    <p:extLst>
      <p:ext uri="{BB962C8B-B14F-4D97-AF65-F5344CB8AC3E}">
        <p14:creationId xmlns:p14="http://schemas.microsoft.com/office/powerpoint/2010/main" val="9582191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2.png"/><Relationship Id="rId5" Type="http://schemas.openxmlformats.org/officeDocument/2006/relationships/theme" Target="../theme/theme6.xml"/><Relationship Id="rId4" Type="http://schemas.openxmlformats.org/officeDocument/2006/relationships/slideLayout" Target="../slideLayouts/slideLayout12.xml"/></Relationships>
</file>

<file path=ppt/slideMasters/slideMaster1.xml><?xml version="1.0" encoding="utf-8"?>
<p:sldMaster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C2BD8784-9856-42A0-AAA1-9CE43595C560}"/>
              </a:ext>
            </a:extLst>
          </p:cNvPr>
          <p:cNvSpPr/>
          <p:nvPr userDrawn="1"/>
        </p:nvSpPr>
        <p:spPr>
          <a:xfrm>
            <a:off x="-1063" y="1724304"/>
            <a:ext cx="12192925" cy="2759561"/>
          </a:xfrm>
          <a:custGeom>
            <a:avLst/>
            <a:gdLst>
              <a:gd name="connsiteX0" fmla="*/ 0 w 12192000"/>
              <a:gd name="connsiteY0" fmla="*/ 0 h 4806856"/>
              <a:gd name="connsiteX1" fmla="*/ 12192000 w 12192000"/>
              <a:gd name="connsiteY1" fmla="*/ 0 h 4806856"/>
              <a:gd name="connsiteX2" fmla="*/ 12192000 w 12192000"/>
              <a:gd name="connsiteY2" fmla="*/ 4806856 h 4806856"/>
              <a:gd name="connsiteX3" fmla="*/ 0 w 12192000"/>
              <a:gd name="connsiteY3" fmla="*/ 4806856 h 4806856"/>
              <a:gd name="connsiteX4" fmla="*/ 0 w 12192000"/>
              <a:gd name="connsiteY4" fmla="*/ 0 h 4806856"/>
              <a:gd name="connsiteX0" fmla="*/ 0 w 12192000"/>
              <a:gd name="connsiteY0" fmla="*/ 0 h 4806856"/>
              <a:gd name="connsiteX1" fmla="*/ 12192000 w 12192000"/>
              <a:gd name="connsiteY1" fmla="*/ 0 h 4806856"/>
              <a:gd name="connsiteX2" fmla="*/ 12192000 w 12192000"/>
              <a:gd name="connsiteY2" fmla="*/ 4344843 h 4806856"/>
              <a:gd name="connsiteX3" fmla="*/ 0 w 12192000"/>
              <a:gd name="connsiteY3" fmla="*/ 4806856 h 4806856"/>
              <a:gd name="connsiteX4" fmla="*/ 0 w 12192000"/>
              <a:gd name="connsiteY4" fmla="*/ 0 h 4806856"/>
              <a:gd name="connsiteX0" fmla="*/ 0 w 12192000"/>
              <a:gd name="connsiteY0" fmla="*/ 0 h 4806856"/>
              <a:gd name="connsiteX1" fmla="*/ 12192000 w 12192000"/>
              <a:gd name="connsiteY1" fmla="*/ 0 h 4806856"/>
              <a:gd name="connsiteX2" fmla="*/ 12153499 w 12192000"/>
              <a:gd name="connsiteY2" fmla="*/ 3574822 h 4806856"/>
              <a:gd name="connsiteX3" fmla="*/ 0 w 12192000"/>
              <a:gd name="connsiteY3" fmla="*/ 4806856 h 4806856"/>
              <a:gd name="connsiteX4" fmla="*/ 0 w 12192000"/>
              <a:gd name="connsiteY4" fmla="*/ 0 h 4806856"/>
              <a:gd name="connsiteX0" fmla="*/ 0 w 12201625"/>
              <a:gd name="connsiteY0" fmla="*/ 0 h 4806856"/>
              <a:gd name="connsiteX1" fmla="*/ 12192000 w 12201625"/>
              <a:gd name="connsiteY1" fmla="*/ 0 h 4806856"/>
              <a:gd name="connsiteX2" fmla="*/ 12201625 w 12201625"/>
              <a:gd name="connsiteY2" fmla="*/ 2949180 h 4806856"/>
              <a:gd name="connsiteX3" fmla="*/ 0 w 12201625"/>
              <a:gd name="connsiteY3" fmla="*/ 4806856 h 4806856"/>
              <a:gd name="connsiteX4" fmla="*/ 0 w 12201625"/>
              <a:gd name="connsiteY4" fmla="*/ 0 h 4806856"/>
              <a:gd name="connsiteX0" fmla="*/ 0 w 12211250"/>
              <a:gd name="connsiteY0" fmla="*/ 0 h 4806856"/>
              <a:gd name="connsiteX1" fmla="*/ 12192000 w 12211250"/>
              <a:gd name="connsiteY1" fmla="*/ 0 h 4806856"/>
              <a:gd name="connsiteX2" fmla="*/ 12211250 w 12211250"/>
              <a:gd name="connsiteY2" fmla="*/ 2121407 h 4806856"/>
              <a:gd name="connsiteX3" fmla="*/ 0 w 12211250"/>
              <a:gd name="connsiteY3" fmla="*/ 4806856 h 4806856"/>
              <a:gd name="connsiteX4" fmla="*/ 0 w 12211250"/>
              <a:gd name="connsiteY4" fmla="*/ 0 h 4806856"/>
              <a:gd name="connsiteX0" fmla="*/ 0 w 12220875"/>
              <a:gd name="connsiteY0" fmla="*/ 0 h 4806856"/>
              <a:gd name="connsiteX1" fmla="*/ 12192000 w 12220875"/>
              <a:gd name="connsiteY1" fmla="*/ 0 h 4806856"/>
              <a:gd name="connsiteX2" fmla="*/ 12220875 w 12220875"/>
              <a:gd name="connsiteY2" fmla="*/ 2179159 h 4806856"/>
              <a:gd name="connsiteX3" fmla="*/ 0 w 12220875"/>
              <a:gd name="connsiteY3" fmla="*/ 4806856 h 4806856"/>
              <a:gd name="connsiteX4" fmla="*/ 0 w 12220875"/>
              <a:gd name="connsiteY4" fmla="*/ 0 h 4806856"/>
              <a:gd name="connsiteX0" fmla="*/ 0 w 12211249"/>
              <a:gd name="connsiteY0" fmla="*/ 0 h 4806856"/>
              <a:gd name="connsiteX1" fmla="*/ 12192000 w 12211249"/>
              <a:gd name="connsiteY1" fmla="*/ 0 h 4806856"/>
              <a:gd name="connsiteX2" fmla="*/ 12211249 w 12211249"/>
              <a:gd name="connsiteY2" fmla="*/ 2159908 h 4806856"/>
              <a:gd name="connsiteX3" fmla="*/ 0 w 12211249"/>
              <a:gd name="connsiteY3" fmla="*/ 4806856 h 4806856"/>
              <a:gd name="connsiteX4" fmla="*/ 0 w 12211249"/>
              <a:gd name="connsiteY4" fmla="*/ 0 h 4806856"/>
              <a:gd name="connsiteX0" fmla="*/ 0 w 12192925"/>
              <a:gd name="connsiteY0" fmla="*/ 0 h 4806856"/>
              <a:gd name="connsiteX1" fmla="*/ 12192000 w 12192925"/>
              <a:gd name="connsiteY1" fmla="*/ 0 h 4806856"/>
              <a:gd name="connsiteX2" fmla="*/ 12191999 w 12192925"/>
              <a:gd name="connsiteY2" fmla="*/ 2159908 h 4806856"/>
              <a:gd name="connsiteX3" fmla="*/ 0 w 12192925"/>
              <a:gd name="connsiteY3" fmla="*/ 4806856 h 4806856"/>
              <a:gd name="connsiteX4" fmla="*/ 0 w 12192925"/>
              <a:gd name="connsiteY4" fmla="*/ 0 h 48068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925" h="4806856">
                <a:moveTo>
                  <a:pt x="0" y="0"/>
                </a:moveTo>
                <a:lnTo>
                  <a:pt x="12192000" y="0"/>
                </a:lnTo>
                <a:cubicBezTo>
                  <a:pt x="12195208" y="983060"/>
                  <a:pt x="12188791" y="1176848"/>
                  <a:pt x="12191999" y="2159908"/>
                </a:cubicBezTo>
                <a:lnTo>
                  <a:pt x="0" y="4806856"/>
                </a:lnTo>
                <a:lnTo>
                  <a:pt x="0" y="0"/>
                </a:lnTo>
                <a:close/>
              </a:path>
            </a:pathLst>
          </a:custGeom>
          <a:solidFill>
            <a:srgbClr val="155D0C"/>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2">
            <a:extLst>
              <a:ext uri="{FF2B5EF4-FFF2-40B4-BE49-F238E27FC236}">
                <a16:creationId xmlns:a16="http://schemas.microsoft.com/office/drawing/2014/main" id="{9676C010-1FB5-4000-928D-030BDD55633E}"/>
              </a:ext>
            </a:extLst>
          </p:cNvPr>
          <p:cNvSpPr>
            <a:spLocks noChangeAspect="1"/>
          </p:cNvSpPr>
          <p:nvPr userDrawn="1"/>
        </p:nvSpPr>
        <p:spPr>
          <a:xfrm flipH="1">
            <a:off x="-1992" y="1392"/>
            <a:ext cx="12192789" cy="4489209"/>
          </a:xfrm>
          <a:custGeom>
            <a:avLst/>
            <a:gdLst>
              <a:gd name="connsiteX0" fmla="*/ 0 w 12192000"/>
              <a:gd name="connsiteY0" fmla="*/ 0 h 4806856"/>
              <a:gd name="connsiteX1" fmla="*/ 12192000 w 12192000"/>
              <a:gd name="connsiteY1" fmla="*/ 0 h 4806856"/>
              <a:gd name="connsiteX2" fmla="*/ 12192000 w 12192000"/>
              <a:gd name="connsiteY2" fmla="*/ 4806856 h 4806856"/>
              <a:gd name="connsiteX3" fmla="*/ 0 w 12192000"/>
              <a:gd name="connsiteY3" fmla="*/ 4806856 h 4806856"/>
              <a:gd name="connsiteX4" fmla="*/ 0 w 12192000"/>
              <a:gd name="connsiteY4" fmla="*/ 0 h 4806856"/>
              <a:gd name="connsiteX0" fmla="*/ 0 w 12192000"/>
              <a:gd name="connsiteY0" fmla="*/ 0 h 4806856"/>
              <a:gd name="connsiteX1" fmla="*/ 12192000 w 12192000"/>
              <a:gd name="connsiteY1" fmla="*/ 0 h 4806856"/>
              <a:gd name="connsiteX2" fmla="*/ 12192000 w 12192000"/>
              <a:gd name="connsiteY2" fmla="*/ 4344843 h 4806856"/>
              <a:gd name="connsiteX3" fmla="*/ 0 w 12192000"/>
              <a:gd name="connsiteY3" fmla="*/ 4806856 h 4806856"/>
              <a:gd name="connsiteX4" fmla="*/ 0 w 12192000"/>
              <a:gd name="connsiteY4" fmla="*/ 0 h 4806856"/>
              <a:gd name="connsiteX0" fmla="*/ 0 w 12192000"/>
              <a:gd name="connsiteY0" fmla="*/ 0 h 4806856"/>
              <a:gd name="connsiteX1" fmla="*/ 12192000 w 12192000"/>
              <a:gd name="connsiteY1" fmla="*/ 0 h 4806856"/>
              <a:gd name="connsiteX2" fmla="*/ 12153499 w 12192000"/>
              <a:gd name="connsiteY2" fmla="*/ 3574822 h 4806856"/>
              <a:gd name="connsiteX3" fmla="*/ 0 w 12192000"/>
              <a:gd name="connsiteY3" fmla="*/ 4806856 h 4806856"/>
              <a:gd name="connsiteX4" fmla="*/ 0 w 12192000"/>
              <a:gd name="connsiteY4" fmla="*/ 0 h 4806856"/>
              <a:gd name="connsiteX0" fmla="*/ 0 w 12201625"/>
              <a:gd name="connsiteY0" fmla="*/ 0 h 4806856"/>
              <a:gd name="connsiteX1" fmla="*/ 12192000 w 12201625"/>
              <a:gd name="connsiteY1" fmla="*/ 0 h 4806856"/>
              <a:gd name="connsiteX2" fmla="*/ 12201625 w 12201625"/>
              <a:gd name="connsiteY2" fmla="*/ 2949180 h 4806856"/>
              <a:gd name="connsiteX3" fmla="*/ 0 w 12201625"/>
              <a:gd name="connsiteY3" fmla="*/ 4806856 h 4806856"/>
              <a:gd name="connsiteX4" fmla="*/ 0 w 12201625"/>
              <a:gd name="connsiteY4" fmla="*/ 0 h 4806856"/>
              <a:gd name="connsiteX0" fmla="*/ 0 w 12211250"/>
              <a:gd name="connsiteY0" fmla="*/ 0 h 4806856"/>
              <a:gd name="connsiteX1" fmla="*/ 12192000 w 12211250"/>
              <a:gd name="connsiteY1" fmla="*/ 0 h 4806856"/>
              <a:gd name="connsiteX2" fmla="*/ 12211250 w 12211250"/>
              <a:gd name="connsiteY2" fmla="*/ 2121407 h 4806856"/>
              <a:gd name="connsiteX3" fmla="*/ 0 w 12211250"/>
              <a:gd name="connsiteY3" fmla="*/ 4806856 h 4806856"/>
              <a:gd name="connsiteX4" fmla="*/ 0 w 12211250"/>
              <a:gd name="connsiteY4" fmla="*/ 0 h 4806856"/>
              <a:gd name="connsiteX0" fmla="*/ 0 w 12220875"/>
              <a:gd name="connsiteY0" fmla="*/ 0 h 4806856"/>
              <a:gd name="connsiteX1" fmla="*/ 12192000 w 12220875"/>
              <a:gd name="connsiteY1" fmla="*/ 0 h 4806856"/>
              <a:gd name="connsiteX2" fmla="*/ 12220875 w 12220875"/>
              <a:gd name="connsiteY2" fmla="*/ 2179159 h 4806856"/>
              <a:gd name="connsiteX3" fmla="*/ 0 w 12220875"/>
              <a:gd name="connsiteY3" fmla="*/ 4806856 h 4806856"/>
              <a:gd name="connsiteX4" fmla="*/ 0 w 12220875"/>
              <a:gd name="connsiteY4" fmla="*/ 0 h 4806856"/>
              <a:gd name="connsiteX0" fmla="*/ 0 w 12211249"/>
              <a:gd name="connsiteY0" fmla="*/ 0 h 4806856"/>
              <a:gd name="connsiteX1" fmla="*/ 12192000 w 12211249"/>
              <a:gd name="connsiteY1" fmla="*/ 0 h 4806856"/>
              <a:gd name="connsiteX2" fmla="*/ 12211249 w 12211249"/>
              <a:gd name="connsiteY2" fmla="*/ 2159908 h 4806856"/>
              <a:gd name="connsiteX3" fmla="*/ 0 w 12211249"/>
              <a:gd name="connsiteY3" fmla="*/ 4806856 h 4806856"/>
              <a:gd name="connsiteX4" fmla="*/ 0 w 12211249"/>
              <a:gd name="connsiteY4" fmla="*/ 0 h 4806856"/>
              <a:gd name="connsiteX0" fmla="*/ 0 w 12192925"/>
              <a:gd name="connsiteY0" fmla="*/ 0 h 4806856"/>
              <a:gd name="connsiteX1" fmla="*/ 12192000 w 12192925"/>
              <a:gd name="connsiteY1" fmla="*/ 0 h 4806856"/>
              <a:gd name="connsiteX2" fmla="*/ 12191999 w 12192925"/>
              <a:gd name="connsiteY2" fmla="*/ 2159908 h 4806856"/>
              <a:gd name="connsiteX3" fmla="*/ 0 w 12192925"/>
              <a:gd name="connsiteY3" fmla="*/ 4806856 h 4806856"/>
              <a:gd name="connsiteX4" fmla="*/ 0 w 12192925"/>
              <a:gd name="connsiteY4" fmla="*/ 0 h 4806856"/>
              <a:gd name="connsiteX0" fmla="*/ 0 w 12192925"/>
              <a:gd name="connsiteY0" fmla="*/ 0 h 7800525"/>
              <a:gd name="connsiteX1" fmla="*/ 12192000 w 12192925"/>
              <a:gd name="connsiteY1" fmla="*/ 2993669 h 7800525"/>
              <a:gd name="connsiteX2" fmla="*/ 12191999 w 12192925"/>
              <a:gd name="connsiteY2" fmla="*/ 5153577 h 7800525"/>
              <a:gd name="connsiteX3" fmla="*/ 0 w 12192925"/>
              <a:gd name="connsiteY3" fmla="*/ 7800525 h 7800525"/>
              <a:gd name="connsiteX4" fmla="*/ 0 w 12192925"/>
              <a:gd name="connsiteY4" fmla="*/ 0 h 7800525"/>
              <a:gd name="connsiteX0" fmla="*/ 0 w 12192925"/>
              <a:gd name="connsiteY0" fmla="*/ 76762 h 7877287"/>
              <a:gd name="connsiteX1" fmla="*/ 12192000 w 12192925"/>
              <a:gd name="connsiteY1" fmla="*/ 0 h 7877287"/>
              <a:gd name="connsiteX2" fmla="*/ 12191999 w 12192925"/>
              <a:gd name="connsiteY2" fmla="*/ 5230339 h 7877287"/>
              <a:gd name="connsiteX3" fmla="*/ 0 w 12192925"/>
              <a:gd name="connsiteY3" fmla="*/ 7877287 h 7877287"/>
              <a:gd name="connsiteX4" fmla="*/ 0 w 12192925"/>
              <a:gd name="connsiteY4" fmla="*/ 76762 h 7877287"/>
              <a:gd name="connsiteX0" fmla="*/ 0 w 12192925"/>
              <a:gd name="connsiteY0" fmla="*/ 19190 h 7877287"/>
              <a:gd name="connsiteX1" fmla="*/ 12192000 w 12192925"/>
              <a:gd name="connsiteY1" fmla="*/ 0 h 7877287"/>
              <a:gd name="connsiteX2" fmla="*/ 12191999 w 12192925"/>
              <a:gd name="connsiteY2" fmla="*/ 5230339 h 7877287"/>
              <a:gd name="connsiteX3" fmla="*/ 0 w 12192925"/>
              <a:gd name="connsiteY3" fmla="*/ 7877287 h 7877287"/>
              <a:gd name="connsiteX4" fmla="*/ 0 w 12192925"/>
              <a:gd name="connsiteY4" fmla="*/ 19190 h 7877287"/>
              <a:gd name="connsiteX0" fmla="*/ 0 w 12214286"/>
              <a:gd name="connsiteY0" fmla="*/ 0 h 7858097"/>
              <a:gd name="connsiteX1" fmla="*/ 12214034 w 12214286"/>
              <a:gd name="connsiteY1" fmla="*/ 422184 h 7858097"/>
              <a:gd name="connsiteX2" fmla="*/ 12191999 w 12214286"/>
              <a:gd name="connsiteY2" fmla="*/ 5211149 h 7858097"/>
              <a:gd name="connsiteX3" fmla="*/ 0 w 12214286"/>
              <a:gd name="connsiteY3" fmla="*/ 7858097 h 7858097"/>
              <a:gd name="connsiteX4" fmla="*/ 0 w 12214286"/>
              <a:gd name="connsiteY4" fmla="*/ 0 h 7858097"/>
              <a:gd name="connsiteX0" fmla="*/ 0 w 12192926"/>
              <a:gd name="connsiteY0" fmla="*/ 0 h 7858097"/>
              <a:gd name="connsiteX1" fmla="*/ 12192001 w 12192926"/>
              <a:gd name="connsiteY1" fmla="*/ 38381 h 7858097"/>
              <a:gd name="connsiteX2" fmla="*/ 12191999 w 12192926"/>
              <a:gd name="connsiteY2" fmla="*/ 5211149 h 7858097"/>
              <a:gd name="connsiteX3" fmla="*/ 0 w 12192926"/>
              <a:gd name="connsiteY3" fmla="*/ 7858097 h 7858097"/>
              <a:gd name="connsiteX4" fmla="*/ 0 w 12192926"/>
              <a:gd name="connsiteY4" fmla="*/ 0 h 7858097"/>
              <a:gd name="connsiteX0" fmla="*/ 0 w 12192926"/>
              <a:gd name="connsiteY0" fmla="*/ 134331 h 7819716"/>
              <a:gd name="connsiteX1" fmla="*/ 12192001 w 12192926"/>
              <a:gd name="connsiteY1" fmla="*/ 0 h 7819716"/>
              <a:gd name="connsiteX2" fmla="*/ 12191999 w 12192926"/>
              <a:gd name="connsiteY2" fmla="*/ 5172768 h 7819716"/>
              <a:gd name="connsiteX3" fmla="*/ 0 w 12192926"/>
              <a:gd name="connsiteY3" fmla="*/ 7819716 h 7819716"/>
              <a:gd name="connsiteX4" fmla="*/ 0 w 12192926"/>
              <a:gd name="connsiteY4" fmla="*/ 134331 h 7819716"/>
              <a:gd name="connsiteX0" fmla="*/ 0 w 12192926"/>
              <a:gd name="connsiteY0" fmla="*/ 0 h 7819716"/>
              <a:gd name="connsiteX1" fmla="*/ 12192001 w 12192926"/>
              <a:gd name="connsiteY1" fmla="*/ 0 h 7819716"/>
              <a:gd name="connsiteX2" fmla="*/ 12191999 w 12192926"/>
              <a:gd name="connsiteY2" fmla="*/ 5172768 h 7819716"/>
              <a:gd name="connsiteX3" fmla="*/ 0 w 12192926"/>
              <a:gd name="connsiteY3" fmla="*/ 7819716 h 7819716"/>
              <a:gd name="connsiteX4" fmla="*/ 0 w 12192926"/>
              <a:gd name="connsiteY4" fmla="*/ 0 h 78197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926" h="7819716">
                <a:moveTo>
                  <a:pt x="0" y="0"/>
                </a:moveTo>
                <a:lnTo>
                  <a:pt x="12192001" y="0"/>
                </a:lnTo>
                <a:cubicBezTo>
                  <a:pt x="12195209" y="983060"/>
                  <a:pt x="12188791" y="4189708"/>
                  <a:pt x="12191999" y="5172768"/>
                </a:cubicBezTo>
                <a:lnTo>
                  <a:pt x="0" y="7819716"/>
                </a:lnTo>
                <a:lnTo>
                  <a:pt x="0" y="0"/>
                </a:lnTo>
                <a:close/>
              </a:path>
            </a:pathLst>
          </a:custGeom>
          <a:solidFill>
            <a:srgbClr val="439639"/>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6B016D6C-A952-4D94-8F90-D33C5922BC88}"/>
              </a:ext>
            </a:extLst>
          </p:cNvPr>
          <p:cNvPicPr>
            <a:picLocks noChangeAspect="1"/>
          </p:cNvPicPr>
          <p:nvPr userDrawn="1"/>
        </p:nvPicPr>
        <p:blipFill>
          <a:blip r:embed="rId4"/>
          <a:stretch>
            <a:fillRect/>
          </a:stretch>
        </p:blipFill>
        <p:spPr>
          <a:xfrm>
            <a:off x="372931" y="3406966"/>
            <a:ext cx="2502471" cy="659129"/>
          </a:xfrm>
          <a:prstGeom prst="rect">
            <a:avLst/>
          </a:prstGeom>
        </p:spPr>
      </p:pic>
      <p:sp>
        <p:nvSpPr>
          <p:cNvPr id="2" name="TextBox 1">
            <a:extLst>
              <a:ext uri="{FF2B5EF4-FFF2-40B4-BE49-F238E27FC236}">
                <a16:creationId xmlns:a16="http://schemas.microsoft.com/office/drawing/2014/main" id="{1688938F-E50C-4D9A-9C6D-245937CF3670}"/>
              </a:ext>
            </a:extLst>
          </p:cNvPr>
          <p:cNvSpPr txBox="1"/>
          <p:nvPr userDrawn="1"/>
        </p:nvSpPr>
        <p:spPr>
          <a:xfrm>
            <a:off x="0" y="6489290"/>
            <a:ext cx="12192000" cy="276999"/>
          </a:xfrm>
          <a:prstGeom prst="rect">
            <a:avLst/>
          </a:prstGeom>
          <a:noFill/>
        </p:spPr>
        <p:txBody>
          <a:bodyPr wrap="square" rtlCol="0">
            <a:spAutoFit/>
          </a:bodyPr>
          <a:lstStyle/>
          <a:p>
            <a:pPr algn="ctr">
              <a:spcAft>
                <a:spcPts val="75"/>
              </a:spcAft>
            </a:pPr>
            <a:r>
              <a:rPr lang="en-US" sz="1200" dirty="0">
                <a:solidFill>
                  <a:schemeClr val="bg1">
                    <a:lumMod val="85000"/>
                  </a:schemeClr>
                </a:solidFill>
                <a:latin typeface="Arial" panose="020B0604020202020204" pitchFamily="34" charset="0"/>
                <a:cs typeface="Arial" panose="020B0604020202020204" pitchFamily="34" charset="0"/>
              </a:rPr>
              <a:t>© 2023 Fox Rothschild LLP</a:t>
            </a:r>
          </a:p>
        </p:txBody>
      </p:sp>
      <p:sp>
        <p:nvSpPr>
          <p:cNvPr id="3" name="Slide Number Placeholder 2">
            <a:extLst>
              <a:ext uri="{FF2B5EF4-FFF2-40B4-BE49-F238E27FC236}">
                <a16:creationId xmlns:a16="http://schemas.microsoft.com/office/drawing/2014/main" id="{4AD3947D-E500-46DF-98AF-896BA16795C9}"/>
              </a:ext>
            </a:extLst>
          </p:cNvPr>
          <p:cNvSpPr>
            <a:spLocks noGrp="1"/>
          </p:cNvSpPr>
          <p:nvPr>
            <p:ph type="sldNum" sz="quarter" idx="4"/>
          </p:nvPr>
        </p:nvSpPr>
        <p:spPr>
          <a:xfrm>
            <a:off x="9300713"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B37C8-362D-4483-9724-DF111CEFCFB9}" type="slidenum">
              <a:rPr lang="en-US" smtClean="0"/>
              <a:t>‹#›</a:t>
            </a:fld>
            <a:endParaRPr lang="en-US"/>
          </a:p>
        </p:txBody>
      </p:sp>
    </p:spTree>
    <p:extLst>
      <p:ext uri="{BB962C8B-B14F-4D97-AF65-F5344CB8AC3E}">
        <p14:creationId xmlns:p14="http://schemas.microsoft.com/office/powerpoint/2010/main" val="2306722031"/>
      </p:ext>
    </p:extLst>
  </p:cSld>
  <p:clrMap bg1="lt1" tx1="dk1" bg2="lt2" tx2="dk2" accent1="accent1" accent2="accent2" accent3="accent3" accent4="accent4" accent5="accent5" accent6="accent6" hlink="hlink" folHlink="folHlink"/>
  <p:sldLayoutIdLst>
    <p:sldLayoutId id="2147483698" r:id="rId1"/>
    <p:sldLayoutId id="2147483697" r:id="rId2"/>
  </p:sldLayoutIdLst>
  <p:hf sldNum="0" hdr="0" ftr="0" dt="0"/>
  <p:txStyles>
    <p:titleStyle>
      <a:lvl1pPr algn="ctr" defTabSz="914400" rtl="0" eaLnBrk="1" latinLnBrk="0" hangingPunct="1">
        <a:lnSpc>
          <a:spcPct val="90000"/>
        </a:lnSpc>
        <a:spcBef>
          <a:spcPct val="0"/>
        </a:spcBef>
        <a:buNone/>
        <a:defRPr sz="4400" b="1" kern="1200">
          <a:solidFill>
            <a:srgbClr val="439639"/>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98C1C73F-629F-4A00-811D-8D485449E6B8}"/>
              </a:ext>
            </a:extLst>
          </p:cNvPr>
          <p:cNvSpPr>
            <a:spLocks noChangeAspect="1"/>
          </p:cNvSpPr>
          <p:nvPr userDrawn="1"/>
        </p:nvSpPr>
        <p:spPr>
          <a:xfrm flipH="1">
            <a:off x="-1" y="6066264"/>
            <a:ext cx="12191999" cy="793848"/>
          </a:xfrm>
          <a:custGeom>
            <a:avLst/>
            <a:gdLst>
              <a:gd name="connsiteX0" fmla="*/ 0 w 12192000"/>
              <a:gd name="connsiteY0" fmla="*/ 0 h 791737"/>
              <a:gd name="connsiteX1" fmla="*/ 12192000 w 12192000"/>
              <a:gd name="connsiteY1" fmla="*/ 0 h 791737"/>
              <a:gd name="connsiteX2" fmla="*/ 12192000 w 12192000"/>
              <a:gd name="connsiteY2" fmla="*/ 791737 h 791737"/>
              <a:gd name="connsiteX3" fmla="*/ 0 w 12192000"/>
              <a:gd name="connsiteY3" fmla="*/ 791737 h 791737"/>
              <a:gd name="connsiteX4" fmla="*/ 0 w 12192000"/>
              <a:gd name="connsiteY4" fmla="*/ 0 h 791737"/>
              <a:gd name="connsiteX0" fmla="*/ 7434 w 12192000"/>
              <a:gd name="connsiteY0" fmla="*/ 758283 h 791737"/>
              <a:gd name="connsiteX1" fmla="*/ 12192000 w 12192000"/>
              <a:gd name="connsiteY1" fmla="*/ 0 h 791737"/>
              <a:gd name="connsiteX2" fmla="*/ 12192000 w 12192000"/>
              <a:gd name="connsiteY2" fmla="*/ 791737 h 791737"/>
              <a:gd name="connsiteX3" fmla="*/ 0 w 12192000"/>
              <a:gd name="connsiteY3" fmla="*/ 791737 h 791737"/>
              <a:gd name="connsiteX4" fmla="*/ 7434 w 12192000"/>
              <a:gd name="connsiteY4" fmla="*/ 758283 h 791737"/>
              <a:gd name="connsiteX0" fmla="*/ 0 w 12196519"/>
              <a:gd name="connsiteY0" fmla="*/ 794142 h 794142"/>
              <a:gd name="connsiteX1" fmla="*/ 12196519 w 12196519"/>
              <a:gd name="connsiteY1" fmla="*/ 0 h 794142"/>
              <a:gd name="connsiteX2" fmla="*/ 12196519 w 12196519"/>
              <a:gd name="connsiteY2" fmla="*/ 791737 h 794142"/>
              <a:gd name="connsiteX3" fmla="*/ 4519 w 12196519"/>
              <a:gd name="connsiteY3" fmla="*/ 791737 h 794142"/>
              <a:gd name="connsiteX4" fmla="*/ 0 w 12196519"/>
              <a:gd name="connsiteY4" fmla="*/ 794142 h 7941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6519" h="794142">
                <a:moveTo>
                  <a:pt x="0" y="794142"/>
                </a:moveTo>
                <a:lnTo>
                  <a:pt x="12196519" y="0"/>
                </a:lnTo>
                <a:lnTo>
                  <a:pt x="12196519" y="791737"/>
                </a:lnTo>
                <a:lnTo>
                  <a:pt x="4519" y="791737"/>
                </a:lnTo>
                <a:lnTo>
                  <a:pt x="0" y="794142"/>
                </a:lnTo>
                <a:close/>
              </a:path>
            </a:pathLst>
          </a:custGeom>
          <a:solidFill>
            <a:srgbClr val="155D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9C7A308-163E-4F79-BBBB-B47E7CB6D663}"/>
              </a:ext>
            </a:extLst>
          </p:cNvPr>
          <p:cNvSpPr>
            <a:spLocks noChangeAspect="1"/>
          </p:cNvSpPr>
          <p:nvPr userDrawn="1"/>
        </p:nvSpPr>
        <p:spPr>
          <a:xfrm>
            <a:off x="-4520" y="6066264"/>
            <a:ext cx="12196519" cy="794142"/>
          </a:xfrm>
          <a:custGeom>
            <a:avLst/>
            <a:gdLst>
              <a:gd name="connsiteX0" fmla="*/ 0 w 12192000"/>
              <a:gd name="connsiteY0" fmla="*/ 0 h 791737"/>
              <a:gd name="connsiteX1" fmla="*/ 12192000 w 12192000"/>
              <a:gd name="connsiteY1" fmla="*/ 0 h 791737"/>
              <a:gd name="connsiteX2" fmla="*/ 12192000 w 12192000"/>
              <a:gd name="connsiteY2" fmla="*/ 791737 h 791737"/>
              <a:gd name="connsiteX3" fmla="*/ 0 w 12192000"/>
              <a:gd name="connsiteY3" fmla="*/ 791737 h 791737"/>
              <a:gd name="connsiteX4" fmla="*/ 0 w 12192000"/>
              <a:gd name="connsiteY4" fmla="*/ 0 h 791737"/>
              <a:gd name="connsiteX0" fmla="*/ 7434 w 12192000"/>
              <a:gd name="connsiteY0" fmla="*/ 758283 h 791737"/>
              <a:gd name="connsiteX1" fmla="*/ 12192000 w 12192000"/>
              <a:gd name="connsiteY1" fmla="*/ 0 h 791737"/>
              <a:gd name="connsiteX2" fmla="*/ 12192000 w 12192000"/>
              <a:gd name="connsiteY2" fmla="*/ 791737 h 791737"/>
              <a:gd name="connsiteX3" fmla="*/ 0 w 12192000"/>
              <a:gd name="connsiteY3" fmla="*/ 791737 h 791737"/>
              <a:gd name="connsiteX4" fmla="*/ 7434 w 12192000"/>
              <a:gd name="connsiteY4" fmla="*/ 758283 h 791737"/>
              <a:gd name="connsiteX0" fmla="*/ 0 w 12196519"/>
              <a:gd name="connsiteY0" fmla="*/ 794142 h 794142"/>
              <a:gd name="connsiteX1" fmla="*/ 12196519 w 12196519"/>
              <a:gd name="connsiteY1" fmla="*/ 0 h 794142"/>
              <a:gd name="connsiteX2" fmla="*/ 12196519 w 12196519"/>
              <a:gd name="connsiteY2" fmla="*/ 791737 h 794142"/>
              <a:gd name="connsiteX3" fmla="*/ 4519 w 12196519"/>
              <a:gd name="connsiteY3" fmla="*/ 791737 h 794142"/>
              <a:gd name="connsiteX4" fmla="*/ 0 w 12196519"/>
              <a:gd name="connsiteY4" fmla="*/ 794142 h 7941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6519" h="794142">
                <a:moveTo>
                  <a:pt x="0" y="794142"/>
                </a:moveTo>
                <a:lnTo>
                  <a:pt x="12196519" y="0"/>
                </a:lnTo>
                <a:lnTo>
                  <a:pt x="12196519" y="791737"/>
                </a:lnTo>
                <a:lnTo>
                  <a:pt x="4519" y="791737"/>
                </a:lnTo>
                <a:lnTo>
                  <a:pt x="0" y="794142"/>
                </a:lnTo>
                <a:close/>
              </a:path>
            </a:pathLst>
          </a:custGeom>
          <a:solidFill>
            <a:srgbClr val="439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5" name="Slide Number Placeholder 2">
            <a:extLst>
              <a:ext uri="{FF2B5EF4-FFF2-40B4-BE49-F238E27FC236}">
                <a16:creationId xmlns:a16="http://schemas.microsoft.com/office/drawing/2014/main" id="{23D44282-ED49-410A-A23F-AD8C889F014C}"/>
              </a:ext>
            </a:extLst>
          </p:cNvPr>
          <p:cNvSpPr>
            <a:spLocks noGrp="1"/>
          </p:cNvSpPr>
          <p:nvPr>
            <p:ph type="sldNum" sz="quarter" idx="4"/>
          </p:nvPr>
        </p:nvSpPr>
        <p:spPr>
          <a:xfrm>
            <a:off x="9300713"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9ECB37C8-362D-4483-9724-DF111CEFCFB9}" type="slidenum">
              <a:rPr lang="en-US" smtClean="0"/>
              <a:pPr/>
              <a:t>‹#›</a:t>
            </a:fld>
            <a:endParaRPr lang="en-US" dirty="0"/>
          </a:p>
        </p:txBody>
      </p:sp>
    </p:spTree>
    <p:extLst>
      <p:ext uri="{BB962C8B-B14F-4D97-AF65-F5344CB8AC3E}">
        <p14:creationId xmlns:p14="http://schemas.microsoft.com/office/powerpoint/2010/main" val="4244629021"/>
      </p:ext>
    </p:extLst>
  </p:cSld>
  <p:clrMap bg1="lt1" tx1="dk1" bg2="lt2" tx2="dk2" accent1="accent1" accent2="accent2" accent3="accent3" accent4="accent4" accent5="accent5" accent6="accent6" hlink="hlink" folHlink="folHlink"/>
  <p:sldLayoutIdLst>
    <p:sldLayoutId id="2147483701" r:id="rId1"/>
    <p:sldLayoutId id="2147483704" r:id="rId2"/>
  </p:sldLayoutIdLst>
  <p:hf sldNum="0" hdr="0" ftr="0" dt="0"/>
  <p:txStyles>
    <p:titleStyle>
      <a:lvl1pPr algn="l" defTabSz="914400" rtl="0" eaLnBrk="1" latinLnBrk="0" hangingPunct="1">
        <a:lnSpc>
          <a:spcPct val="90000"/>
        </a:lnSpc>
        <a:spcBef>
          <a:spcPct val="0"/>
        </a:spcBef>
        <a:buNone/>
        <a:defRPr sz="4400" b="1" kern="1200">
          <a:solidFill>
            <a:srgbClr val="439639"/>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85E298E7-67A1-4C45-A46C-819E9DC2BF1C}"/>
              </a:ext>
            </a:extLst>
          </p:cNvPr>
          <p:cNvSpPr>
            <a:spLocks noChangeAspect="1"/>
          </p:cNvSpPr>
          <p:nvPr userDrawn="1"/>
        </p:nvSpPr>
        <p:spPr>
          <a:xfrm flipV="1">
            <a:off x="0" y="1215187"/>
            <a:ext cx="12192000" cy="5197644"/>
          </a:xfrm>
          <a:custGeom>
            <a:avLst/>
            <a:gdLst>
              <a:gd name="connsiteX0" fmla="*/ 0 w 12192000"/>
              <a:gd name="connsiteY0" fmla="*/ 0 h 5551321"/>
              <a:gd name="connsiteX1" fmla="*/ 12192000 w 12192000"/>
              <a:gd name="connsiteY1" fmla="*/ 0 h 5551321"/>
              <a:gd name="connsiteX2" fmla="*/ 12192000 w 12192000"/>
              <a:gd name="connsiteY2" fmla="*/ 5551321 h 5551321"/>
              <a:gd name="connsiteX3" fmla="*/ 0 w 12192000"/>
              <a:gd name="connsiteY3" fmla="*/ 5551321 h 5551321"/>
              <a:gd name="connsiteX4" fmla="*/ 0 w 12192000"/>
              <a:gd name="connsiteY4" fmla="*/ 0 h 5551321"/>
              <a:gd name="connsiteX0" fmla="*/ 0 w 12192000"/>
              <a:gd name="connsiteY0" fmla="*/ 0 h 5551321"/>
              <a:gd name="connsiteX1" fmla="*/ 12179969 w 12192000"/>
              <a:gd name="connsiteY1" fmla="*/ 866274 h 5551321"/>
              <a:gd name="connsiteX2" fmla="*/ 12192000 w 12192000"/>
              <a:gd name="connsiteY2" fmla="*/ 5551321 h 5551321"/>
              <a:gd name="connsiteX3" fmla="*/ 0 w 12192000"/>
              <a:gd name="connsiteY3" fmla="*/ 5551321 h 5551321"/>
              <a:gd name="connsiteX4" fmla="*/ 0 w 12192000"/>
              <a:gd name="connsiteY4" fmla="*/ 0 h 5551321"/>
              <a:gd name="connsiteX0" fmla="*/ 0 w 12192000"/>
              <a:gd name="connsiteY0" fmla="*/ 0 h 5551321"/>
              <a:gd name="connsiteX1" fmla="*/ 12179969 w 12192000"/>
              <a:gd name="connsiteY1" fmla="*/ 866274 h 5551321"/>
              <a:gd name="connsiteX2" fmla="*/ 12192000 w 12192000"/>
              <a:gd name="connsiteY2" fmla="*/ 5551321 h 5551321"/>
              <a:gd name="connsiteX3" fmla="*/ 0 w 12192000"/>
              <a:gd name="connsiteY3" fmla="*/ 4576763 h 5551321"/>
              <a:gd name="connsiteX4" fmla="*/ 0 w 12192000"/>
              <a:gd name="connsiteY4" fmla="*/ 0 h 5551321"/>
              <a:gd name="connsiteX0" fmla="*/ 0 w 12192000"/>
              <a:gd name="connsiteY0" fmla="*/ 0 h 5551321"/>
              <a:gd name="connsiteX1" fmla="*/ 12155906 w 12192000"/>
              <a:gd name="connsiteY1" fmla="*/ 950495 h 5551321"/>
              <a:gd name="connsiteX2" fmla="*/ 12192000 w 12192000"/>
              <a:gd name="connsiteY2" fmla="*/ 5551321 h 5551321"/>
              <a:gd name="connsiteX3" fmla="*/ 0 w 12192000"/>
              <a:gd name="connsiteY3" fmla="*/ 4576763 h 5551321"/>
              <a:gd name="connsiteX4" fmla="*/ 0 w 12192000"/>
              <a:gd name="connsiteY4" fmla="*/ 0 h 55513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551321">
                <a:moveTo>
                  <a:pt x="0" y="0"/>
                </a:moveTo>
                <a:lnTo>
                  <a:pt x="12155906" y="950495"/>
                </a:lnTo>
                <a:cubicBezTo>
                  <a:pt x="12159916" y="2512177"/>
                  <a:pt x="12187990" y="3989639"/>
                  <a:pt x="12192000" y="5551321"/>
                </a:cubicBezTo>
                <a:lnTo>
                  <a:pt x="0" y="4576763"/>
                </a:lnTo>
                <a:lnTo>
                  <a:pt x="0" y="0"/>
                </a:lnTo>
                <a:close/>
              </a:path>
            </a:pathLst>
          </a:custGeom>
          <a:solidFill>
            <a:srgbClr val="155D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1EBCF27-208B-44FD-8E45-DEC9620CB155}"/>
              </a:ext>
            </a:extLst>
          </p:cNvPr>
          <p:cNvSpPr/>
          <p:nvPr userDrawn="1"/>
        </p:nvSpPr>
        <p:spPr>
          <a:xfrm>
            <a:off x="0" y="1215189"/>
            <a:ext cx="12192000" cy="5197644"/>
          </a:xfrm>
          <a:custGeom>
            <a:avLst/>
            <a:gdLst>
              <a:gd name="connsiteX0" fmla="*/ 0 w 12192000"/>
              <a:gd name="connsiteY0" fmla="*/ 0 h 5551321"/>
              <a:gd name="connsiteX1" fmla="*/ 12192000 w 12192000"/>
              <a:gd name="connsiteY1" fmla="*/ 0 h 5551321"/>
              <a:gd name="connsiteX2" fmla="*/ 12192000 w 12192000"/>
              <a:gd name="connsiteY2" fmla="*/ 5551321 h 5551321"/>
              <a:gd name="connsiteX3" fmla="*/ 0 w 12192000"/>
              <a:gd name="connsiteY3" fmla="*/ 5551321 h 5551321"/>
              <a:gd name="connsiteX4" fmla="*/ 0 w 12192000"/>
              <a:gd name="connsiteY4" fmla="*/ 0 h 5551321"/>
              <a:gd name="connsiteX0" fmla="*/ 0 w 12192000"/>
              <a:gd name="connsiteY0" fmla="*/ 0 h 5551321"/>
              <a:gd name="connsiteX1" fmla="*/ 12179969 w 12192000"/>
              <a:gd name="connsiteY1" fmla="*/ 866274 h 5551321"/>
              <a:gd name="connsiteX2" fmla="*/ 12192000 w 12192000"/>
              <a:gd name="connsiteY2" fmla="*/ 5551321 h 5551321"/>
              <a:gd name="connsiteX3" fmla="*/ 0 w 12192000"/>
              <a:gd name="connsiteY3" fmla="*/ 5551321 h 5551321"/>
              <a:gd name="connsiteX4" fmla="*/ 0 w 12192000"/>
              <a:gd name="connsiteY4" fmla="*/ 0 h 5551321"/>
              <a:gd name="connsiteX0" fmla="*/ 0 w 12192000"/>
              <a:gd name="connsiteY0" fmla="*/ 0 h 5551321"/>
              <a:gd name="connsiteX1" fmla="*/ 12179969 w 12192000"/>
              <a:gd name="connsiteY1" fmla="*/ 866274 h 5551321"/>
              <a:gd name="connsiteX2" fmla="*/ 12192000 w 12192000"/>
              <a:gd name="connsiteY2" fmla="*/ 5551321 h 5551321"/>
              <a:gd name="connsiteX3" fmla="*/ 0 w 12192000"/>
              <a:gd name="connsiteY3" fmla="*/ 4576763 h 5551321"/>
              <a:gd name="connsiteX4" fmla="*/ 0 w 12192000"/>
              <a:gd name="connsiteY4" fmla="*/ 0 h 5551321"/>
              <a:gd name="connsiteX0" fmla="*/ 0 w 12192000"/>
              <a:gd name="connsiteY0" fmla="*/ 0 h 5551321"/>
              <a:gd name="connsiteX1" fmla="*/ 12167938 w 12192000"/>
              <a:gd name="connsiteY1" fmla="*/ 721895 h 5551321"/>
              <a:gd name="connsiteX2" fmla="*/ 12192000 w 12192000"/>
              <a:gd name="connsiteY2" fmla="*/ 5551321 h 5551321"/>
              <a:gd name="connsiteX3" fmla="*/ 0 w 12192000"/>
              <a:gd name="connsiteY3" fmla="*/ 4576763 h 5551321"/>
              <a:gd name="connsiteX4" fmla="*/ 0 w 12192000"/>
              <a:gd name="connsiteY4" fmla="*/ 0 h 5551321"/>
              <a:gd name="connsiteX0" fmla="*/ 0 w 12192000"/>
              <a:gd name="connsiteY0" fmla="*/ 0 h 5551321"/>
              <a:gd name="connsiteX1" fmla="*/ 12179969 w 12192000"/>
              <a:gd name="connsiteY1" fmla="*/ 1130968 h 5551321"/>
              <a:gd name="connsiteX2" fmla="*/ 12192000 w 12192000"/>
              <a:gd name="connsiteY2" fmla="*/ 5551321 h 5551321"/>
              <a:gd name="connsiteX3" fmla="*/ 0 w 12192000"/>
              <a:gd name="connsiteY3" fmla="*/ 4576763 h 5551321"/>
              <a:gd name="connsiteX4" fmla="*/ 0 w 12192000"/>
              <a:gd name="connsiteY4" fmla="*/ 0 h 5551321"/>
              <a:gd name="connsiteX0" fmla="*/ 0 w 12192000"/>
              <a:gd name="connsiteY0" fmla="*/ 0 h 5551321"/>
              <a:gd name="connsiteX1" fmla="*/ 12179969 w 12192000"/>
              <a:gd name="connsiteY1" fmla="*/ 1022684 h 5551321"/>
              <a:gd name="connsiteX2" fmla="*/ 12192000 w 12192000"/>
              <a:gd name="connsiteY2" fmla="*/ 5551321 h 5551321"/>
              <a:gd name="connsiteX3" fmla="*/ 0 w 12192000"/>
              <a:gd name="connsiteY3" fmla="*/ 4576763 h 5551321"/>
              <a:gd name="connsiteX4" fmla="*/ 0 w 12192000"/>
              <a:gd name="connsiteY4" fmla="*/ 0 h 55513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551321">
                <a:moveTo>
                  <a:pt x="0" y="0"/>
                </a:moveTo>
                <a:lnTo>
                  <a:pt x="12179969" y="1022684"/>
                </a:lnTo>
                <a:cubicBezTo>
                  <a:pt x="12183979" y="2584366"/>
                  <a:pt x="12187990" y="3989639"/>
                  <a:pt x="12192000" y="5551321"/>
                </a:cubicBezTo>
                <a:lnTo>
                  <a:pt x="0" y="4576763"/>
                </a:lnTo>
                <a:lnTo>
                  <a:pt x="0" y="0"/>
                </a:lnTo>
                <a:close/>
              </a:path>
            </a:pathLst>
          </a:custGeom>
          <a:solidFill>
            <a:srgbClr val="439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Text&#10;&#10;Description automatically generated">
            <a:extLst>
              <a:ext uri="{FF2B5EF4-FFF2-40B4-BE49-F238E27FC236}">
                <a16:creationId xmlns:a16="http://schemas.microsoft.com/office/drawing/2014/main" id="{E9247CED-77D6-4246-92DE-AA2412C633C1}"/>
              </a:ext>
            </a:extLst>
          </p:cNvPr>
          <p:cNvPicPr>
            <a:picLocks noChangeAspect="1"/>
          </p:cNvPicPr>
          <p:nvPr userDrawn="1"/>
        </p:nvPicPr>
        <p:blipFill>
          <a:blip r:embed="rId6"/>
          <a:stretch>
            <a:fillRect/>
          </a:stretch>
        </p:blipFill>
        <p:spPr>
          <a:xfrm>
            <a:off x="4924425" y="6198188"/>
            <a:ext cx="2343150" cy="478444"/>
          </a:xfrm>
          <a:prstGeom prst="rect">
            <a:avLst/>
          </a:prstGeom>
        </p:spPr>
      </p:pic>
      <p:sp>
        <p:nvSpPr>
          <p:cNvPr id="5" name="TextBox 4">
            <a:extLst>
              <a:ext uri="{FF2B5EF4-FFF2-40B4-BE49-F238E27FC236}">
                <a16:creationId xmlns:a16="http://schemas.microsoft.com/office/drawing/2014/main" id="{C87C8E4F-2D58-4036-8BE6-040BA23F5B79}"/>
              </a:ext>
            </a:extLst>
          </p:cNvPr>
          <p:cNvSpPr txBox="1"/>
          <p:nvPr userDrawn="1"/>
        </p:nvSpPr>
        <p:spPr>
          <a:xfrm>
            <a:off x="186813" y="5830529"/>
            <a:ext cx="3569110" cy="276999"/>
          </a:xfrm>
          <a:prstGeom prst="rect">
            <a:avLst/>
          </a:prstGeom>
          <a:noFill/>
        </p:spPr>
        <p:txBody>
          <a:bodyPr wrap="square" rtlCol="0">
            <a:spAutoFit/>
          </a:bodyPr>
          <a:lstStyle/>
          <a:p>
            <a:pPr algn="l">
              <a:spcAft>
                <a:spcPts val="75"/>
              </a:spcAft>
            </a:pPr>
          </a:p>
        </p:txBody>
      </p:sp>
      <p:sp>
        <p:nvSpPr>
          <p:cNvPr id="6" name="Slide Number Placeholder 2">
            <a:extLst>
              <a:ext uri="{FF2B5EF4-FFF2-40B4-BE49-F238E27FC236}">
                <a16:creationId xmlns:a16="http://schemas.microsoft.com/office/drawing/2014/main" id="{33E64D8D-5801-4C11-8DF8-8393D10A54D2}"/>
              </a:ext>
            </a:extLst>
          </p:cNvPr>
          <p:cNvSpPr>
            <a:spLocks noGrp="1"/>
          </p:cNvSpPr>
          <p:nvPr>
            <p:ph type="sldNum" sz="quarter" idx="4"/>
          </p:nvPr>
        </p:nvSpPr>
        <p:spPr>
          <a:xfrm>
            <a:off x="9300713"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B37C8-362D-4483-9724-DF111CEFCFB9}" type="slidenum">
              <a:rPr lang="en-US" smtClean="0"/>
              <a:t>‹#›</a:t>
            </a:fld>
            <a:endParaRPr lang="en-US"/>
          </a:p>
        </p:txBody>
      </p:sp>
    </p:spTree>
    <p:extLst>
      <p:ext uri="{BB962C8B-B14F-4D97-AF65-F5344CB8AC3E}">
        <p14:creationId xmlns:p14="http://schemas.microsoft.com/office/powerpoint/2010/main" val="1876953974"/>
      </p:ext>
    </p:extLst>
  </p:cSld>
  <p:clrMap bg1="lt1" tx1="dk1" bg2="lt2" tx2="dk2" accent1="accent1" accent2="accent2" accent3="accent3" accent4="accent4" accent5="accent5" accent6="accent6" hlink="hlink" folHlink="folHlink"/>
  <p:sldLayoutIdLst>
    <p:sldLayoutId id="2147483689" r:id="rId1"/>
    <p:sldLayoutId id="2147483691" r:id="rId2"/>
    <p:sldLayoutId id="2147483690" r:id="rId3"/>
    <p:sldLayoutId id="2147483692" r:id="rId4"/>
  </p:sldLayoutIdLst>
  <p:hf sldNum="0" hdr="0" ftr="0" dt="0"/>
  <p:txStyles>
    <p:titleStyle>
      <a:lvl1pPr algn="ctr" defTabSz="914400" rtl="0" eaLnBrk="1" latinLnBrk="0" hangingPunct="1">
        <a:lnSpc>
          <a:spcPct val="90000"/>
        </a:lnSpc>
        <a:spcBef>
          <a:spcPct val="0"/>
        </a:spcBef>
        <a:buNone/>
        <a:defRPr sz="4400" b="1" kern="1200">
          <a:solidFill>
            <a:srgbClr val="439639"/>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F72A75C-4938-4EFC-BA1D-58AEE70C95EC}"/>
              </a:ext>
            </a:extLst>
          </p:cNvPr>
          <p:cNvSpPr>
            <a:spLocks noGrp="1"/>
          </p:cNvSpPr>
          <p:nvPr>
            <p:ph type="title"/>
          </p:nvPr>
        </p:nvSpPr>
        <p:spPr/>
        <p:txBody>
          <a:bodyPr>
            <a:normAutofit/>
          </a:bodyPr>
          <a:lstStyle/>
          <a:p>
            <a:r>
              <a:rPr lang="en-US" dirty="0"/>
              <a:t>Section </a:t>
            </a:r>
            <a:r>
              <a:rPr lang="en-US"/>
              <a:t>409A Compliance</a:t>
            </a:r>
            <a:endParaRPr lang="en-US" dirty="0"/>
          </a:p>
        </p:txBody>
      </p:sp>
      <p:sp>
        <p:nvSpPr>
          <p:cNvPr id="6" name="Text Placeholder 5">
            <a:extLst>
              <a:ext uri="{FF2B5EF4-FFF2-40B4-BE49-F238E27FC236}">
                <a16:creationId xmlns:a16="http://schemas.microsoft.com/office/drawing/2014/main" id="{0951EDA8-6E9A-474C-A7A0-EB144CE41A2B}"/>
              </a:ext>
            </a:extLst>
          </p:cNvPr>
          <p:cNvSpPr>
            <a:spLocks noGrp="1"/>
          </p:cNvSpPr>
          <p:nvPr>
            <p:ph type="body" sz="quarter" idx="10"/>
          </p:nvPr>
        </p:nvSpPr>
        <p:spPr/>
        <p:txBody>
          <a:bodyPr/>
          <a:lstStyle/>
          <a:p>
            <a:r>
              <a:rPr lang="en-US" dirty="0"/>
              <a:t>Sheldon S. Miles</a:t>
            </a:r>
          </a:p>
          <a:p>
            <a:r>
              <a:rPr lang="en-US" sz="2400" dirty="0"/>
              <a:t>Attorney, Fox Rothschild LLP</a:t>
            </a:r>
          </a:p>
          <a:p>
            <a:endParaRPr lang="en-US" dirty="0"/>
          </a:p>
        </p:txBody>
      </p:sp>
    </p:spTree>
    <p:extLst>
      <p:ext uri="{BB962C8B-B14F-4D97-AF65-F5344CB8AC3E}">
        <p14:creationId xmlns:p14="http://schemas.microsoft.com/office/powerpoint/2010/main" val="181592642"/>
      </p:ext>
    </p:extLst>
  </p:cSld>
  <p:clrMapOvr>
    <a:masterClrMapping/>
  </p:clrMapOvr>
</p:sld>
</file>

<file path=ppt/slides/slide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FB1FC-4C53-4523-B442-283613BF6E22}"/>
              </a:ext>
            </a:extLst>
          </p:cNvPr>
          <p:cNvSpPr>
            <a:spLocks noGrp="1"/>
          </p:cNvSpPr>
          <p:nvPr>
            <p:ph type="title"/>
          </p:nvPr>
        </p:nvSpPr>
        <p:spPr/>
        <p:txBody>
          <a:bodyPr/>
          <a:lstStyle/>
          <a:p>
            <a:r>
              <a:rPr lang="en-US" dirty="0"/>
              <a:t>409A Framework – Plan Aggregation</a:t>
            </a:r>
          </a:p>
        </p:txBody>
      </p:sp>
      <p:sp>
        <p:nvSpPr>
          <p:cNvPr id="3" name="Content Placeholder 2">
            <a:extLst>
              <a:ext uri="{FF2B5EF4-FFF2-40B4-BE49-F238E27FC236}">
                <a16:creationId xmlns:a16="http://schemas.microsoft.com/office/drawing/2014/main" id="{33F29746-5E24-4A7E-AD7D-0ADEB39597EB}"/>
              </a:ext>
            </a:extLst>
          </p:cNvPr>
          <p:cNvSpPr>
            <a:spLocks noGrp="1"/>
          </p:cNvSpPr>
          <p:nvPr>
            <p:ph sz="quarter" idx="10"/>
          </p:nvPr>
        </p:nvSpPr>
        <p:spPr>
          <a:xfrm>
            <a:off x="838200" y="1446299"/>
            <a:ext cx="10515600" cy="4483249"/>
          </a:xfrm>
        </p:spPr>
        <p:txBody>
          <a:bodyPr/>
          <a:lstStyle/>
          <a:p>
            <a:r>
              <a:rPr lang="en-US" dirty="0"/>
              <a:t>Account balance plans with elective deferrals</a:t>
            </a:r>
          </a:p>
          <a:p>
            <a:r>
              <a:rPr lang="en-US" dirty="0"/>
              <a:t>Account balance plans with non-elective deferrals</a:t>
            </a:r>
          </a:p>
          <a:p>
            <a:r>
              <a:rPr lang="en-US" dirty="0" err="1"/>
              <a:t>Nonaccount</a:t>
            </a:r>
            <a:r>
              <a:rPr lang="en-US" dirty="0"/>
              <a:t> plans</a:t>
            </a:r>
          </a:p>
          <a:p>
            <a:r>
              <a:rPr lang="en-US" dirty="0"/>
              <a:t>Split dollar life insurance</a:t>
            </a:r>
          </a:p>
          <a:p>
            <a:r>
              <a:rPr lang="en-US" dirty="0"/>
              <a:t>Stock rights</a:t>
            </a:r>
          </a:p>
          <a:p>
            <a:r>
              <a:rPr lang="en-US" dirty="0"/>
              <a:t>Deferred foreign income</a:t>
            </a:r>
          </a:p>
          <a:p>
            <a:r>
              <a:rPr lang="en-US" dirty="0"/>
              <a:t>Reimbursement &amp; in-kind benefits</a:t>
            </a:r>
          </a:p>
          <a:p>
            <a:r>
              <a:rPr lang="en-US" dirty="0"/>
              <a:t>Separation pay plans</a:t>
            </a:r>
          </a:p>
          <a:p>
            <a:r>
              <a:rPr lang="en-US" dirty="0"/>
              <a:t>All other arrangements </a:t>
            </a:r>
          </a:p>
        </p:txBody>
      </p:sp>
    </p:spTree>
    <p:extLst>
      <p:ext uri="{BB962C8B-B14F-4D97-AF65-F5344CB8AC3E}">
        <p14:creationId xmlns:p14="http://schemas.microsoft.com/office/powerpoint/2010/main" val="3968258709"/>
      </p:ext>
    </p:extLst>
  </p:cSld>
  <p:clrMapOvr>
    <a:masterClrMapping/>
  </p:clrMapOvr>
</p:sld>
</file>

<file path=ppt/slides/slide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E902E-4240-4AF2-A6B7-820EE2AA9756}"/>
              </a:ext>
            </a:extLst>
          </p:cNvPr>
          <p:cNvSpPr>
            <a:spLocks noGrp="1"/>
          </p:cNvSpPr>
          <p:nvPr>
            <p:ph type="title"/>
          </p:nvPr>
        </p:nvSpPr>
        <p:spPr/>
        <p:txBody>
          <a:bodyPr/>
          <a:lstStyle/>
          <a:p>
            <a:r>
              <a:rPr lang="en-US" dirty="0"/>
              <a:t>409A Framework – General Rule</a:t>
            </a:r>
          </a:p>
        </p:txBody>
      </p:sp>
      <p:sp>
        <p:nvSpPr>
          <p:cNvPr id="3" name="Content Placeholder 2">
            <a:extLst>
              <a:ext uri="{FF2B5EF4-FFF2-40B4-BE49-F238E27FC236}">
                <a16:creationId xmlns:a16="http://schemas.microsoft.com/office/drawing/2014/main" id="{E0C1DBF2-24E1-4E70-BF7D-BFD7637A681D}"/>
              </a:ext>
            </a:extLst>
          </p:cNvPr>
          <p:cNvSpPr>
            <a:spLocks noGrp="1"/>
          </p:cNvSpPr>
          <p:nvPr>
            <p:ph sz="quarter" idx="10"/>
          </p:nvPr>
        </p:nvSpPr>
        <p:spPr/>
        <p:txBody>
          <a:bodyPr/>
          <a:lstStyle/>
          <a:p>
            <a:pPr algn="just"/>
            <a:r>
              <a:rPr lang="en-US" dirty="0"/>
              <a:t>Under 409A all amounts deferred under a </a:t>
            </a:r>
            <a:r>
              <a:rPr lang="en-US" u="sng" dirty="0"/>
              <a:t>nonqualified deferred compensation</a:t>
            </a:r>
            <a:r>
              <a:rPr lang="en-US" dirty="0"/>
              <a:t> plan for all taxable years are currently includible in gross income to the extent not subject to a </a:t>
            </a:r>
            <a:r>
              <a:rPr lang="en-US" u="sng" dirty="0"/>
              <a:t>substantial risk of forfeiture</a:t>
            </a:r>
            <a:r>
              <a:rPr lang="en-US" dirty="0"/>
              <a:t> and not previously included in gross income, unless certain requirements are met. (IRS Notice 2005-1) </a:t>
            </a:r>
          </a:p>
          <a:p>
            <a:pPr marL="0" indent="0">
              <a:buNone/>
            </a:pPr>
            <a:endParaRPr lang="en-US" dirty="0"/>
          </a:p>
        </p:txBody>
      </p:sp>
    </p:spTree>
    <p:extLst>
      <p:ext uri="{BB962C8B-B14F-4D97-AF65-F5344CB8AC3E}">
        <p14:creationId xmlns:p14="http://schemas.microsoft.com/office/powerpoint/2010/main" val="820371126"/>
      </p:ext>
    </p:extLst>
  </p:cSld>
  <p:clrMapOvr>
    <a:masterClrMapping/>
  </p:clrMapOvr>
</p:sld>
</file>

<file path=ppt/slides/slide1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EC057-5D5F-453F-AD95-123CADFA4BE0}"/>
              </a:ext>
            </a:extLst>
          </p:cNvPr>
          <p:cNvSpPr>
            <a:spLocks noGrp="1"/>
          </p:cNvSpPr>
          <p:nvPr>
            <p:ph type="title"/>
          </p:nvPr>
        </p:nvSpPr>
        <p:spPr/>
        <p:txBody>
          <a:bodyPr/>
          <a:lstStyle/>
          <a:p>
            <a:r>
              <a:rPr lang="en-US" dirty="0"/>
              <a:t>409A Framework – Deferred Comp. &amp; Legally Binding Right</a:t>
            </a:r>
          </a:p>
        </p:txBody>
      </p:sp>
      <p:sp>
        <p:nvSpPr>
          <p:cNvPr id="3" name="Content Placeholder 2">
            <a:extLst>
              <a:ext uri="{FF2B5EF4-FFF2-40B4-BE49-F238E27FC236}">
                <a16:creationId xmlns:a16="http://schemas.microsoft.com/office/drawing/2014/main" id="{4C55140E-F822-400B-8BDB-E4E6103184FD}"/>
              </a:ext>
            </a:extLst>
          </p:cNvPr>
          <p:cNvSpPr>
            <a:spLocks noGrp="1"/>
          </p:cNvSpPr>
          <p:nvPr>
            <p:ph sz="quarter" idx="10"/>
          </p:nvPr>
        </p:nvSpPr>
        <p:spPr/>
        <p:txBody>
          <a:bodyPr/>
          <a:lstStyle/>
          <a:p>
            <a:pPr marL="0" indent="0">
              <a:buNone/>
            </a:pPr>
            <a:endParaRPr lang="en-US" dirty="0"/>
          </a:p>
          <a:p>
            <a:r>
              <a:rPr lang="en-US" dirty="0"/>
              <a:t>“Deferred Compensation:” </a:t>
            </a:r>
          </a:p>
          <a:p>
            <a:pPr lvl="1" algn="just"/>
            <a:r>
              <a:rPr lang="en-US" dirty="0"/>
              <a:t>The </a:t>
            </a:r>
            <a:r>
              <a:rPr lang="en-US" u="sng" dirty="0"/>
              <a:t>legally binding right </a:t>
            </a:r>
            <a:r>
              <a:rPr lang="en-US" dirty="0"/>
              <a:t>during a taxable year to compensation that pursuant to the terms of the plan, is or may be payable in a later taxable year</a:t>
            </a:r>
          </a:p>
          <a:p>
            <a:r>
              <a:rPr lang="en-US" dirty="0"/>
              <a:t>“Legally Binding Right:”</a:t>
            </a:r>
          </a:p>
          <a:p>
            <a:pPr lvl="1" algn="just"/>
            <a:r>
              <a:rPr lang="en-US" dirty="0"/>
              <a:t>A legally enforceable right to payment enforced under contract or statutory law. A legally binding right may be contingent or conditioned on future events</a:t>
            </a:r>
          </a:p>
          <a:p>
            <a:pPr marL="0" indent="0">
              <a:buNone/>
            </a:pPr>
            <a:endParaRPr lang="en-US" dirty="0"/>
          </a:p>
          <a:p>
            <a:endParaRPr lang="en-US" dirty="0"/>
          </a:p>
        </p:txBody>
      </p:sp>
    </p:spTree>
    <p:extLst>
      <p:ext uri="{BB962C8B-B14F-4D97-AF65-F5344CB8AC3E}">
        <p14:creationId xmlns:p14="http://schemas.microsoft.com/office/powerpoint/2010/main" val="1286710300"/>
      </p:ext>
    </p:extLst>
  </p:cSld>
  <p:clrMapOvr>
    <a:masterClrMapping/>
  </p:clrMapOvr>
</p:sld>
</file>

<file path=ppt/slides/slide1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E661A-7436-4737-B0CE-1F45C5C7539D}"/>
              </a:ext>
            </a:extLst>
          </p:cNvPr>
          <p:cNvSpPr>
            <a:spLocks noGrp="1"/>
          </p:cNvSpPr>
          <p:nvPr>
            <p:ph type="title"/>
          </p:nvPr>
        </p:nvSpPr>
        <p:spPr/>
        <p:txBody>
          <a:bodyPr/>
          <a:lstStyle/>
          <a:p>
            <a:r>
              <a:rPr lang="en-US" dirty="0"/>
              <a:t>409A Framework – Substantial Risk of Forfeiture</a:t>
            </a:r>
          </a:p>
        </p:txBody>
      </p:sp>
      <p:sp>
        <p:nvSpPr>
          <p:cNvPr id="3" name="Content Placeholder 2">
            <a:extLst>
              <a:ext uri="{FF2B5EF4-FFF2-40B4-BE49-F238E27FC236}">
                <a16:creationId xmlns:a16="http://schemas.microsoft.com/office/drawing/2014/main" id="{AA3788C4-9430-44BE-B65C-1E8528892797}"/>
              </a:ext>
            </a:extLst>
          </p:cNvPr>
          <p:cNvSpPr>
            <a:spLocks noGrp="1"/>
          </p:cNvSpPr>
          <p:nvPr>
            <p:ph sz="quarter" idx="10"/>
          </p:nvPr>
        </p:nvSpPr>
        <p:spPr/>
        <p:txBody>
          <a:bodyPr/>
          <a:lstStyle/>
          <a:p>
            <a:r>
              <a:rPr lang="en-US" sz="2800" dirty="0"/>
              <a:t>“Substantial Risk of Forfeiture:” </a:t>
            </a:r>
          </a:p>
          <a:p>
            <a:pPr lvl="1"/>
            <a:r>
              <a:rPr lang="en-US" sz="2400" dirty="0"/>
              <a:t>Compensation conditioned on the performance of substantial future services, or the occurrence of a condition related to the compensation and the possibility of forfeiture is substantial</a:t>
            </a:r>
          </a:p>
          <a:p>
            <a:pPr lvl="1"/>
            <a:endParaRPr lang="en-US" sz="2400" dirty="0"/>
          </a:p>
          <a:p>
            <a:pPr lvl="1"/>
            <a:r>
              <a:rPr lang="en-US" sz="2400" dirty="0"/>
              <a:t>Substantial risk of forfeiture does not include non-competes</a:t>
            </a:r>
          </a:p>
          <a:p>
            <a:pPr lvl="1"/>
            <a:endParaRPr lang="en-US" dirty="0"/>
          </a:p>
          <a:p>
            <a:endParaRPr lang="en-US" dirty="0"/>
          </a:p>
        </p:txBody>
      </p:sp>
    </p:spTree>
    <p:extLst>
      <p:ext uri="{BB962C8B-B14F-4D97-AF65-F5344CB8AC3E}">
        <p14:creationId xmlns:p14="http://schemas.microsoft.com/office/powerpoint/2010/main" val="4224617571"/>
      </p:ext>
    </p:extLst>
  </p:cSld>
  <p:clrMapOvr>
    <a:masterClrMapping/>
  </p:clrMapOvr>
</p:sld>
</file>

<file path=ppt/slides/slide1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E1A7D-9D76-4337-B5BF-A67392868834}"/>
              </a:ext>
            </a:extLst>
          </p:cNvPr>
          <p:cNvSpPr>
            <a:spLocks noGrp="1"/>
          </p:cNvSpPr>
          <p:nvPr>
            <p:ph type="title"/>
          </p:nvPr>
        </p:nvSpPr>
        <p:spPr/>
        <p:txBody>
          <a:bodyPr/>
          <a:lstStyle/>
          <a:p>
            <a:r>
              <a:rPr lang="en-US" dirty="0"/>
              <a:t>409A Framework – Substantial Risk of Forfeiture</a:t>
            </a:r>
          </a:p>
        </p:txBody>
      </p:sp>
      <p:sp>
        <p:nvSpPr>
          <p:cNvPr id="3" name="Content Placeholder 2">
            <a:extLst>
              <a:ext uri="{FF2B5EF4-FFF2-40B4-BE49-F238E27FC236}">
                <a16:creationId xmlns:a16="http://schemas.microsoft.com/office/drawing/2014/main" id="{3BAD6FEC-9BC4-42D1-8DFB-5FA0D4BF8713}"/>
              </a:ext>
            </a:extLst>
          </p:cNvPr>
          <p:cNvSpPr>
            <a:spLocks noGrp="1"/>
          </p:cNvSpPr>
          <p:nvPr>
            <p:ph sz="quarter" idx="10"/>
          </p:nvPr>
        </p:nvSpPr>
        <p:spPr/>
        <p:txBody>
          <a:bodyPr/>
          <a:lstStyle/>
          <a:p>
            <a:endParaRPr lang="en-US" dirty="0"/>
          </a:p>
          <a:p>
            <a:r>
              <a:rPr lang="en-US" dirty="0"/>
              <a:t>Performance Condition:</a:t>
            </a:r>
          </a:p>
          <a:p>
            <a:pPr lvl="1"/>
            <a:r>
              <a:rPr lang="en-US" dirty="0"/>
              <a:t>Must relate to the employee’s performance, or</a:t>
            </a:r>
          </a:p>
          <a:p>
            <a:pPr lvl="1"/>
            <a:r>
              <a:rPr lang="en-US" dirty="0"/>
              <a:t>The company’s business activities or organizational goals</a:t>
            </a:r>
          </a:p>
          <a:p>
            <a:r>
              <a:rPr lang="en-US" dirty="0"/>
              <a:t>Service Condition:</a:t>
            </a:r>
          </a:p>
          <a:p>
            <a:pPr lvl="1"/>
            <a:r>
              <a:rPr lang="en-US" dirty="0"/>
              <a:t>2 years</a:t>
            </a:r>
          </a:p>
          <a:p>
            <a:pPr lvl="1"/>
            <a:r>
              <a:rPr lang="en-US" dirty="0"/>
              <a:t>1 year (facts and circumstances)</a:t>
            </a:r>
          </a:p>
          <a:p>
            <a:pPr marL="457200" lvl="1" indent="0">
              <a:buNone/>
            </a:pPr>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1809111638"/>
      </p:ext>
    </p:extLst>
  </p:cSld>
  <p:clrMapOvr>
    <a:masterClrMapping/>
  </p:clrMapOvr>
</p:sld>
</file>

<file path=ppt/slides/slide1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4D65A-CE31-485E-86F4-0D6CD8E04109}"/>
              </a:ext>
            </a:extLst>
          </p:cNvPr>
          <p:cNvSpPr>
            <a:spLocks noGrp="1"/>
          </p:cNvSpPr>
          <p:nvPr>
            <p:ph type="title"/>
          </p:nvPr>
        </p:nvSpPr>
        <p:spPr/>
        <p:txBody>
          <a:bodyPr/>
          <a:lstStyle/>
          <a:p>
            <a:r>
              <a:rPr lang="en-US" dirty="0"/>
              <a:t>409A Framework – Substantial Risk of Forfeiture</a:t>
            </a:r>
          </a:p>
        </p:txBody>
      </p:sp>
      <p:sp>
        <p:nvSpPr>
          <p:cNvPr id="3" name="Content Placeholder 2">
            <a:extLst>
              <a:ext uri="{FF2B5EF4-FFF2-40B4-BE49-F238E27FC236}">
                <a16:creationId xmlns:a16="http://schemas.microsoft.com/office/drawing/2014/main" id="{9FDEB338-A24A-4373-B474-6FA05154A7EA}"/>
              </a:ext>
            </a:extLst>
          </p:cNvPr>
          <p:cNvSpPr>
            <a:spLocks noGrp="1"/>
          </p:cNvSpPr>
          <p:nvPr>
            <p:ph sz="quarter" idx="10"/>
          </p:nvPr>
        </p:nvSpPr>
        <p:spPr/>
        <p:txBody>
          <a:bodyPr/>
          <a:lstStyle/>
          <a:p>
            <a:pPr algn="just"/>
            <a:r>
              <a:rPr lang="en-US" dirty="0"/>
              <a:t>A facts and circumstances test is applied for business owners to determine whether there is a substantial probability of the company enforcing the forfeiture condition:</a:t>
            </a:r>
          </a:p>
          <a:p>
            <a:pPr lvl="1" algn="just"/>
            <a:r>
              <a:rPr lang="en-US" dirty="0"/>
              <a:t>Employee’s relationship to other owners and the extent of their control of the corporation</a:t>
            </a:r>
          </a:p>
          <a:p>
            <a:pPr lvl="1" algn="just"/>
            <a:r>
              <a:rPr lang="en-US" dirty="0"/>
              <a:t>The position of the employee in the corporation and the extent to which the employee is subordinate to other employees</a:t>
            </a:r>
          </a:p>
          <a:p>
            <a:pPr lvl="1" algn="just"/>
            <a:r>
              <a:rPr lang="en-US" dirty="0"/>
              <a:t>Employee’s relationship to officers and directors</a:t>
            </a:r>
          </a:p>
          <a:p>
            <a:pPr lvl="1" algn="just"/>
            <a:r>
              <a:rPr lang="en-US" dirty="0"/>
              <a:t>The person who must approve the employee’s discharge</a:t>
            </a:r>
          </a:p>
          <a:p>
            <a:pPr lvl="1" algn="just"/>
            <a:r>
              <a:rPr lang="en-US" dirty="0"/>
              <a:t>Past actions of the corporation in enforcing the restrictions</a:t>
            </a:r>
          </a:p>
        </p:txBody>
      </p:sp>
    </p:spTree>
    <p:extLst>
      <p:ext uri="{BB962C8B-B14F-4D97-AF65-F5344CB8AC3E}">
        <p14:creationId xmlns:p14="http://schemas.microsoft.com/office/powerpoint/2010/main" val="2842806425"/>
      </p:ext>
    </p:extLst>
  </p:cSld>
  <p:clrMapOvr>
    <a:masterClrMapping/>
  </p:clrMapOvr>
</p:sld>
</file>

<file path=ppt/slides/slide1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98336-1722-4258-8928-66A99BE84042}"/>
              </a:ext>
            </a:extLst>
          </p:cNvPr>
          <p:cNvSpPr>
            <a:spLocks noGrp="1"/>
          </p:cNvSpPr>
          <p:nvPr>
            <p:ph type="title"/>
          </p:nvPr>
        </p:nvSpPr>
        <p:spPr/>
        <p:txBody>
          <a:bodyPr/>
          <a:lstStyle/>
          <a:p>
            <a:r>
              <a:rPr lang="en-US" dirty="0"/>
              <a:t>409A Framework – Short-Term Deferrals</a:t>
            </a:r>
          </a:p>
        </p:txBody>
      </p:sp>
      <p:sp>
        <p:nvSpPr>
          <p:cNvPr id="3" name="Content Placeholder 2">
            <a:extLst>
              <a:ext uri="{FF2B5EF4-FFF2-40B4-BE49-F238E27FC236}">
                <a16:creationId xmlns:a16="http://schemas.microsoft.com/office/drawing/2014/main" id="{159DBF9A-D98E-4165-8302-C868DE2CF994}"/>
              </a:ext>
            </a:extLst>
          </p:cNvPr>
          <p:cNvSpPr>
            <a:spLocks noGrp="1"/>
          </p:cNvSpPr>
          <p:nvPr>
            <p:ph sz="quarter" idx="10"/>
          </p:nvPr>
        </p:nvSpPr>
        <p:spPr/>
        <p:txBody>
          <a:bodyPr/>
          <a:lstStyle/>
          <a:p>
            <a:pPr algn="just"/>
            <a:r>
              <a:rPr lang="en-US" dirty="0"/>
              <a:t>409A does not apply to compensation paid (or subject to tax) within 2 ½ months after the year following the year in which the employee’s right to compensation is no longer subject to a substantial risk of forfeiture</a:t>
            </a:r>
          </a:p>
          <a:p>
            <a:pPr algn="just">
              <a:lnSpc>
                <a:spcPct val="100000"/>
              </a:lnSpc>
              <a:spcBef>
                <a:spcPts val="0"/>
              </a:spcBef>
            </a:pPr>
            <a:r>
              <a:rPr lang="en-US" dirty="0"/>
              <a:t>For employers with non-calendar fiscal years, the payment deadline is the latter of (i) the end of the employer’s taxable year in which the substantial risk of forfeiture lapses; or (ii) the end of the employee’s taxable year in which the substantial risk of forfeiture lapses</a:t>
            </a:r>
          </a:p>
        </p:txBody>
      </p:sp>
    </p:spTree>
    <p:extLst>
      <p:ext uri="{BB962C8B-B14F-4D97-AF65-F5344CB8AC3E}">
        <p14:creationId xmlns:p14="http://schemas.microsoft.com/office/powerpoint/2010/main" val="4251513230"/>
      </p:ext>
    </p:extLst>
  </p:cSld>
  <p:clrMapOvr>
    <a:masterClrMapping/>
  </p:clrMapOvr>
</p:sld>
</file>

<file path=ppt/slides/slide1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B3EEF-CE99-4D24-9B3F-20D07ACD9748}"/>
              </a:ext>
            </a:extLst>
          </p:cNvPr>
          <p:cNvSpPr>
            <a:spLocks noGrp="1"/>
          </p:cNvSpPr>
          <p:nvPr>
            <p:ph type="title"/>
          </p:nvPr>
        </p:nvSpPr>
        <p:spPr/>
        <p:txBody>
          <a:bodyPr/>
          <a:lstStyle/>
          <a:p>
            <a:r>
              <a:rPr lang="en-US" dirty="0"/>
              <a:t>409A Framework – </a:t>
            </a:r>
            <a:br>
              <a:rPr lang="en-US" dirty="0"/>
            </a:br>
            <a:r>
              <a:rPr lang="en-US" dirty="0"/>
              <a:t>Example of Short-Term Deferrals</a:t>
            </a:r>
          </a:p>
        </p:txBody>
      </p:sp>
      <p:sp>
        <p:nvSpPr>
          <p:cNvPr id="3" name="Content Placeholder 2">
            <a:extLst>
              <a:ext uri="{FF2B5EF4-FFF2-40B4-BE49-F238E27FC236}">
                <a16:creationId xmlns:a16="http://schemas.microsoft.com/office/drawing/2014/main" id="{1D493DF4-170F-4F3E-9681-A81CB27C1735}"/>
              </a:ext>
            </a:extLst>
          </p:cNvPr>
          <p:cNvSpPr>
            <a:spLocks noGrp="1"/>
          </p:cNvSpPr>
          <p:nvPr>
            <p:ph sz="quarter" idx="10"/>
          </p:nvPr>
        </p:nvSpPr>
        <p:spPr/>
        <p:txBody>
          <a:bodyPr/>
          <a:lstStyle/>
          <a:p>
            <a:pPr lvl="1" algn="just"/>
            <a:r>
              <a:rPr lang="en-US" sz="2000" b="0" i="0" dirty="0">
                <a:effectLst/>
              </a:rPr>
              <a:t>On November 1, 2008, Employer W awards a bonus to Employee D such that Employee D has a legally binding right to the payment as of November 1, 2008. Under the bonus plan, the bonus will be determined based on services performed during the period from January 1, 2009 through December 31, 2010. The bonus is scheduled to be paid as a lump sum payment on February 15, 2011. Under the bonus plan, Employee D will forfeit the bonus unless Employee D continues performing services through the scheduled payment date (February 15, 2011). Provided that at all times before the scheduled payment date Employee D is required to continue to perform services to retain the right to the bonus, and the bonus is paid on or before March 15, 2012, the bonus plan will not be considered to have provided for a deferral of compensation. </a:t>
            </a:r>
            <a:r>
              <a:rPr lang="en-US" sz="2000" dirty="0"/>
              <a:t>26 C.F.R. </a:t>
            </a:r>
            <a:r>
              <a:rPr lang="en-US" sz="2000" dirty="0" err="1"/>
              <a:t>1.409A</a:t>
            </a:r>
            <a:r>
              <a:rPr lang="en-US" sz="2000" dirty="0"/>
              <a:t>-1(4)(iii), Ex. 4. </a:t>
            </a:r>
          </a:p>
          <a:p>
            <a:endParaRPr lang="en-US" dirty="0"/>
          </a:p>
        </p:txBody>
      </p:sp>
    </p:spTree>
    <p:extLst>
      <p:ext uri="{BB962C8B-B14F-4D97-AF65-F5344CB8AC3E}">
        <p14:creationId xmlns:p14="http://schemas.microsoft.com/office/powerpoint/2010/main" val="3751979295"/>
      </p:ext>
    </p:extLst>
  </p:cSld>
  <p:clrMapOvr>
    <a:masterClrMapping/>
  </p:clrMapOvr>
</p:sld>
</file>

<file path=ppt/slides/slide1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72FD1-EF2A-409F-9810-95E8ADE089A4}"/>
              </a:ext>
            </a:extLst>
          </p:cNvPr>
          <p:cNvSpPr>
            <a:spLocks noGrp="1"/>
          </p:cNvSpPr>
          <p:nvPr>
            <p:ph type="title"/>
          </p:nvPr>
        </p:nvSpPr>
        <p:spPr/>
        <p:txBody>
          <a:bodyPr/>
          <a:lstStyle/>
          <a:p>
            <a:r>
              <a:rPr lang="en-US" dirty="0"/>
              <a:t>409A Framework- Broad Application</a:t>
            </a:r>
          </a:p>
        </p:txBody>
      </p:sp>
      <p:sp>
        <p:nvSpPr>
          <p:cNvPr id="3" name="Content Placeholder 2">
            <a:extLst>
              <a:ext uri="{FF2B5EF4-FFF2-40B4-BE49-F238E27FC236}">
                <a16:creationId xmlns:a16="http://schemas.microsoft.com/office/drawing/2014/main" id="{76B0624C-20FD-4DED-998A-61DE0B7F5A15}"/>
              </a:ext>
            </a:extLst>
          </p:cNvPr>
          <p:cNvSpPr>
            <a:spLocks noGrp="1"/>
          </p:cNvSpPr>
          <p:nvPr>
            <p:ph sz="quarter" idx="10"/>
          </p:nvPr>
        </p:nvSpPr>
        <p:spPr/>
        <p:txBody>
          <a:bodyPr/>
          <a:lstStyle/>
          <a:p>
            <a:r>
              <a:rPr lang="en-US" dirty="0"/>
              <a:t> Code Section 409A can apply to:</a:t>
            </a:r>
          </a:p>
          <a:p>
            <a:pPr lvl="1"/>
            <a:r>
              <a:rPr lang="en-US" dirty="0"/>
              <a:t>Employment and consulting agreements</a:t>
            </a:r>
          </a:p>
          <a:p>
            <a:pPr lvl="1"/>
            <a:r>
              <a:rPr lang="en-US" dirty="0"/>
              <a:t>Severance plans</a:t>
            </a:r>
          </a:p>
          <a:p>
            <a:pPr lvl="1"/>
            <a:r>
              <a:rPr lang="en-US" dirty="0"/>
              <a:t>Bonus plans</a:t>
            </a:r>
          </a:p>
          <a:p>
            <a:pPr lvl="1"/>
            <a:r>
              <a:rPr lang="en-US" dirty="0"/>
              <a:t>Change in control agreements</a:t>
            </a:r>
          </a:p>
          <a:p>
            <a:pPr lvl="1"/>
            <a:r>
              <a:rPr lang="en-US" dirty="0"/>
              <a:t>Certain equity plans</a:t>
            </a:r>
          </a:p>
          <a:p>
            <a:pPr lvl="1"/>
            <a:r>
              <a:rPr lang="en-US" dirty="0"/>
              <a:t>Deferred compensation plans</a:t>
            </a:r>
          </a:p>
          <a:p>
            <a:pPr lvl="1"/>
            <a:r>
              <a:rPr lang="en-US" dirty="0"/>
              <a:t>Taxable reimbursement plans</a:t>
            </a:r>
          </a:p>
          <a:p>
            <a:pPr lvl="1"/>
            <a:endParaRPr lang="en-US" dirty="0"/>
          </a:p>
          <a:p>
            <a:pPr lvl="1"/>
            <a:endParaRPr lang="en-US" dirty="0"/>
          </a:p>
        </p:txBody>
      </p:sp>
    </p:spTree>
    <p:extLst>
      <p:ext uri="{BB962C8B-B14F-4D97-AF65-F5344CB8AC3E}">
        <p14:creationId xmlns:p14="http://schemas.microsoft.com/office/powerpoint/2010/main" val="429636044"/>
      </p:ext>
    </p:extLst>
  </p:cSld>
  <p:clrMapOvr>
    <a:masterClrMapping/>
  </p:clrMapOvr>
</p:sld>
</file>

<file path=ppt/slides/slide1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0352F-A441-3DDE-39B1-4EFECBEDCDED}"/>
              </a:ext>
            </a:extLst>
          </p:cNvPr>
          <p:cNvSpPr>
            <a:spLocks noGrp="1"/>
          </p:cNvSpPr>
          <p:nvPr>
            <p:ph type="title"/>
          </p:nvPr>
        </p:nvSpPr>
        <p:spPr/>
        <p:txBody>
          <a:bodyPr/>
          <a:lstStyle/>
          <a:p>
            <a:r>
              <a:rPr lang="en-US" dirty="0"/>
              <a:t>Paying Outside of the Short-term Deferral Period</a:t>
            </a:r>
          </a:p>
        </p:txBody>
      </p:sp>
      <p:sp>
        <p:nvSpPr>
          <p:cNvPr id="3" name="Content Placeholder 2">
            <a:extLst>
              <a:ext uri="{FF2B5EF4-FFF2-40B4-BE49-F238E27FC236}">
                <a16:creationId xmlns:a16="http://schemas.microsoft.com/office/drawing/2014/main" id="{36AD8089-C03C-2438-3B1E-7EA4E723A126}"/>
              </a:ext>
            </a:extLst>
          </p:cNvPr>
          <p:cNvSpPr>
            <a:spLocks noGrp="1"/>
          </p:cNvSpPr>
          <p:nvPr>
            <p:ph sz="quarter" idx="10"/>
          </p:nvPr>
        </p:nvSpPr>
        <p:spPr/>
        <p:txBody>
          <a:bodyPr/>
          <a:lstStyle/>
          <a:p>
            <a:r>
              <a:rPr lang="en-US" dirty="0"/>
              <a:t>This raises unique challenges:</a:t>
            </a:r>
          </a:p>
          <a:p>
            <a:pPr marL="0" indent="0">
              <a:buNone/>
            </a:pPr>
            <a:r>
              <a:rPr lang="en-US" dirty="0"/>
              <a:t>	- “Going Concern” Exception</a:t>
            </a:r>
          </a:p>
          <a:p>
            <a:pPr marL="0" indent="0">
              <a:buNone/>
            </a:pPr>
            <a:r>
              <a:rPr lang="en-US" dirty="0"/>
              <a:t>         - Legally Binding Right</a:t>
            </a:r>
          </a:p>
          <a:p>
            <a:pPr marL="0" indent="0">
              <a:buNone/>
            </a:pPr>
            <a:r>
              <a:rPr lang="en-US" dirty="0"/>
              <a:t>	- Exchanging certain stock for cash</a:t>
            </a:r>
          </a:p>
          <a:p>
            <a:endParaRPr lang="en-US" dirty="0"/>
          </a:p>
        </p:txBody>
      </p:sp>
    </p:spTree>
    <p:extLst>
      <p:ext uri="{BB962C8B-B14F-4D97-AF65-F5344CB8AC3E}">
        <p14:creationId xmlns:p14="http://schemas.microsoft.com/office/powerpoint/2010/main" val="136416809"/>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C0461-8E23-4C1C-9B2D-82333E19001F}"/>
              </a:ext>
            </a:extLst>
          </p:cNvPr>
          <p:cNvSpPr>
            <a:spLocks noGrp="1"/>
          </p:cNvSpPr>
          <p:nvPr>
            <p:ph type="title"/>
          </p:nvPr>
        </p:nvSpPr>
        <p:spPr/>
        <p:txBody>
          <a:bodyPr/>
          <a:lstStyle/>
          <a:p>
            <a:r>
              <a:rPr lang="en-US" dirty="0"/>
              <a:t>Today’s Agenda</a:t>
            </a:r>
          </a:p>
        </p:txBody>
      </p:sp>
      <p:sp>
        <p:nvSpPr>
          <p:cNvPr id="3" name="Content Placeholder 2">
            <a:extLst>
              <a:ext uri="{FF2B5EF4-FFF2-40B4-BE49-F238E27FC236}">
                <a16:creationId xmlns:a16="http://schemas.microsoft.com/office/drawing/2014/main" id="{835D8E0A-F84D-4D01-8262-4F71E6C27038}"/>
              </a:ext>
            </a:extLst>
          </p:cNvPr>
          <p:cNvSpPr>
            <a:spLocks noGrp="1"/>
          </p:cNvSpPr>
          <p:nvPr>
            <p:ph sz="quarter" idx="10"/>
          </p:nvPr>
        </p:nvSpPr>
        <p:spPr/>
        <p:txBody>
          <a:bodyPr/>
          <a:lstStyle/>
          <a:p>
            <a:r>
              <a:rPr lang="en-US" dirty="0"/>
              <a:t>Part I – 409A framework</a:t>
            </a:r>
          </a:p>
          <a:p>
            <a:r>
              <a:rPr lang="en-US" dirty="0"/>
              <a:t>Part II – Employment agreements</a:t>
            </a:r>
          </a:p>
          <a:p>
            <a:r>
              <a:rPr lang="en-US" dirty="0"/>
              <a:t>Part III – Bonus plans</a:t>
            </a:r>
          </a:p>
          <a:p>
            <a:r>
              <a:rPr lang="en-US" dirty="0"/>
              <a:t>Part IV – Severance arrangements</a:t>
            </a:r>
          </a:p>
          <a:p>
            <a:r>
              <a:rPr lang="en-US" dirty="0"/>
              <a:t>Part V – Nonqualified deferred compensation plans (SERPS)</a:t>
            </a:r>
          </a:p>
          <a:p>
            <a:r>
              <a:rPr lang="en-US" dirty="0"/>
              <a:t>Part VI – Summary/ Questions </a:t>
            </a:r>
          </a:p>
          <a:p>
            <a:endParaRPr lang="en-US" dirty="0"/>
          </a:p>
          <a:p>
            <a:endParaRPr lang="en-US" dirty="0"/>
          </a:p>
        </p:txBody>
      </p:sp>
    </p:spTree>
    <p:extLst>
      <p:ext uri="{BB962C8B-B14F-4D97-AF65-F5344CB8AC3E}">
        <p14:creationId xmlns:p14="http://schemas.microsoft.com/office/powerpoint/2010/main" val="3447422454"/>
      </p:ext>
    </p:extLst>
  </p:cSld>
  <p:clrMapOvr>
    <a:masterClrMapping/>
  </p:clrMapOvr>
</p:sld>
</file>

<file path=ppt/slides/slide2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B03FF-7D8A-421B-B1C0-FB04B344FCAF}"/>
              </a:ext>
            </a:extLst>
          </p:cNvPr>
          <p:cNvSpPr>
            <a:spLocks noGrp="1"/>
          </p:cNvSpPr>
          <p:nvPr>
            <p:ph type="title"/>
          </p:nvPr>
        </p:nvSpPr>
        <p:spPr/>
        <p:txBody>
          <a:bodyPr/>
          <a:lstStyle/>
          <a:p>
            <a:r>
              <a:rPr lang="en-US" dirty="0"/>
              <a:t>409A Framework – Plan Requirements</a:t>
            </a:r>
          </a:p>
        </p:txBody>
      </p:sp>
      <p:sp>
        <p:nvSpPr>
          <p:cNvPr id="3" name="Content Placeholder 2">
            <a:extLst>
              <a:ext uri="{FF2B5EF4-FFF2-40B4-BE49-F238E27FC236}">
                <a16:creationId xmlns:a16="http://schemas.microsoft.com/office/drawing/2014/main" id="{83D4103C-F837-483A-9CD9-D1B7B6F8F569}"/>
              </a:ext>
            </a:extLst>
          </p:cNvPr>
          <p:cNvSpPr>
            <a:spLocks noGrp="1"/>
          </p:cNvSpPr>
          <p:nvPr>
            <p:ph sz="quarter" idx="10"/>
          </p:nvPr>
        </p:nvSpPr>
        <p:spPr/>
        <p:txBody>
          <a:bodyPr/>
          <a:lstStyle/>
          <a:p>
            <a:r>
              <a:rPr lang="en-US" dirty="0"/>
              <a:t>Nonqualified deferred compensation plans must comply with 409A both in form and operation</a:t>
            </a:r>
          </a:p>
          <a:p>
            <a:r>
              <a:rPr lang="en-US" dirty="0"/>
              <a:t>“409A Savings Clause”</a:t>
            </a:r>
          </a:p>
          <a:p>
            <a:r>
              <a:rPr lang="en-US" dirty="0"/>
              <a:t>The material terms must be in writing</a:t>
            </a:r>
          </a:p>
          <a:p>
            <a:r>
              <a:rPr lang="en-US" dirty="0"/>
              <a:t>Generally, no provisions may accelerate the timing or schedule of any payment</a:t>
            </a:r>
          </a:p>
          <a:p>
            <a:endParaRPr lang="en-US" dirty="0"/>
          </a:p>
        </p:txBody>
      </p:sp>
    </p:spTree>
    <p:extLst>
      <p:ext uri="{BB962C8B-B14F-4D97-AF65-F5344CB8AC3E}">
        <p14:creationId xmlns:p14="http://schemas.microsoft.com/office/powerpoint/2010/main" val="563327224"/>
      </p:ext>
    </p:extLst>
  </p:cSld>
  <p:clrMapOvr>
    <a:masterClrMapping/>
  </p:clrMapOvr>
</p:sld>
</file>

<file path=ppt/slides/slide2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8000F-3838-41D3-B6D4-66358E91C3A9}"/>
              </a:ext>
            </a:extLst>
          </p:cNvPr>
          <p:cNvSpPr>
            <a:spLocks noGrp="1"/>
          </p:cNvSpPr>
          <p:nvPr>
            <p:ph type="title"/>
          </p:nvPr>
        </p:nvSpPr>
        <p:spPr/>
        <p:txBody>
          <a:bodyPr/>
          <a:lstStyle/>
          <a:p>
            <a:r>
              <a:rPr lang="en-US" dirty="0"/>
              <a:t>409A Framework – Plan Requirements</a:t>
            </a:r>
          </a:p>
        </p:txBody>
      </p:sp>
      <p:sp>
        <p:nvSpPr>
          <p:cNvPr id="3" name="Content Placeholder 2">
            <a:extLst>
              <a:ext uri="{FF2B5EF4-FFF2-40B4-BE49-F238E27FC236}">
                <a16:creationId xmlns:a16="http://schemas.microsoft.com/office/drawing/2014/main" id="{E41D40B9-527F-4425-9CFB-AC2C12F95650}"/>
              </a:ext>
            </a:extLst>
          </p:cNvPr>
          <p:cNvSpPr>
            <a:spLocks noGrp="1"/>
          </p:cNvSpPr>
          <p:nvPr>
            <p:ph sz="quarter" idx="10"/>
          </p:nvPr>
        </p:nvSpPr>
        <p:spPr/>
        <p:txBody>
          <a:bodyPr/>
          <a:lstStyle/>
          <a:p>
            <a:r>
              <a:rPr lang="en-US" dirty="0"/>
              <a:t>Elections to Defer; Distribution Elections ( Excluding Per. Comp)</a:t>
            </a:r>
          </a:p>
          <a:p>
            <a:pPr lvl="1" algn="just"/>
            <a:r>
              <a:rPr lang="en-US" dirty="0"/>
              <a:t>General rule. Elections to defer the receipt of compensation must be made no later than the close of the employee’s taxable year next preceding the service year</a:t>
            </a:r>
          </a:p>
          <a:p>
            <a:pPr lvl="1" algn="just"/>
            <a:r>
              <a:rPr lang="en-US" dirty="0"/>
              <a:t>First year of eligibility.  For the first year in which an employee becomes eligible to participate in plan, the employee must make his initial election within 30 days after the date he becomes eligible to participate in the plan</a:t>
            </a:r>
          </a:p>
          <a:p>
            <a:pPr lvl="1" algn="just"/>
            <a:r>
              <a:rPr lang="en-US" dirty="0"/>
              <a:t>5-year deferral rule. For a subsequent deferral, the employee must make the election 12 months prior to the commencement of the payment and the start date of the payment is moved back at least 5 years</a:t>
            </a:r>
          </a:p>
          <a:p>
            <a:pPr lvl="1"/>
            <a:endParaRPr lang="en-US" dirty="0"/>
          </a:p>
        </p:txBody>
      </p:sp>
    </p:spTree>
    <p:extLst>
      <p:ext uri="{BB962C8B-B14F-4D97-AF65-F5344CB8AC3E}">
        <p14:creationId xmlns:p14="http://schemas.microsoft.com/office/powerpoint/2010/main" val="77597975"/>
      </p:ext>
    </p:extLst>
  </p:cSld>
  <p:clrMapOvr>
    <a:masterClrMapping/>
  </p:clrMapOvr>
</p:sld>
</file>

<file path=ppt/slides/slide2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0ECB1-7768-4625-85AF-677EEF4BE534}"/>
              </a:ext>
            </a:extLst>
          </p:cNvPr>
          <p:cNvSpPr>
            <a:spLocks noGrp="1"/>
          </p:cNvSpPr>
          <p:nvPr>
            <p:ph type="title"/>
          </p:nvPr>
        </p:nvSpPr>
        <p:spPr/>
        <p:txBody>
          <a:bodyPr/>
          <a:lstStyle/>
          <a:p>
            <a:r>
              <a:rPr lang="en-US" dirty="0"/>
              <a:t>409A Framework – Payment Events</a:t>
            </a:r>
          </a:p>
        </p:txBody>
      </p:sp>
      <p:sp>
        <p:nvSpPr>
          <p:cNvPr id="3" name="Content Placeholder 2">
            <a:extLst>
              <a:ext uri="{FF2B5EF4-FFF2-40B4-BE49-F238E27FC236}">
                <a16:creationId xmlns:a16="http://schemas.microsoft.com/office/drawing/2014/main" id="{FF884F28-A01B-4B04-B20A-4632B76D3B04}"/>
              </a:ext>
            </a:extLst>
          </p:cNvPr>
          <p:cNvSpPr>
            <a:spLocks noGrp="1"/>
          </p:cNvSpPr>
          <p:nvPr>
            <p:ph sz="quarter" idx="10"/>
          </p:nvPr>
        </p:nvSpPr>
        <p:spPr/>
        <p:txBody>
          <a:bodyPr/>
          <a:lstStyle/>
          <a:p>
            <a:pPr algn="just"/>
            <a:r>
              <a:rPr lang="en-US" dirty="0"/>
              <a:t>409A only permits distributions upon one or more of the following events:</a:t>
            </a:r>
          </a:p>
          <a:p>
            <a:pPr lvl="1" algn="just"/>
            <a:r>
              <a:rPr lang="en-US" dirty="0"/>
              <a:t>Death</a:t>
            </a:r>
          </a:p>
          <a:p>
            <a:pPr lvl="1" algn="just"/>
            <a:r>
              <a:rPr lang="en-US" dirty="0"/>
              <a:t>Separation from service</a:t>
            </a:r>
          </a:p>
          <a:p>
            <a:pPr lvl="1" algn="just"/>
            <a:r>
              <a:rPr lang="en-US" dirty="0"/>
              <a:t>Disability</a:t>
            </a:r>
          </a:p>
          <a:p>
            <a:pPr lvl="1" algn="just"/>
            <a:r>
              <a:rPr lang="en-US" dirty="0"/>
              <a:t>A Change in control event</a:t>
            </a:r>
          </a:p>
          <a:p>
            <a:pPr lvl="1" algn="just"/>
            <a:r>
              <a:rPr lang="en-US" dirty="0"/>
              <a:t>Unforeseeable financial emergency</a:t>
            </a:r>
          </a:p>
          <a:p>
            <a:pPr lvl="1" algn="just"/>
            <a:r>
              <a:rPr lang="en-US" dirty="0"/>
              <a:t>Fixed date or schedule</a:t>
            </a:r>
          </a:p>
        </p:txBody>
      </p:sp>
    </p:spTree>
    <p:extLst>
      <p:ext uri="{BB962C8B-B14F-4D97-AF65-F5344CB8AC3E}">
        <p14:creationId xmlns:p14="http://schemas.microsoft.com/office/powerpoint/2010/main" val="1228403225"/>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31008-9C62-4C06-94E8-0E3FE9B530FC}"/>
              </a:ext>
            </a:extLst>
          </p:cNvPr>
          <p:cNvSpPr>
            <a:spLocks noGrp="1"/>
          </p:cNvSpPr>
          <p:nvPr>
            <p:ph type="title"/>
          </p:nvPr>
        </p:nvSpPr>
        <p:spPr/>
        <p:txBody>
          <a:bodyPr/>
          <a:lstStyle/>
          <a:p>
            <a:r>
              <a:rPr lang="en-US" dirty="0"/>
              <a:t>409A Framework – Anti-Acceleration</a:t>
            </a:r>
          </a:p>
        </p:txBody>
      </p:sp>
      <p:sp>
        <p:nvSpPr>
          <p:cNvPr id="3" name="Content Placeholder 2">
            <a:extLst>
              <a:ext uri="{FF2B5EF4-FFF2-40B4-BE49-F238E27FC236}">
                <a16:creationId xmlns:a16="http://schemas.microsoft.com/office/drawing/2014/main" id="{8AF65D15-0CE4-4DD9-B2B6-5580D4A8291F}"/>
              </a:ext>
            </a:extLst>
          </p:cNvPr>
          <p:cNvSpPr>
            <a:spLocks noGrp="1"/>
          </p:cNvSpPr>
          <p:nvPr>
            <p:ph sz="quarter" idx="10"/>
          </p:nvPr>
        </p:nvSpPr>
        <p:spPr/>
        <p:txBody>
          <a:bodyPr/>
          <a:lstStyle/>
          <a:p>
            <a:pPr algn="just"/>
            <a:r>
              <a:rPr lang="en-US" dirty="0"/>
              <a:t>Generally, payment schedules cannot be accelerated except for:</a:t>
            </a:r>
          </a:p>
          <a:p>
            <a:pPr lvl="1" algn="just"/>
            <a:r>
              <a:rPr lang="en-US" dirty="0"/>
              <a:t>Domestic relation orders</a:t>
            </a:r>
          </a:p>
          <a:p>
            <a:pPr lvl="1" algn="just"/>
            <a:r>
              <a:rPr lang="en-US" dirty="0"/>
              <a:t>409A taxes</a:t>
            </a:r>
          </a:p>
          <a:p>
            <a:pPr lvl="1" algn="just"/>
            <a:r>
              <a:rPr lang="en-US" dirty="0"/>
              <a:t>De minimis exception</a:t>
            </a:r>
          </a:p>
          <a:p>
            <a:pPr lvl="1" algn="just"/>
            <a:r>
              <a:rPr lang="en-US" dirty="0"/>
              <a:t>Conflicts</a:t>
            </a:r>
          </a:p>
          <a:p>
            <a:pPr lvl="1" algn="just"/>
            <a:r>
              <a:rPr lang="en-US" dirty="0"/>
              <a:t>Employment taxes</a:t>
            </a:r>
          </a:p>
          <a:p>
            <a:pPr lvl="1" algn="just"/>
            <a:r>
              <a:rPr lang="en-US" dirty="0"/>
              <a:t>State and local taxes</a:t>
            </a:r>
          </a:p>
          <a:p>
            <a:pPr lvl="1"/>
            <a:endParaRPr lang="en-US" dirty="0"/>
          </a:p>
        </p:txBody>
      </p:sp>
    </p:spTree>
    <p:extLst>
      <p:ext uri="{BB962C8B-B14F-4D97-AF65-F5344CB8AC3E}">
        <p14:creationId xmlns:p14="http://schemas.microsoft.com/office/powerpoint/2010/main" val="2856792214"/>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E454A-441F-41A2-9B8A-20B925B4C8A7}"/>
              </a:ext>
            </a:extLst>
          </p:cNvPr>
          <p:cNvSpPr>
            <a:spLocks noGrp="1"/>
          </p:cNvSpPr>
          <p:nvPr>
            <p:ph type="title"/>
          </p:nvPr>
        </p:nvSpPr>
        <p:spPr/>
        <p:txBody>
          <a:bodyPr/>
          <a:lstStyle/>
          <a:p>
            <a:r>
              <a:rPr lang="en-US" dirty="0"/>
              <a:t>409A Framework – Separation from Service</a:t>
            </a:r>
          </a:p>
        </p:txBody>
      </p:sp>
      <p:sp>
        <p:nvSpPr>
          <p:cNvPr id="3" name="Content Placeholder 2">
            <a:extLst>
              <a:ext uri="{FF2B5EF4-FFF2-40B4-BE49-F238E27FC236}">
                <a16:creationId xmlns:a16="http://schemas.microsoft.com/office/drawing/2014/main" id="{5ADC3E5F-50AF-4354-8654-C4E6B6B95ABD}"/>
              </a:ext>
            </a:extLst>
          </p:cNvPr>
          <p:cNvSpPr>
            <a:spLocks noGrp="1"/>
          </p:cNvSpPr>
          <p:nvPr>
            <p:ph sz="quarter" idx="10"/>
          </p:nvPr>
        </p:nvSpPr>
        <p:spPr/>
        <p:txBody>
          <a:bodyPr/>
          <a:lstStyle/>
          <a:p>
            <a:pPr algn="just"/>
            <a:r>
              <a:rPr lang="en-US" dirty="0"/>
              <a:t>Separation from service is based on facts and circumstances:</a:t>
            </a:r>
          </a:p>
          <a:p>
            <a:pPr lvl="1" algn="just"/>
            <a:r>
              <a:rPr lang="en-US" dirty="0"/>
              <a:t>Whether the employee continues to be treated as an employee for other purposes (salary reductions)</a:t>
            </a:r>
          </a:p>
          <a:p>
            <a:pPr lvl="1" algn="just"/>
            <a:r>
              <a:rPr lang="en-US" dirty="0"/>
              <a:t>Whether similarly treated employees are treated consistently</a:t>
            </a:r>
          </a:p>
          <a:p>
            <a:pPr lvl="1" algn="just"/>
            <a:r>
              <a:rPr lang="en-US" dirty="0"/>
              <a:t>Whether the employee is presumed to perform service for other employers in the same line of business</a:t>
            </a:r>
          </a:p>
          <a:p>
            <a:pPr algn="just"/>
            <a:r>
              <a:rPr lang="en-US" dirty="0"/>
              <a:t>20% reduction of the average level of the services performed in the prior 36 months</a:t>
            </a:r>
          </a:p>
          <a:p>
            <a:pPr lvl="1" algn="just"/>
            <a:r>
              <a:rPr lang="en-US" dirty="0"/>
              <a:t>Reduction of average level of services can be between 20% and 50% of the services performed in the prior 36 months; however, this percentage must be stated within the plan</a:t>
            </a:r>
          </a:p>
        </p:txBody>
      </p:sp>
    </p:spTree>
    <p:extLst>
      <p:ext uri="{BB962C8B-B14F-4D97-AF65-F5344CB8AC3E}">
        <p14:creationId xmlns:p14="http://schemas.microsoft.com/office/powerpoint/2010/main" val="12594859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88631-AFE3-4DE4-9781-0D64D66A3765}"/>
              </a:ext>
            </a:extLst>
          </p:cNvPr>
          <p:cNvSpPr>
            <a:spLocks noGrp="1"/>
          </p:cNvSpPr>
          <p:nvPr>
            <p:ph type="title"/>
          </p:nvPr>
        </p:nvSpPr>
        <p:spPr/>
        <p:txBody>
          <a:bodyPr/>
          <a:lstStyle/>
          <a:p>
            <a:r>
              <a:rPr lang="en-US" dirty="0"/>
              <a:t>409A Framework – Publicly Traded Companies</a:t>
            </a:r>
          </a:p>
        </p:txBody>
      </p:sp>
      <p:sp>
        <p:nvSpPr>
          <p:cNvPr id="3" name="Content Placeholder 2">
            <a:extLst>
              <a:ext uri="{FF2B5EF4-FFF2-40B4-BE49-F238E27FC236}">
                <a16:creationId xmlns:a16="http://schemas.microsoft.com/office/drawing/2014/main" id="{4DCFE756-65F3-481E-85D9-1E685BF57251}"/>
              </a:ext>
            </a:extLst>
          </p:cNvPr>
          <p:cNvSpPr>
            <a:spLocks noGrp="1"/>
          </p:cNvSpPr>
          <p:nvPr>
            <p:ph sz="quarter" idx="10"/>
          </p:nvPr>
        </p:nvSpPr>
        <p:spPr/>
        <p:txBody>
          <a:bodyPr/>
          <a:lstStyle/>
          <a:p>
            <a:pPr algn="just"/>
            <a:r>
              <a:rPr lang="en-US" dirty="0"/>
              <a:t>Six-month suspension for distributions to “Specified Key Employees” following their separation from service</a:t>
            </a:r>
          </a:p>
          <a:p>
            <a:pPr algn="just"/>
            <a:r>
              <a:rPr lang="en-US" dirty="0"/>
              <a:t>Key Employee:</a:t>
            </a:r>
          </a:p>
          <a:p>
            <a:pPr lvl="1" algn="just"/>
            <a:r>
              <a:rPr lang="en-US" dirty="0"/>
              <a:t>Owns more than 5% of the employer’s stock</a:t>
            </a:r>
          </a:p>
          <a:p>
            <a:pPr lvl="1" algn="just"/>
            <a:r>
              <a:rPr lang="en-US" dirty="0"/>
              <a:t>Owns more than 1% of the employer’s stock and receive annual compensation in excess of $150,000</a:t>
            </a:r>
          </a:p>
          <a:p>
            <a:pPr lvl="1" algn="just"/>
            <a:r>
              <a:rPr lang="en-US" dirty="0"/>
              <a:t>One of the top 50 highest paid officers and earns compensation in excess of $215,000</a:t>
            </a:r>
          </a:p>
          <a:p>
            <a:pPr lvl="1"/>
            <a:endParaRPr lang="en-US" dirty="0"/>
          </a:p>
        </p:txBody>
      </p:sp>
    </p:spTree>
    <p:extLst>
      <p:ext uri="{BB962C8B-B14F-4D97-AF65-F5344CB8AC3E}">
        <p14:creationId xmlns:p14="http://schemas.microsoft.com/office/powerpoint/2010/main" val="1105025132"/>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45059-3FE6-457D-AADD-12E1F8CBAC65}"/>
              </a:ext>
            </a:extLst>
          </p:cNvPr>
          <p:cNvSpPr>
            <a:spLocks noGrp="1"/>
          </p:cNvSpPr>
          <p:nvPr>
            <p:ph type="title"/>
          </p:nvPr>
        </p:nvSpPr>
        <p:spPr/>
        <p:txBody>
          <a:bodyPr/>
          <a:lstStyle/>
          <a:p>
            <a:r>
              <a:rPr lang="en-US" dirty="0"/>
              <a:t>409A Framework - Disability </a:t>
            </a:r>
          </a:p>
        </p:txBody>
      </p:sp>
      <p:sp>
        <p:nvSpPr>
          <p:cNvPr id="3" name="Content Placeholder 2">
            <a:extLst>
              <a:ext uri="{FF2B5EF4-FFF2-40B4-BE49-F238E27FC236}">
                <a16:creationId xmlns:a16="http://schemas.microsoft.com/office/drawing/2014/main" id="{A96F1317-1F34-482A-A044-9AD2C960572F}"/>
              </a:ext>
            </a:extLst>
          </p:cNvPr>
          <p:cNvSpPr>
            <a:spLocks noGrp="1"/>
          </p:cNvSpPr>
          <p:nvPr>
            <p:ph sz="quarter" idx="10"/>
          </p:nvPr>
        </p:nvSpPr>
        <p:spPr>
          <a:xfrm>
            <a:off x="838200" y="1328854"/>
            <a:ext cx="10515600" cy="4530725"/>
          </a:xfrm>
        </p:spPr>
        <p:txBody>
          <a:bodyPr/>
          <a:lstStyle/>
          <a:p>
            <a:pPr algn="just"/>
            <a:r>
              <a:rPr lang="en-US" dirty="0"/>
              <a:t>Employee is unable to engage in any substantial gainful activity by reason of any medically determinable physical or mental impairment that can be expected to result in death or can be expected to last for a continuous period of not less than 12 months</a:t>
            </a:r>
          </a:p>
          <a:p>
            <a:pPr algn="just"/>
            <a:r>
              <a:rPr lang="en-US" dirty="0"/>
              <a:t>Employee is, by reason of any medically determinable physical or mental impairment that can be expected to result in death or can be expected to last for a continuous period of not less than 12 months, receiving income replacement benefits for a period of not less than three months under an accident and health plan covering employees of the service provider’s employer</a:t>
            </a:r>
          </a:p>
        </p:txBody>
      </p:sp>
    </p:spTree>
    <p:extLst>
      <p:ext uri="{BB962C8B-B14F-4D97-AF65-F5344CB8AC3E}">
        <p14:creationId xmlns:p14="http://schemas.microsoft.com/office/powerpoint/2010/main" val="732417581"/>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72D19-D95B-4B01-8BAE-A51B52A16D24}"/>
              </a:ext>
            </a:extLst>
          </p:cNvPr>
          <p:cNvSpPr>
            <a:spLocks noGrp="1"/>
          </p:cNvSpPr>
          <p:nvPr>
            <p:ph type="title"/>
          </p:nvPr>
        </p:nvSpPr>
        <p:spPr/>
        <p:txBody>
          <a:bodyPr/>
          <a:lstStyle/>
          <a:p>
            <a:r>
              <a:rPr lang="en-US" dirty="0"/>
              <a:t>409A Framework - Unforeseeable Emergency </a:t>
            </a:r>
          </a:p>
        </p:txBody>
      </p:sp>
      <p:sp>
        <p:nvSpPr>
          <p:cNvPr id="3" name="Content Placeholder 2">
            <a:extLst>
              <a:ext uri="{FF2B5EF4-FFF2-40B4-BE49-F238E27FC236}">
                <a16:creationId xmlns:a16="http://schemas.microsoft.com/office/drawing/2014/main" id="{47C03AD2-FB9F-4DEA-80B8-B537C0328A74}"/>
              </a:ext>
            </a:extLst>
          </p:cNvPr>
          <p:cNvSpPr>
            <a:spLocks noGrp="1"/>
          </p:cNvSpPr>
          <p:nvPr>
            <p:ph sz="quarter" idx="10"/>
          </p:nvPr>
        </p:nvSpPr>
        <p:spPr/>
        <p:txBody>
          <a:bodyPr/>
          <a:lstStyle/>
          <a:p>
            <a:pPr algn="just"/>
            <a:r>
              <a:rPr lang="en-US" dirty="0"/>
              <a:t>Amounts paid can be no more than what is reasonably necessary to satisfy the emergency </a:t>
            </a:r>
          </a:p>
          <a:p>
            <a:pPr algn="just"/>
            <a:r>
              <a:rPr lang="en-US" dirty="0"/>
              <a:t>A severe financial hardship to the employee</a:t>
            </a:r>
          </a:p>
          <a:p>
            <a:pPr lvl="1" algn="just"/>
            <a:r>
              <a:rPr lang="en-US" dirty="0"/>
              <a:t>Examples:</a:t>
            </a:r>
          </a:p>
          <a:p>
            <a:pPr lvl="2" algn="just"/>
            <a:r>
              <a:rPr lang="en-US" dirty="0"/>
              <a:t>Illness or accident</a:t>
            </a:r>
          </a:p>
          <a:p>
            <a:pPr lvl="2" algn="just"/>
            <a:r>
              <a:rPr lang="en-US" dirty="0"/>
              <a:t>Loss of property due to casualty</a:t>
            </a:r>
          </a:p>
          <a:p>
            <a:pPr lvl="2" algn="just"/>
            <a:r>
              <a:rPr lang="en-US" dirty="0"/>
              <a:t>Funeral expenses of a spouse or beneficiary</a:t>
            </a:r>
          </a:p>
          <a:p>
            <a:pPr lvl="2" algn="just"/>
            <a:r>
              <a:rPr lang="en-US" dirty="0"/>
              <a:t>Other similar events</a:t>
            </a:r>
          </a:p>
          <a:p>
            <a:pPr lvl="3" algn="just"/>
            <a:r>
              <a:rPr lang="en-US" dirty="0"/>
              <a:t>Medical expenses</a:t>
            </a:r>
          </a:p>
          <a:p>
            <a:pPr lvl="3" algn="just"/>
            <a:r>
              <a:rPr lang="en-US" dirty="0"/>
              <a:t>Foreclosure or eviction of primary residence</a:t>
            </a:r>
          </a:p>
          <a:p>
            <a:pPr marL="914400" lvl="2" indent="0">
              <a:buNone/>
            </a:pPr>
            <a:endParaRPr lang="en-US" dirty="0"/>
          </a:p>
          <a:p>
            <a:endParaRPr lang="en-US" dirty="0"/>
          </a:p>
        </p:txBody>
      </p:sp>
    </p:spTree>
    <p:extLst>
      <p:ext uri="{BB962C8B-B14F-4D97-AF65-F5344CB8AC3E}">
        <p14:creationId xmlns:p14="http://schemas.microsoft.com/office/powerpoint/2010/main" val="2296392502"/>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5B43B-F868-4BB6-9142-0673AF5FD9C8}"/>
              </a:ext>
            </a:extLst>
          </p:cNvPr>
          <p:cNvSpPr>
            <a:spLocks noGrp="1"/>
          </p:cNvSpPr>
          <p:nvPr>
            <p:ph type="title"/>
          </p:nvPr>
        </p:nvSpPr>
        <p:spPr/>
        <p:txBody>
          <a:bodyPr/>
          <a:lstStyle/>
          <a:p>
            <a:r>
              <a:rPr lang="en-US" dirty="0"/>
              <a:t>409A Framework – Change in ownership</a:t>
            </a:r>
          </a:p>
        </p:txBody>
      </p:sp>
      <p:sp>
        <p:nvSpPr>
          <p:cNvPr id="3" name="Content Placeholder 2">
            <a:extLst>
              <a:ext uri="{FF2B5EF4-FFF2-40B4-BE49-F238E27FC236}">
                <a16:creationId xmlns:a16="http://schemas.microsoft.com/office/drawing/2014/main" id="{E0F7FCDC-D0BE-49BC-B44C-A18FCA67D0B2}"/>
              </a:ext>
            </a:extLst>
          </p:cNvPr>
          <p:cNvSpPr>
            <a:spLocks noGrp="1"/>
          </p:cNvSpPr>
          <p:nvPr>
            <p:ph sz="quarter" idx="10"/>
          </p:nvPr>
        </p:nvSpPr>
        <p:spPr/>
        <p:txBody>
          <a:bodyPr/>
          <a:lstStyle/>
          <a:p>
            <a:pPr algn="just">
              <a:spcBef>
                <a:spcPts val="0"/>
              </a:spcBef>
            </a:pPr>
            <a:r>
              <a:rPr lang="en-US" dirty="0"/>
              <a:t>Change in ownership of a corporation: one person acting as a group acquires ownership of stock of the corporation, that together with the stock held by such person or group, constitutes more than 50% of the </a:t>
            </a:r>
            <a:r>
              <a:rPr lang="en-US" dirty="0" err="1"/>
              <a:t>FMV</a:t>
            </a:r>
            <a:r>
              <a:rPr lang="en-US" dirty="0"/>
              <a:t> or total voting power of the stock</a:t>
            </a:r>
          </a:p>
        </p:txBody>
      </p:sp>
    </p:spTree>
    <p:extLst>
      <p:ext uri="{BB962C8B-B14F-4D97-AF65-F5344CB8AC3E}">
        <p14:creationId xmlns:p14="http://schemas.microsoft.com/office/powerpoint/2010/main" val="3880252552"/>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5B389-AA97-43EF-B52E-55598195A88D}"/>
              </a:ext>
            </a:extLst>
          </p:cNvPr>
          <p:cNvSpPr>
            <a:spLocks noGrp="1"/>
          </p:cNvSpPr>
          <p:nvPr>
            <p:ph type="title"/>
          </p:nvPr>
        </p:nvSpPr>
        <p:spPr/>
        <p:txBody>
          <a:bodyPr/>
          <a:lstStyle/>
          <a:p>
            <a:r>
              <a:rPr lang="en-US" dirty="0"/>
              <a:t>409A Framework – Effective Control </a:t>
            </a:r>
          </a:p>
        </p:txBody>
      </p:sp>
      <p:sp>
        <p:nvSpPr>
          <p:cNvPr id="3" name="Content Placeholder 2">
            <a:extLst>
              <a:ext uri="{FF2B5EF4-FFF2-40B4-BE49-F238E27FC236}">
                <a16:creationId xmlns:a16="http://schemas.microsoft.com/office/drawing/2014/main" id="{57C81B6E-55EB-4B71-9E8E-BB7BCDC3E062}"/>
              </a:ext>
            </a:extLst>
          </p:cNvPr>
          <p:cNvSpPr>
            <a:spLocks noGrp="1"/>
          </p:cNvSpPr>
          <p:nvPr>
            <p:ph sz="quarter" idx="10"/>
          </p:nvPr>
        </p:nvSpPr>
        <p:spPr>
          <a:xfrm>
            <a:off x="838200" y="1194630"/>
            <a:ext cx="10515600" cy="4694237"/>
          </a:xfrm>
        </p:spPr>
        <p:txBody>
          <a:bodyPr/>
          <a:lstStyle/>
          <a:p>
            <a:pPr algn="just">
              <a:spcBef>
                <a:spcPts val="0"/>
              </a:spcBef>
            </a:pPr>
            <a:r>
              <a:rPr lang="en-US" dirty="0"/>
              <a:t>Any person (or more than one person acting as a group) acquires (or has acquired during the 12-month period ending on the date of the most recent acquisition by such person or persons) ownership of stock of the corporation possessing 30% or more of the total voting power of the stock of such corporation</a:t>
            </a:r>
          </a:p>
          <a:p>
            <a:pPr algn="just"/>
            <a:r>
              <a:rPr lang="en-US" dirty="0"/>
              <a:t>A majority of members of the corporation’s board of directors is replaced during any 12-month period by directors whose appointment or election is not endorsed by a majority of the members of the corporation’s board of directors before the date of the election</a:t>
            </a:r>
          </a:p>
        </p:txBody>
      </p:sp>
    </p:spTree>
    <p:extLst>
      <p:ext uri="{BB962C8B-B14F-4D97-AF65-F5344CB8AC3E}">
        <p14:creationId xmlns:p14="http://schemas.microsoft.com/office/powerpoint/2010/main" val="2409653030"/>
      </p:ext>
    </p:ext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C4D2B-29A1-4A7E-8940-ACC3F03E2A8C}"/>
              </a:ext>
            </a:extLst>
          </p:cNvPr>
          <p:cNvSpPr>
            <a:spLocks noGrp="1"/>
          </p:cNvSpPr>
          <p:nvPr>
            <p:ph type="title"/>
          </p:nvPr>
        </p:nvSpPr>
        <p:spPr/>
        <p:txBody>
          <a:bodyPr/>
          <a:lstStyle/>
          <a:p>
            <a:pPr algn="ctr"/>
            <a:br>
              <a:rPr lang="en-US" dirty="0"/>
            </a:br>
            <a:endParaRPr lang="en-US" dirty="0"/>
          </a:p>
        </p:txBody>
      </p:sp>
      <p:sp>
        <p:nvSpPr>
          <p:cNvPr id="3" name="Content Placeholder 2">
            <a:extLst>
              <a:ext uri="{FF2B5EF4-FFF2-40B4-BE49-F238E27FC236}">
                <a16:creationId xmlns:a16="http://schemas.microsoft.com/office/drawing/2014/main" id="{88D0BF51-2190-406C-941C-3A712AD8E9EB}"/>
              </a:ext>
            </a:extLst>
          </p:cNvPr>
          <p:cNvSpPr>
            <a:spLocks noGrp="1"/>
          </p:cNvSpPr>
          <p:nvPr>
            <p:ph sz="quarter" idx="10"/>
          </p:nvPr>
        </p:nvSpPr>
        <p:spPr/>
        <p:txBody>
          <a:bodyPr/>
          <a:lstStyle/>
          <a:p>
            <a:pPr marL="0" indent="0" algn="ctr">
              <a:buNone/>
            </a:pPr>
            <a:r>
              <a:rPr lang="en-US" sz="4800" b="1" dirty="0"/>
              <a:t>Part I – 409A Framework </a:t>
            </a:r>
          </a:p>
        </p:txBody>
      </p:sp>
    </p:spTree>
    <p:extLst>
      <p:ext uri="{BB962C8B-B14F-4D97-AF65-F5344CB8AC3E}">
        <p14:creationId xmlns:p14="http://schemas.microsoft.com/office/powerpoint/2010/main" val="936905670"/>
      </p:ext>
    </p:extLst>
  </p:cSld>
  <p:clrMapOvr>
    <a:masterClrMapping/>
  </p:clrMapOvr>
</p:sld>
</file>

<file path=ppt/slides/slide3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15C5-A44C-42CE-8B8E-A8024592B6F0}"/>
              </a:ext>
            </a:extLst>
          </p:cNvPr>
          <p:cNvSpPr>
            <a:spLocks noGrp="1"/>
          </p:cNvSpPr>
          <p:nvPr>
            <p:ph type="title"/>
          </p:nvPr>
        </p:nvSpPr>
        <p:spPr/>
        <p:txBody>
          <a:bodyPr/>
          <a:lstStyle/>
          <a:p>
            <a:r>
              <a:rPr lang="en-US" dirty="0"/>
              <a:t>409A Framework – Change in Corporate Assets</a:t>
            </a:r>
          </a:p>
        </p:txBody>
      </p:sp>
      <p:sp>
        <p:nvSpPr>
          <p:cNvPr id="3" name="Content Placeholder 2">
            <a:extLst>
              <a:ext uri="{FF2B5EF4-FFF2-40B4-BE49-F238E27FC236}">
                <a16:creationId xmlns:a16="http://schemas.microsoft.com/office/drawing/2014/main" id="{67144E1D-AA7E-469A-BD87-4E6BC00E6463}"/>
              </a:ext>
            </a:extLst>
          </p:cNvPr>
          <p:cNvSpPr>
            <a:spLocks noGrp="1"/>
          </p:cNvSpPr>
          <p:nvPr>
            <p:ph sz="quarter" idx="10"/>
          </p:nvPr>
        </p:nvSpPr>
        <p:spPr>
          <a:xfrm>
            <a:off x="838200" y="2063692"/>
            <a:ext cx="10515600" cy="3943408"/>
          </a:xfrm>
        </p:spPr>
        <p:txBody>
          <a:bodyPr/>
          <a:lstStyle/>
          <a:p>
            <a:pPr algn="just"/>
            <a:r>
              <a:rPr lang="en-US" dirty="0"/>
              <a:t>On the date that any one person, or more than one person acting as a group acquires, within a 12-month period, assets from the corporation that have a gross fair market value equal to at least 40% of the total gross fair market value of all assets of the corporation immediately prior to such acquisition</a:t>
            </a:r>
          </a:p>
        </p:txBody>
      </p:sp>
    </p:spTree>
    <p:extLst>
      <p:ext uri="{BB962C8B-B14F-4D97-AF65-F5344CB8AC3E}">
        <p14:creationId xmlns:p14="http://schemas.microsoft.com/office/powerpoint/2010/main" val="1631091010"/>
      </p:ext>
    </p:extLst>
  </p:cSld>
  <p:clrMapOvr>
    <a:masterClrMapping/>
  </p:clrMapOvr>
</p:sld>
</file>

<file path=ppt/slides/slide3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1D608-7436-4CA8-9215-88D63A42CCCE}"/>
              </a:ext>
            </a:extLst>
          </p:cNvPr>
          <p:cNvSpPr>
            <a:spLocks noGrp="1"/>
          </p:cNvSpPr>
          <p:nvPr>
            <p:ph type="title"/>
          </p:nvPr>
        </p:nvSpPr>
        <p:spPr/>
        <p:txBody>
          <a:bodyPr/>
          <a:lstStyle/>
          <a:p>
            <a:r>
              <a:rPr lang="en-US" dirty="0"/>
              <a:t>409A Framework – Plan Termination</a:t>
            </a:r>
          </a:p>
        </p:txBody>
      </p:sp>
      <p:sp>
        <p:nvSpPr>
          <p:cNvPr id="3" name="Content Placeholder 2">
            <a:extLst>
              <a:ext uri="{FF2B5EF4-FFF2-40B4-BE49-F238E27FC236}">
                <a16:creationId xmlns:a16="http://schemas.microsoft.com/office/drawing/2014/main" id="{DA398AF6-9B12-4368-AA2C-164F42D109E1}"/>
              </a:ext>
            </a:extLst>
          </p:cNvPr>
          <p:cNvSpPr>
            <a:spLocks noGrp="1"/>
          </p:cNvSpPr>
          <p:nvPr>
            <p:ph sz="quarter" idx="10"/>
          </p:nvPr>
        </p:nvSpPr>
        <p:spPr/>
        <p:txBody>
          <a:bodyPr/>
          <a:lstStyle/>
          <a:p>
            <a:pPr algn="just"/>
            <a:r>
              <a:rPr lang="en-US" dirty="0"/>
              <a:t>Employer cannot be in financial distress</a:t>
            </a:r>
          </a:p>
          <a:p>
            <a:pPr algn="just"/>
            <a:r>
              <a:rPr lang="en-US" dirty="0"/>
              <a:t>No payments are made 12 months earlier or 24 months after plan termination</a:t>
            </a:r>
          </a:p>
          <a:p>
            <a:pPr algn="just"/>
            <a:r>
              <a:rPr lang="en-US" dirty="0"/>
              <a:t>All similar plans must be terminated</a:t>
            </a:r>
          </a:p>
          <a:p>
            <a:pPr algn="just"/>
            <a:r>
              <a:rPr lang="en-US" dirty="0"/>
              <a:t>Employer cannot adopt another plan for 3 years after termination</a:t>
            </a:r>
          </a:p>
        </p:txBody>
      </p:sp>
    </p:spTree>
    <p:extLst>
      <p:ext uri="{BB962C8B-B14F-4D97-AF65-F5344CB8AC3E}">
        <p14:creationId xmlns:p14="http://schemas.microsoft.com/office/powerpoint/2010/main" val="1763831156"/>
      </p:ext>
    </p:extLst>
  </p:cSld>
  <p:clrMapOvr>
    <a:masterClrMapping/>
  </p:clrMapOvr>
</p:sld>
</file>

<file path=ppt/slides/slide3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CBA4-057F-4F44-B7F6-F58C5F01FB0A}"/>
              </a:ext>
            </a:extLst>
          </p:cNvPr>
          <p:cNvSpPr>
            <a:spLocks noGrp="1"/>
          </p:cNvSpPr>
          <p:nvPr>
            <p:ph type="title"/>
          </p:nvPr>
        </p:nvSpPr>
        <p:spPr/>
        <p:txBody>
          <a:bodyPr/>
          <a:lstStyle/>
          <a:p>
            <a:r>
              <a:rPr lang="en-US" dirty="0"/>
              <a:t>409A Framework – Plan Termination</a:t>
            </a:r>
          </a:p>
        </p:txBody>
      </p:sp>
      <p:sp>
        <p:nvSpPr>
          <p:cNvPr id="3" name="Content Placeholder 2">
            <a:extLst>
              <a:ext uri="{FF2B5EF4-FFF2-40B4-BE49-F238E27FC236}">
                <a16:creationId xmlns:a16="http://schemas.microsoft.com/office/drawing/2014/main" id="{46DF96DC-C0C0-4BCD-8BCF-1C1CB6267635}"/>
              </a:ext>
            </a:extLst>
          </p:cNvPr>
          <p:cNvSpPr>
            <a:spLocks noGrp="1"/>
          </p:cNvSpPr>
          <p:nvPr>
            <p:ph sz="quarter" idx="10"/>
          </p:nvPr>
        </p:nvSpPr>
        <p:spPr/>
        <p:txBody>
          <a:bodyPr/>
          <a:lstStyle/>
          <a:p>
            <a:r>
              <a:rPr lang="en-US" dirty="0"/>
              <a:t>Change in control</a:t>
            </a:r>
          </a:p>
          <a:p>
            <a:pPr lvl="1" algn="just"/>
            <a:r>
              <a:rPr lang="en-US" dirty="0"/>
              <a:t>Plan is terminated 30 days prior to or 12 months after the effective date of a change in control</a:t>
            </a:r>
          </a:p>
          <a:p>
            <a:pPr lvl="1" algn="just"/>
            <a:r>
              <a:rPr lang="en-US" dirty="0"/>
              <a:t>Payments must be made within 12 months following a change in control</a:t>
            </a:r>
          </a:p>
          <a:p>
            <a:pPr lvl="1" algn="just"/>
            <a:r>
              <a:rPr lang="en-US" dirty="0"/>
              <a:t>All like plans must be aggregated together and terminated for those employees who experience a termination</a:t>
            </a:r>
          </a:p>
        </p:txBody>
      </p:sp>
    </p:spTree>
    <p:extLst>
      <p:ext uri="{BB962C8B-B14F-4D97-AF65-F5344CB8AC3E}">
        <p14:creationId xmlns:p14="http://schemas.microsoft.com/office/powerpoint/2010/main" val="159830009"/>
      </p:ext>
    </p:extLst>
  </p:cSld>
  <p:clrMapOvr>
    <a:masterClrMapping/>
  </p:clrMapOvr>
</p:sld>
</file>

<file path=ppt/slides/slide3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288AF-984D-4181-BD14-434BB8BA5233}"/>
              </a:ext>
            </a:extLst>
          </p:cNvPr>
          <p:cNvSpPr>
            <a:spLocks noGrp="1"/>
          </p:cNvSpPr>
          <p:nvPr>
            <p:ph type="title"/>
          </p:nvPr>
        </p:nvSpPr>
        <p:spPr/>
        <p:txBody>
          <a:bodyPr/>
          <a:lstStyle/>
          <a:p>
            <a:r>
              <a:rPr lang="en-US" dirty="0"/>
              <a:t>409A Framework – Penalties for Noncompliance</a:t>
            </a:r>
          </a:p>
        </p:txBody>
      </p:sp>
      <p:sp>
        <p:nvSpPr>
          <p:cNvPr id="3" name="Content Placeholder 2">
            <a:extLst>
              <a:ext uri="{FF2B5EF4-FFF2-40B4-BE49-F238E27FC236}">
                <a16:creationId xmlns:a16="http://schemas.microsoft.com/office/drawing/2014/main" id="{18789908-12AE-4CCB-A25F-30BA27498BD1}"/>
              </a:ext>
            </a:extLst>
          </p:cNvPr>
          <p:cNvSpPr>
            <a:spLocks noGrp="1"/>
          </p:cNvSpPr>
          <p:nvPr>
            <p:ph sz="quarter" idx="10"/>
          </p:nvPr>
        </p:nvSpPr>
        <p:spPr/>
        <p:txBody>
          <a:bodyPr/>
          <a:lstStyle/>
          <a:p>
            <a:pPr algn="just"/>
            <a:r>
              <a:rPr lang="en-US" dirty="0"/>
              <a:t>The employee, </a:t>
            </a:r>
            <a:r>
              <a:rPr lang="en-US" u="sng" dirty="0"/>
              <a:t>not</a:t>
            </a:r>
            <a:r>
              <a:rPr lang="en-US" dirty="0"/>
              <a:t> the company is subject to penalties under 409A</a:t>
            </a:r>
          </a:p>
          <a:p>
            <a:pPr algn="just"/>
            <a:r>
              <a:rPr lang="en-US" dirty="0"/>
              <a:t>Immediate income inclusion</a:t>
            </a:r>
          </a:p>
          <a:p>
            <a:pPr algn="just"/>
            <a:r>
              <a:rPr lang="en-US" dirty="0"/>
              <a:t>20% additional income tax</a:t>
            </a:r>
          </a:p>
          <a:p>
            <a:pPr algn="just"/>
            <a:r>
              <a:rPr lang="en-US" dirty="0"/>
              <a:t>Premium interest rate tax </a:t>
            </a:r>
          </a:p>
          <a:p>
            <a:pPr algn="just"/>
            <a:r>
              <a:rPr lang="en-US" dirty="0"/>
              <a:t>All similar arrangements for the employee are aggregated together</a:t>
            </a:r>
          </a:p>
          <a:p>
            <a:endParaRPr lang="en-US" dirty="0"/>
          </a:p>
          <a:p>
            <a:endParaRPr lang="en-US" dirty="0"/>
          </a:p>
          <a:p>
            <a:endParaRPr lang="en-US" dirty="0"/>
          </a:p>
        </p:txBody>
      </p:sp>
    </p:spTree>
    <p:extLst>
      <p:ext uri="{BB962C8B-B14F-4D97-AF65-F5344CB8AC3E}">
        <p14:creationId xmlns:p14="http://schemas.microsoft.com/office/powerpoint/2010/main" val="219912099"/>
      </p:ext>
    </p:extLst>
  </p:cSld>
  <p:clrMapOvr>
    <a:masterClrMapping/>
  </p:clrMapOvr>
</p:sld>
</file>

<file path=ppt/slides/slide3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D930A-77CD-4027-A5CA-4B3D801155F4}"/>
              </a:ext>
            </a:extLst>
          </p:cNvPr>
          <p:cNvSpPr>
            <a:spLocks noGrp="1"/>
          </p:cNvSpPr>
          <p:nvPr>
            <p:ph type="title"/>
          </p:nvPr>
        </p:nvSpPr>
        <p:spPr/>
        <p:txBody>
          <a:bodyPr/>
          <a:lstStyle/>
          <a:p>
            <a:r>
              <a:rPr lang="en-US" dirty="0"/>
              <a:t>409A Framework – 409A Reporting Requirements</a:t>
            </a:r>
          </a:p>
        </p:txBody>
      </p:sp>
      <p:sp>
        <p:nvSpPr>
          <p:cNvPr id="3" name="Content Placeholder 2">
            <a:extLst>
              <a:ext uri="{FF2B5EF4-FFF2-40B4-BE49-F238E27FC236}">
                <a16:creationId xmlns:a16="http://schemas.microsoft.com/office/drawing/2014/main" id="{56F556F8-D620-47CC-9BB4-C88A1FB53101}"/>
              </a:ext>
            </a:extLst>
          </p:cNvPr>
          <p:cNvSpPr>
            <a:spLocks noGrp="1"/>
          </p:cNvSpPr>
          <p:nvPr>
            <p:ph sz="quarter" idx="10"/>
          </p:nvPr>
        </p:nvSpPr>
        <p:spPr/>
        <p:txBody>
          <a:bodyPr/>
          <a:lstStyle/>
          <a:p>
            <a:pPr algn="just"/>
            <a:r>
              <a:rPr lang="en-US" dirty="0"/>
              <a:t>FICA taxes are imposed on wages when services are performed or when a substantial risk of forfeiture lapses, whichever is later</a:t>
            </a:r>
          </a:p>
          <a:p>
            <a:pPr algn="just"/>
            <a:r>
              <a:rPr lang="en-US" dirty="0"/>
              <a:t>Companies can be subject to tax reporting penalties</a:t>
            </a:r>
          </a:p>
          <a:p>
            <a:pPr lvl="1" algn="just"/>
            <a:r>
              <a:rPr lang="en-US" dirty="0"/>
              <a:t>Deferred compensation subject to 409A must be reported on an employee’s W-2</a:t>
            </a:r>
          </a:p>
          <a:p>
            <a:pPr lvl="1" algn="just"/>
            <a:r>
              <a:rPr lang="en-US" dirty="0"/>
              <a:t> Deferred compensation that becomes taxable due to a 409A violation must reported in Box 12 Code Z</a:t>
            </a:r>
          </a:p>
          <a:p>
            <a:pPr lvl="1"/>
            <a:endParaRPr lang="en-US" dirty="0"/>
          </a:p>
        </p:txBody>
      </p:sp>
    </p:spTree>
    <p:extLst>
      <p:ext uri="{BB962C8B-B14F-4D97-AF65-F5344CB8AC3E}">
        <p14:creationId xmlns:p14="http://schemas.microsoft.com/office/powerpoint/2010/main" val="437324583"/>
      </p:ext>
    </p:extLst>
  </p:cSld>
  <p:clrMapOvr>
    <a:masterClrMapping/>
  </p:clrMapOvr>
</p:sld>
</file>

<file path=ppt/slides/slide3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7328A-59C4-4AD2-B8D1-A2141CBF5BDF}"/>
              </a:ext>
            </a:extLst>
          </p:cNvPr>
          <p:cNvSpPr>
            <a:spLocks noGrp="1"/>
          </p:cNvSpPr>
          <p:nvPr>
            <p:ph type="title"/>
          </p:nvPr>
        </p:nvSpPr>
        <p:spPr/>
        <p:txBody>
          <a:bodyPr/>
          <a:lstStyle/>
          <a:p>
            <a:r>
              <a:rPr lang="en-US" dirty="0"/>
              <a:t>409A Framework – Correction Programs</a:t>
            </a:r>
          </a:p>
        </p:txBody>
      </p:sp>
      <p:sp>
        <p:nvSpPr>
          <p:cNvPr id="3" name="Content Placeholder 2">
            <a:extLst>
              <a:ext uri="{FF2B5EF4-FFF2-40B4-BE49-F238E27FC236}">
                <a16:creationId xmlns:a16="http://schemas.microsoft.com/office/drawing/2014/main" id="{4B208C8F-9E39-41C4-A6D2-1FA2EBBE5A0B}"/>
              </a:ext>
            </a:extLst>
          </p:cNvPr>
          <p:cNvSpPr>
            <a:spLocks noGrp="1"/>
          </p:cNvSpPr>
          <p:nvPr>
            <p:ph sz="quarter" idx="10"/>
          </p:nvPr>
        </p:nvSpPr>
        <p:spPr/>
        <p:txBody>
          <a:bodyPr/>
          <a:lstStyle/>
          <a:p>
            <a:pPr algn="just"/>
            <a:r>
              <a:rPr lang="en-US" dirty="0"/>
              <a:t>Generally, the employer takes the necessary steps to correct the plan</a:t>
            </a:r>
          </a:p>
          <a:p>
            <a:pPr algn="just"/>
            <a:r>
              <a:rPr lang="en-US" dirty="0"/>
              <a:t>Limited corrections</a:t>
            </a:r>
          </a:p>
          <a:p>
            <a:pPr lvl="1" algn="just"/>
            <a:r>
              <a:rPr lang="en-US" dirty="0"/>
              <a:t>Operational Failures -  IRS Notice 2008 -113</a:t>
            </a:r>
          </a:p>
          <a:p>
            <a:pPr lvl="2" algn="just"/>
            <a:r>
              <a:rPr lang="en-US" dirty="0"/>
              <a:t>Limited scope</a:t>
            </a:r>
          </a:p>
          <a:p>
            <a:pPr lvl="3" algn="just"/>
            <a:r>
              <a:rPr lang="en-US" dirty="0"/>
              <a:t>Employee cannot be under audit</a:t>
            </a:r>
          </a:p>
          <a:p>
            <a:pPr lvl="3" algn="just"/>
            <a:r>
              <a:rPr lang="en-US" dirty="0"/>
              <a:t>Applies only to inadvertent errors made in good faith</a:t>
            </a:r>
          </a:p>
          <a:p>
            <a:pPr lvl="1" algn="just"/>
            <a:r>
              <a:rPr lang="en-US" dirty="0"/>
              <a:t>Documentational Failures – IRS Notice 2010 - 6</a:t>
            </a:r>
          </a:p>
        </p:txBody>
      </p:sp>
    </p:spTree>
    <p:extLst>
      <p:ext uri="{BB962C8B-B14F-4D97-AF65-F5344CB8AC3E}">
        <p14:creationId xmlns:p14="http://schemas.microsoft.com/office/powerpoint/2010/main" val="222551138"/>
      </p:ext>
    </p:extLst>
  </p:cSld>
  <p:clrMapOvr>
    <a:masterClrMapping/>
  </p:clrMapOvr>
</p:sld>
</file>

<file path=ppt/slides/slide3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779B1A-B7FB-4471-A66F-5C516018E050}"/>
              </a:ext>
            </a:extLst>
          </p:cNvPr>
          <p:cNvSpPr>
            <a:spLocks noGrp="1"/>
          </p:cNvSpPr>
          <p:nvPr>
            <p:ph sz="quarter" idx="10"/>
          </p:nvPr>
        </p:nvSpPr>
        <p:spPr/>
        <p:txBody>
          <a:bodyPr/>
          <a:lstStyle/>
          <a:p>
            <a:pPr marL="0" indent="0" algn="ctr">
              <a:buNone/>
            </a:pPr>
            <a:r>
              <a:rPr lang="en-US" sz="4800" b="1" dirty="0"/>
              <a:t>Part II – Employment Agreements </a:t>
            </a:r>
          </a:p>
        </p:txBody>
      </p:sp>
    </p:spTree>
    <p:extLst>
      <p:ext uri="{BB962C8B-B14F-4D97-AF65-F5344CB8AC3E}">
        <p14:creationId xmlns:p14="http://schemas.microsoft.com/office/powerpoint/2010/main" val="3525497586"/>
      </p:ext>
    </p:extLst>
  </p:cSld>
  <p:clrMapOvr>
    <a:masterClrMapping/>
  </p:clrMapOvr>
</p:sld>
</file>

<file path=ppt/slides/slide3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F20C2-9E1A-40D3-8726-5089224C2C4B}"/>
              </a:ext>
            </a:extLst>
          </p:cNvPr>
          <p:cNvSpPr>
            <a:spLocks noGrp="1"/>
          </p:cNvSpPr>
          <p:nvPr>
            <p:ph type="title"/>
          </p:nvPr>
        </p:nvSpPr>
        <p:spPr/>
        <p:txBody>
          <a:bodyPr/>
          <a:lstStyle/>
          <a:p>
            <a:r>
              <a:rPr lang="en-US" dirty="0"/>
              <a:t>Part II – Employment Agreements</a:t>
            </a:r>
          </a:p>
        </p:txBody>
      </p:sp>
      <p:sp>
        <p:nvSpPr>
          <p:cNvPr id="3" name="Content Placeholder 2">
            <a:extLst>
              <a:ext uri="{FF2B5EF4-FFF2-40B4-BE49-F238E27FC236}">
                <a16:creationId xmlns:a16="http://schemas.microsoft.com/office/drawing/2014/main" id="{527D7AE7-EBE4-45EC-89E9-73941648076B}"/>
              </a:ext>
            </a:extLst>
          </p:cNvPr>
          <p:cNvSpPr>
            <a:spLocks noGrp="1"/>
          </p:cNvSpPr>
          <p:nvPr>
            <p:ph sz="quarter" idx="10"/>
          </p:nvPr>
        </p:nvSpPr>
        <p:spPr>
          <a:xfrm>
            <a:off x="838200" y="1375794"/>
            <a:ext cx="10515600" cy="4631306"/>
          </a:xfrm>
        </p:spPr>
        <p:txBody>
          <a:bodyPr/>
          <a:lstStyle/>
          <a:p>
            <a:pPr algn="just"/>
            <a:r>
              <a:rPr lang="en-US" dirty="0"/>
              <a:t>Watch-out for payment triggers that vest, but are paid after March 15</a:t>
            </a:r>
            <a:r>
              <a:rPr lang="en-US" baseline="30000" dirty="0"/>
              <a:t>th</a:t>
            </a:r>
          </a:p>
          <a:p>
            <a:pPr algn="just"/>
            <a:r>
              <a:rPr lang="en-US" dirty="0"/>
              <a:t> Reimbursements provisions can trigger 409A</a:t>
            </a:r>
          </a:p>
          <a:p>
            <a:pPr lvl="1" algn="just"/>
            <a:r>
              <a:rPr lang="en-US" dirty="0"/>
              <a:t>The agreement must define expenses that are eligible for reimbursement</a:t>
            </a:r>
          </a:p>
          <a:p>
            <a:pPr lvl="1" algn="just"/>
            <a:r>
              <a:rPr lang="en-US" dirty="0"/>
              <a:t>Expenses must be reimbursable for a specified time period</a:t>
            </a:r>
          </a:p>
          <a:p>
            <a:pPr lvl="1" algn="just"/>
            <a:r>
              <a:rPr lang="en-US" dirty="0"/>
              <a:t>Reimbursements made in one taxable year cannot impact reimbursements in another taxable year</a:t>
            </a:r>
          </a:p>
          <a:p>
            <a:pPr lvl="1" algn="just"/>
            <a:r>
              <a:rPr lang="en-US" dirty="0"/>
              <a:t>Reimbursements are made on or before the last day of the taxable year following the year in which the expense was incurred</a:t>
            </a:r>
          </a:p>
          <a:p>
            <a:pPr lvl="1" algn="just"/>
            <a:r>
              <a:rPr lang="en-US" dirty="0"/>
              <a:t>Not subject to any liquidation rights or is allowed to be exchanged for another benefit</a:t>
            </a:r>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4145185491"/>
      </p:ext>
    </p:extLst>
  </p:cSld>
  <p:clrMapOvr>
    <a:masterClrMapping/>
  </p:clrMapOvr>
</p:sld>
</file>

<file path=ppt/slides/slide3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53C7C-F4EF-424D-90A1-95DB29BD9C6D}"/>
              </a:ext>
            </a:extLst>
          </p:cNvPr>
          <p:cNvSpPr>
            <a:spLocks noGrp="1"/>
          </p:cNvSpPr>
          <p:nvPr>
            <p:ph type="title"/>
          </p:nvPr>
        </p:nvSpPr>
        <p:spPr/>
        <p:txBody>
          <a:bodyPr/>
          <a:lstStyle/>
          <a:p>
            <a:r>
              <a:rPr lang="en-US" dirty="0"/>
              <a:t>Part II - Employment Agreements</a:t>
            </a:r>
          </a:p>
        </p:txBody>
      </p:sp>
      <p:sp>
        <p:nvSpPr>
          <p:cNvPr id="3" name="Content Placeholder 2">
            <a:extLst>
              <a:ext uri="{FF2B5EF4-FFF2-40B4-BE49-F238E27FC236}">
                <a16:creationId xmlns:a16="http://schemas.microsoft.com/office/drawing/2014/main" id="{9B75B5D5-A121-4C77-B2E5-314D630E96E0}"/>
              </a:ext>
            </a:extLst>
          </p:cNvPr>
          <p:cNvSpPr>
            <a:spLocks noGrp="1"/>
          </p:cNvSpPr>
          <p:nvPr>
            <p:ph sz="quarter" idx="10"/>
          </p:nvPr>
        </p:nvSpPr>
        <p:spPr>
          <a:xfrm>
            <a:off x="838200" y="1510018"/>
            <a:ext cx="10515600" cy="4497082"/>
          </a:xfrm>
        </p:spPr>
        <p:txBody>
          <a:bodyPr/>
          <a:lstStyle/>
          <a:p>
            <a:pPr algn="just"/>
            <a:r>
              <a:rPr lang="en-US" dirty="0"/>
              <a:t>Severance pay exception:</a:t>
            </a:r>
          </a:p>
          <a:p>
            <a:pPr lvl="1" algn="just"/>
            <a:r>
              <a:rPr lang="en-US" dirty="0"/>
              <a:t>Paid on an involuntary termination of employment</a:t>
            </a:r>
          </a:p>
          <a:p>
            <a:pPr lvl="1" algn="just"/>
            <a:r>
              <a:rPr lang="en-US" dirty="0"/>
              <a:t>It must be paid on the second year following the year of termination</a:t>
            </a:r>
          </a:p>
          <a:p>
            <a:pPr lvl="1" algn="just"/>
            <a:r>
              <a:rPr lang="en-US" dirty="0"/>
              <a:t>Severance pay cannot exceed the lesser of:</a:t>
            </a:r>
          </a:p>
          <a:p>
            <a:pPr lvl="2" algn="just"/>
            <a:r>
              <a:rPr lang="en-US" dirty="0"/>
              <a:t>Two times base salary; or </a:t>
            </a:r>
          </a:p>
          <a:p>
            <a:pPr lvl="2" algn="just"/>
            <a:r>
              <a:rPr lang="en-US" dirty="0"/>
              <a:t>$660,000 (2023)</a:t>
            </a:r>
          </a:p>
          <a:p>
            <a:pPr algn="just"/>
            <a:r>
              <a:rPr lang="en-US" dirty="0"/>
              <a:t>Stacking payments</a:t>
            </a:r>
          </a:p>
          <a:p>
            <a:pPr lvl="1" algn="just"/>
            <a:r>
              <a:rPr lang="en-US" dirty="0"/>
              <a:t>Installment payments</a:t>
            </a:r>
          </a:p>
          <a:p>
            <a:pPr algn="just"/>
            <a:r>
              <a:rPr lang="en-US" dirty="0"/>
              <a:t>Separation from service:</a:t>
            </a:r>
          </a:p>
          <a:p>
            <a:pPr lvl="1" algn="just"/>
            <a:r>
              <a:rPr lang="en-US" dirty="0"/>
              <a:t>Six-month delay rule for “specified employees”</a:t>
            </a:r>
          </a:p>
          <a:p>
            <a:pPr marL="457200" lvl="1" indent="0">
              <a:buNone/>
            </a:pPr>
            <a:endParaRPr lang="en-US" dirty="0"/>
          </a:p>
          <a:p>
            <a:pPr lvl="1"/>
            <a:endParaRPr lang="en-US" dirty="0"/>
          </a:p>
        </p:txBody>
      </p:sp>
    </p:spTree>
    <p:extLst>
      <p:ext uri="{BB962C8B-B14F-4D97-AF65-F5344CB8AC3E}">
        <p14:creationId xmlns:p14="http://schemas.microsoft.com/office/powerpoint/2010/main" val="2740953111"/>
      </p:ext>
    </p:extLst>
  </p:cSld>
  <p:clrMapOvr>
    <a:masterClrMapping/>
  </p:clrMapOvr>
</p:sld>
</file>

<file path=ppt/slides/slide3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344492-DF40-4F1A-8E25-304B932A4587}"/>
              </a:ext>
            </a:extLst>
          </p:cNvPr>
          <p:cNvSpPr>
            <a:spLocks noGrp="1"/>
          </p:cNvSpPr>
          <p:nvPr>
            <p:ph sz="quarter" idx="10"/>
          </p:nvPr>
        </p:nvSpPr>
        <p:spPr/>
        <p:txBody>
          <a:bodyPr/>
          <a:lstStyle/>
          <a:p>
            <a:pPr marL="0" indent="0" algn="ctr">
              <a:buNone/>
            </a:pPr>
            <a:r>
              <a:rPr lang="en-US" sz="4800" b="1" dirty="0"/>
              <a:t>Part III – Bonus Plans </a:t>
            </a:r>
          </a:p>
        </p:txBody>
      </p:sp>
    </p:spTree>
    <p:extLst>
      <p:ext uri="{BB962C8B-B14F-4D97-AF65-F5344CB8AC3E}">
        <p14:creationId xmlns:p14="http://schemas.microsoft.com/office/powerpoint/2010/main" val="3266889682"/>
      </p:ext>
    </p:extLst>
  </p:cSld>
  <p:clrMapOvr>
    <a:masterClrMapping/>
  </p:clrMapOvr>
</p:sld>
</file>

<file path=ppt/slides/slide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23F44-2826-43D9-B52C-0566E353E030}"/>
              </a:ext>
            </a:extLst>
          </p:cNvPr>
          <p:cNvSpPr>
            <a:spLocks noGrp="1"/>
          </p:cNvSpPr>
          <p:nvPr>
            <p:ph type="title"/>
          </p:nvPr>
        </p:nvSpPr>
        <p:spPr/>
        <p:txBody>
          <a:bodyPr/>
          <a:lstStyle/>
          <a:p>
            <a:r>
              <a:rPr lang="en-US" dirty="0"/>
              <a:t>409A Framework - Overview </a:t>
            </a:r>
          </a:p>
        </p:txBody>
      </p:sp>
      <p:sp>
        <p:nvSpPr>
          <p:cNvPr id="3" name="Content Placeholder 2">
            <a:extLst>
              <a:ext uri="{FF2B5EF4-FFF2-40B4-BE49-F238E27FC236}">
                <a16:creationId xmlns:a16="http://schemas.microsoft.com/office/drawing/2014/main" id="{30C492B2-19F7-4A99-BABF-E572C0EEDBB8}"/>
              </a:ext>
            </a:extLst>
          </p:cNvPr>
          <p:cNvSpPr>
            <a:spLocks noGrp="1"/>
          </p:cNvSpPr>
          <p:nvPr>
            <p:ph sz="quarter" idx="10"/>
          </p:nvPr>
        </p:nvSpPr>
        <p:spPr/>
        <p:txBody>
          <a:bodyPr/>
          <a:lstStyle/>
          <a:p>
            <a:pPr algn="just"/>
            <a:r>
              <a:rPr lang="en-US" dirty="0" err="1"/>
              <a:t>409A</a:t>
            </a:r>
            <a:r>
              <a:rPr lang="en-US" dirty="0"/>
              <a:t> is a complex set of laws that apply to deferred compensation arrangements</a:t>
            </a:r>
          </a:p>
          <a:p>
            <a:pPr algn="just"/>
            <a:r>
              <a:rPr lang="en-US" dirty="0"/>
              <a:t>Violations under 409A have severe tax implications for employees. In addition, 409A creates withholding and reporting requirements for employers </a:t>
            </a:r>
          </a:p>
          <a:p>
            <a:pPr algn="just"/>
            <a:r>
              <a:rPr lang="en-US" dirty="0"/>
              <a:t>409A can add an extra layer of complication to M&amp;A transactions </a:t>
            </a:r>
          </a:p>
          <a:p>
            <a:pPr marL="0" indent="0">
              <a:buNone/>
            </a:pPr>
            <a:endParaRPr lang="en-US" dirty="0"/>
          </a:p>
        </p:txBody>
      </p:sp>
    </p:spTree>
    <p:extLst>
      <p:ext uri="{BB962C8B-B14F-4D97-AF65-F5344CB8AC3E}">
        <p14:creationId xmlns:p14="http://schemas.microsoft.com/office/powerpoint/2010/main" val="799029554"/>
      </p:ext>
    </p:extLst>
  </p:cSld>
  <p:clrMapOvr>
    <a:masterClrMapping/>
  </p:clrMapOvr>
</p:sld>
</file>

<file path=ppt/slides/slide4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A10A5-21D2-49F5-AA6E-A9A3CEA4D752}"/>
              </a:ext>
            </a:extLst>
          </p:cNvPr>
          <p:cNvSpPr>
            <a:spLocks noGrp="1"/>
          </p:cNvSpPr>
          <p:nvPr>
            <p:ph type="title"/>
          </p:nvPr>
        </p:nvSpPr>
        <p:spPr/>
        <p:txBody>
          <a:bodyPr/>
          <a:lstStyle/>
          <a:p>
            <a:r>
              <a:rPr lang="en-US" dirty="0"/>
              <a:t>Part III – Bonus Plans</a:t>
            </a:r>
          </a:p>
        </p:txBody>
      </p:sp>
      <p:sp>
        <p:nvSpPr>
          <p:cNvPr id="3" name="Content Placeholder 2">
            <a:extLst>
              <a:ext uri="{FF2B5EF4-FFF2-40B4-BE49-F238E27FC236}">
                <a16:creationId xmlns:a16="http://schemas.microsoft.com/office/drawing/2014/main" id="{2437F0B3-7DEC-4FBE-8B2C-23A7D109F29E}"/>
              </a:ext>
            </a:extLst>
          </p:cNvPr>
          <p:cNvSpPr>
            <a:spLocks noGrp="1"/>
          </p:cNvSpPr>
          <p:nvPr>
            <p:ph sz="quarter" idx="10"/>
          </p:nvPr>
        </p:nvSpPr>
        <p:spPr/>
        <p:txBody>
          <a:bodyPr/>
          <a:lstStyle/>
          <a:p>
            <a:r>
              <a:rPr lang="en-US" dirty="0"/>
              <a:t>Bonus plans are often designed to comply with the short-term deferral exception</a:t>
            </a:r>
          </a:p>
          <a:p>
            <a:r>
              <a:rPr lang="en-US" dirty="0"/>
              <a:t>Elective deferral deadlines</a:t>
            </a:r>
          </a:p>
          <a:p>
            <a:pPr lvl="1"/>
            <a:r>
              <a:rPr lang="en-US" dirty="0"/>
              <a:t>Discretionary bonuses</a:t>
            </a:r>
          </a:p>
          <a:p>
            <a:pPr lvl="1"/>
            <a:r>
              <a:rPr lang="en-US" dirty="0"/>
              <a:t>Subsequent deferrals</a:t>
            </a:r>
          </a:p>
          <a:p>
            <a:pPr lvl="1"/>
            <a:r>
              <a:rPr lang="en-US" dirty="0"/>
              <a:t>Performance-based compensation:</a:t>
            </a:r>
          </a:p>
          <a:p>
            <a:pPr lvl="2"/>
            <a:r>
              <a:rPr lang="en-US" dirty="0"/>
              <a:t>Performance period must be 12 months long</a:t>
            </a:r>
          </a:p>
          <a:p>
            <a:pPr lvl="2"/>
            <a:r>
              <a:rPr lang="en-US" dirty="0"/>
              <a:t>The criteria for performance-based compensation must be in writing within 90 days of the beginning of the performance period</a:t>
            </a:r>
          </a:p>
        </p:txBody>
      </p:sp>
    </p:spTree>
    <p:extLst>
      <p:ext uri="{BB962C8B-B14F-4D97-AF65-F5344CB8AC3E}">
        <p14:creationId xmlns:p14="http://schemas.microsoft.com/office/powerpoint/2010/main" val="1936060509"/>
      </p:ext>
    </p:extLst>
  </p:cSld>
  <p:clrMapOvr>
    <a:masterClrMapping/>
  </p:clrMapOvr>
</p:sld>
</file>

<file path=ppt/slides/slide4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D3222A-BCA9-4DD0-98CE-973B99BEF14B}"/>
              </a:ext>
            </a:extLst>
          </p:cNvPr>
          <p:cNvSpPr>
            <a:spLocks noGrp="1"/>
          </p:cNvSpPr>
          <p:nvPr>
            <p:ph sz="quarter" idx="10"/>
          </p:nvPr>
        </p:nvSpPr>
        <p:spPr/>
        <p:txBody>
          <a:bodyPr/>
          <a:lstStyle/>
          <a:p>
            <a:pPr marL="0" indent="0">
              <a:buNone/>
            </a:pPr>
            <a:endParaRPr lang="en-US" dirty="0"/>
          </a:p>
          <a:p>
            <a:pPr marL="0" indent="0">
              <a:buNone/>
            </a:pPr>
            <a:endParaRPr lang="en-US" sz="4800" dirty="0"/>
          </a:p>
          <a:p>
            <a:pPr marL="0" indent="0" algn="ctr">
              <a:buNone/>
            </a:pPr>
            <a:r>
              <a:rPr lang="en-US" sz="4800" b="1" dirty="0"/>
              <a:t>Part IV – Severance Arrangements </a:t>
            </a:r>
          </a:p>
        </p:txBody>
      </p:sp>
    </p:spTree>
    <p:extLst>
      <p:ext uri="{BB962C8B-B14F-4D97-AF65-F5344CB8AC3E}">
        <p14:creationId xmlns:p14="http://schemas.microsoft.com/office/powerpoint/2010/main" val="3554643493"/>
      </p:ext>
    </p:extLst>
  </p:cSld>
  <p:clrMapOvr>
    <a:masterClrMapping/>
  </p:clrMapOvr>
</p:sld>
</file>

<file path=ppt/slides/slide4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A1BE0-1AEA-448D-9E0A-66F92A5F7BB0}"/>
              </a:ext>
            </a:extLst>
          </p:cNvPr>
          <p:cNvSpPr>
            <a:spLocks noGrp="1"/>
          </p:cNvSpPr>
          <p:nvPr>
            <p:ph type="title"/>
          </p:nvPr>
        </p:nvSpPr>
        <p:spPr/>
        <p:txBody>
          <a:bodyPr/>
          <a:lstStyle/>
          <a:p>
            <a:r>
              <a:rPr lang="en-US" dirty="0"/>
              <a:t>Part IV – Severance Arrangements </a:t>
            </a:r>
          </a:p>
        </p:txBody>
      </p:sp>
      <p:sp>
        <p:nvSpPr>
          <p:cNvPr id="3" name="Content Placeholder 2">
            <a:extLst>
              <a:ext uri="{FF2B5EF4-FFF2-40B4-BE49-F238E27FC236}">
                <a16:creationId xmlns:a16="http://schemas.microsoft.com/office/drawing/2014/main" id="{1542DFDD-A31D-4D55-ADAA-CE30365F6CD0}"/>
              </a:ext>
            </a:extLst>
          </p:cNvPr>
          <p:cNvSpPr>
            <a:spLocks noGrp="1"/>
          </p:cNvSpPr>
          <p:nvPr>
            <p:ph sz="quarter" idx="10"/>
          </p:nvPr>
        </p:nvSpPr>
        <p:spPr/>
        <p:txBody>
          <a:bodyPr/>
          <a:lstStyle/>
          <a:p>
            <a:r>
              <a:rPr lang="en-US" dirty="0"/>
              <a:t>“Anti-Toggle Rule”</a:t>
            </a:r>
          </a:p>
          <a:p>
            <a:pPr lvl="1"/>
            <a:r>
              <a:rPr lang="en-US" dirty="0"/>
              <a:t>I.e., Lump sum for involuntary termination and 5 installments for voluntary resignation</a:t>
            </a:r>
          </a:p>
          <a:p>
            <a:r>
              <a:rPr lang="en-US" dirty="0"/>
              <a:t>Release of claims</a:t>
            </a:r>
          </a:p>
          <a:p>
            <a:pPr lvl="1"/>
            <a:r>
              <a:rPr lang="en-US" dirty="0"/>
              <a:t>The payment date must be specified, and the employee cannot designate the year of payment</a:t>
            </a:r>
          </a:p>
          <a:p>
            <a:r>
              <a:rPr lang="en-US" dirty="0"/>
              <a:t>Miscellaneous severance amount</a:t>
            </a:r>
          </a:p>
          <a:p>
            <a:pPr lvl="1"/>
            <a:r>
              <a:rPr lang="en-US" dirty="0"/>
              <a:t>$22,500</a:t>
            </a:r>
          </a:p>
          <a:p>
            <a:r>
              <a:rPr lang="en-US" dirty="0"/>
              <a:t>Involuntary termination </a:t>
            </a:r>
          </a:p>
          <a:p>
            <a:pPr lvl="1"/>
            <a:r>
              <a:rPr lang="en-US" dirty="0"/>
              <a:t>Good Reason</a:t>
            </a:r>
          </a:p>
        </p:txBody>
      </p:sp>
    </p:spTree>
    <p:extLst>
      <p:ext uri="{BB962C8B-B14F-4D97-AF65-F5344CB8AC3E}">
        <p14:creationId xmlns:p14="http://schemas.microsoft.com/office/powerpoint/2010/main" val="3549641613"/>
      </p:ext>
    </p:extLst>
  </p:cSld>
  <p:clrMapOvr>
    <a:masterClrMapping/>
  </p:clrMapOvr>
</p:sld>
</file>

<file path=ppt/slides/slide4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A80B2-BEF3-4B1A-AA1F-D0512A41CA7B}"/>
              </a:ext>
            </a:extLst>
          </p:cNvPr>
          <p:cNvSpPr>
            <a:spLocks noGrp="1"/>
          </p:cNvSpPr>
          <p:nvPr>
            <p:ph type="title"/>
          </p:nvPr>
        </p:nvSpPr>
        <p:spPr/>
        <p:txBody>
          <a:bodyPr/>
          <a:lstStyle/>
          <a:p>
            <a:r>
              <a:rPr lang="en-US" dirty="0"/>
              <a:t>Part IV – Severance Arrangements  </a:t>
            </a:r>
          </a:p>
        </p:txBody>
      </p:sp>
      <p:sp>
        <p:nvSpPr>
          <p:cNvPr id="3" name="Content Placeholder 2">
            <a:extLst>
              <a:ext uri="{FF2B5EF4-FFF2-40B4-BE49-F238E27FC236}">
                <a16:creationId xmlns:a16="http://schemas.microsoft.com/office/drawing/2014/main" id="{C702C4BD-A1F0-4214-90C3-DC50FCFBC38A}"/>
              </a:ext>
            </a:extLst>
          </p:cNvPr>
          <p:cNvSpPr>
            <a:spLocks noGrp="1"/>
          </p:cNvSpPr>
          <p:nvPr>
            <p:ph sz="quarter" idx="10"/>
          </p:nvPr>
        </p:nvSpPr>
        <p:spPr/>
        <p:txBody>
          <a:bodyPr/>
          <a:lstStyle/>
          <a:p>
            <a:r>
              <a:rPr lang="en-US" dirty="0"/>
              <a:t>Resignation for Good Reason (safe harbor)</a:t>
            </a:r>
          </a:p>
          <a:p>
            <a:pPr lvl="1"/>
            <a:r>
              <a:rPr lang="en-US" dirty="0"/>
              <a:t>A material diminution of:</a:t>
            </a:r>
          </a:p>
          <a:p>
            <a:pPr lvl="2"/>
            <a:r>
              <a:rPr lang="en-US" dirty="0"/>
              <a:t>Base compensation</a:t>
            </a:r>
          </a:p>
          <a:p>
            <a:pPr lvl="2"/>
            <a:r>
              <a:rPr lang="en-US" dirty="0"/>
              <a:t>Responsibilities, duties and authorities</a:t>
            </a:r>
          </a:p>
          <a:p>
            <a:pPr lvl="2"/>
            <a:r>
              <a:rPr lang="en-US" dirty="0"/>
              <a:t>Authorities, duties, responsibilities of the supervisor to whom the employee is required to report to</a:t>
            </a:r>
          </a:p>
          <a:p>
            <a:pPr lvl="2"/>
            <a:r>
              <a:rPr lang="en-US" dirty="0"/>
              <a:t>The budget over which the employee retains authority</a:t>
            </a:r>
          </a:p>
          <a:p>
            <a:pPr lvl="2"/>
            <a:r>
              <a:rPr lang="en-US" dirty="0"/>
              <a:t>Geographical location</a:t>
            </a:r>
          </a:p>
          <a:p>
            <a:pPr lvl="2"/>
            <a:r>
              <a:rPr lang="en-US" dirty="0"/>
              <a:t>Action or in action that results in a material breach of the employee’s agreement</a:t>
            </a:r>
          </a:p>
          <a:p>
            <a:pPr lvl="1"/>
            <a:r>
              <a:rPr lang="en-US" dirty="0"/>
              <a:t>Two-year separation period</a:t>
            </a:r>
          </a:p>
          <a:p>
            <a:pPr lvl="1"/>
            <a:r>
              <a:rPr lang="en-US" dirty="0"/>
              <a:t>Notice requirement</a:t>
            </a:r>
          </a:p>
        </p:txBody>
      </p:sp>
    </p:spTree>
    <p:extLst>
      <p:ext uri="{BB962C8B-B14F-4D97-AF65-F5344CB8AC3E}">
        <p14:creationId xmlns:p14="http://schemas.microsoft.com/office/powerpoint/2010/main" val="2892685658"/>
      </p:ext>
    </p:extLst>
  </p:cSld>
  <p:clrMapOvr>
    <a:masterClrMapping/>
  </p:clrMapOvr>
</p:sld>
</file>

<file path=ppt/slides/slide4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6B1540-AED1-4051-8F6B-E74E2612DA7B}"/>
              </a:ext>
            </a:extLst>
          </p:cNvPr>
          <p:cNvSpPr>
            <a:spLocks noGrp="1"/>
          </p:cNvSpPr>
          <p:nvPr>
            <p:ph sz="quarter" idx="10"/>
          </p:nvPr>
        </p:nvSpPr>
        <p:spPr/>
        <p:txBody>
          <a:bodyPr/>
          <a:lstStyle/>
          <a:p>
            <a:pPr marL="0" indent="0" algn="ctr">
              <a:buNone/>
            </a:pPr>
            <a:r>
              <a:rPr lang="en-US" sz="4800" b="1" dirty="0"/>
              <a:t>Part V – Nonqualified Deferred Compensation Plans</a:t>
            </a:r>
          </a:p>
        </p:txBody>
      </p:sp>
    </p:spTree>
    <p:extLst>
      <p:ext uri="{BB962C8B-B14F-4D97-AF65-F5344CB8AC3E}">
        <p14:creationId xmlns:p14="http://schemas.microsoft.com/office/powerpoint/2010/main" val="2921791324"/>
      </p:ext>
    </p:extLst>
  </p:cSld>
  <p:clrMapOvr>
    <a:masterClrMapping/>
  </p:clrMapOvr>
</p:sld>
</file>

<file path=ppt/slides/slide4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C1FBD-E60D-4A1C-BE8D-E9DE99B66172}"/>
              </a:ext>
            </a:extLst>
          </p:cNvPr>
          <p:cNvSpPr>
            <a:spLocks noGrp="1"/>
          </p:cNvSpPr>
          <p:nvPr>
            <p:ph type="title"/>
          </p:nvPr>
        </p:nvSpPr>
        <p:spPr/>
        <p:txBody>
          <a:bodyPr/>
          <a:lstStyle/>
          <a:p>
            <a:r>
              <a:rPr lang="en-US" dirty="0"/>
              <a:t>Part V – Nonqualified Deferred Compensation Plans</a:t>
            </a:r>
          </a:p>
        </p:txBody>
      </p:sp>
      <p:sp>
        <p:nvSpPr>
          <p:cNvPr id="3" name="Content Placeholder 2">
            <a:extLst>
              <a:ext uri="{FF2B5EF4-FFF2-40B4-BE49-F238E27FC236}">
                <a16:creationId xmlns:a16="http://schemas.microsoft.com/office/drawing/2014/main" id="{EF6929DF-B3D3-471E-87E2-1DAA0BA5D090}"/>
              </a:ext>
            </a:extLst>
          </p:cNvPr>
          <p:cNvSpPr>
            <a:spLocks noGrp="1"/>
          </p:cNvSpPr>
          <p:nvPr>
            <p:ph sz="quarter" idx="10"/>
          </p:nvPr>
        </p:nvSpPr>
        <p:spPr/>
        <p:txBody>
          <a:bodyPr/>
          <a:lstStyle/>
          <a:p>
            <a:r>
              <a:rPr lang="en-US" dirty="0"/>
              <a:t>Addition of payment triggers</a:t>
            </a:r>
          </a:p>
          <a:p>
            <a:pPr lvl="1"/>
            <a:r>
              <a:rPr lang="en-US" dirty="0"/>
              <a:t>Generally, not allowed unless for death, disability, or unforeseeable emergency</a:t>
            </a:r>
          </a:p>
          <a:p>
            <a:pPr lvl="1"/>
            <a:r>
              <a:rPr lang="en-US" dirty="0"/>
              <a:t>New vesting provisions are okay</a:t>
            </a:r>
          </a:p>
          <a:p>
            <a:r>
              <a:rPr lang="en-US" dirty="0"/>
              <a:t>Anti-toggle rules</a:t>
            </a:r>
          </a:p>
          <a:p>
            <a:pPr lvl="1"/>
            <a:r>
              <a:rPr lang="en-US" dirty="0"/>
              <a:t>Exceptions </a:t>
            </a:r>
          </a:p>
          <a:p>
            <a:pPr lvl="2"/>
            <a:r>
              <a:rPr lang="en-US" dirty="0"/>
              <a:t>A separation from service before or after a specified date</a:t>
            </a:r>
          </a:p>
          <a:p>
            <a:pPr lvl="2"/>
            <a:r>
              <a:rPr lang="en-US" dirty="0"/>
              <a:t>A separation within 2 years immediately following a change in control </a:t>
            </a:r>
          </a:p>
          <a:p>
            <a:r>
              <a:rPr lang="en-US" dirty="0"/>
              <a:t>Good payment triggers</a:t>
            </a:r>
          </a:p>
          <a:p>
            <a:pPr marL="457200" lvl="1" indent="0">
              <a:buNone/>
            </a:pPr>
            <a:endParaRPr lang="en-US" dirty="0"/>
          </a:p>
        </p:txBody>
      </p:sp>
    </p:spTree>
    <p:extLst>
      <p:ext uri="{BB962C8B-B14F-4D97-AF65-F5344CB8AC3E}">
        <p14:creationId xmlns:p14="http://schemas.microsoft.com/office/powerpoint/2010/main" val="642935525"/>
      </p:ext>
    </p:extLst>
  </p:cSld>
  <p:clrMapOvr>
    <a:masterClrMapping/>
  </p:clrMapOvr>
</p:sld>
</file>

<file path=ppt/slides/slide4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0B4476-4189-44AE-B48C-D74C6A7B0642}"/>
              </a:ext>
            </a:extLst>
          </p:cNvPr>
          <p:cNvSpPr>
            <a:spLocks noGrp="1"/>
          </p:cNvSpPr>
          <p:nvPr>
            <p:ph type="body" sz="quarter" idx="10"/>
          </p:nvPr>
        </p:nvSpPr>
        <p:spPr>
          <a:xfrm>
            <a:off x="838201" y="2689225"/>
            <a:ext cx="10515600" cy="2797175"/>
          </a:xfrm>
        </p:spPr>
        <p:txBody>
          <a:bodyPr/>
          <a:lstStyle/>
          <a:p>
            <a:pPr marL="0" indent="0" algn="ctr">
              <a:buNone/>
            </a:pPr>
            <a:r>
              <a:rPr lang="en-US" sz="4800" b="1" dirty="0"/>
              <a:t>Part V - Any Questions? </a:t>
            </a:r>
          </a:p>
          <a:p>
            <a:pPr marL="0" indent="0" algn="ctr">
              <a:buNone/>
            </a:pPr>
            <a:endParaRPr lang="en-US" sz="4800" b="1" dirty="0"/>
          </a:p>
          <a:p>
            <a:pPr marL="0" indent="0" algn="ctr">
              <a:buNone/>
            </a:pPr>
            <a:r>
              <a:rPr lang="en-US" sz="1600" b="1" dirty="0"/>
              <a:t>Sheldon S. Miles</a:t>
            </a:r>
          </a:p>
          <a:p>
            <a:pPr marL="0" indent="0" algn="ctr">
              <a:buNone/>
            </a:pPr>
            <a:r>
              <a:rPr lang="en-US" sz="1600" b="1" dirty="0"/>
              <a:t>412-394-5590</a:t>
            </a:r>
          </a:p>
          <a:p>
            <a:pPr marL="0" indent="0" algn="ctr">
              <a:buNone/>
            </a:pPr>
            <a:r>
              <a:rPr lang="en-US" sz="1600" b="1" dirty="0"/>
              <a:t>smiles@foxrothschild.com</a:t>
            </a:r>
          </a:p>
        </p:txBody>
      </p:sp>
    </p:spTree>
    <p:extLst>
      <p:ext uri="{BB962C8B-B14F-4D97-AF65-F5344CB8AC3E}">
        <p14:creationId xmlns:p14="http://schemas.microsoft.com/office/powerpoint/2010/main" val="2834798981"/>
      </p:ext>
    </p:extLst>
  </p:cSld>
  <p:clrMapOvr>
    <a:masterClrMapping/>
  </p:clrMapOvr>
</p:sld>
</file>

<file path=ppt/slides/slide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4FDEB-F1CB-41BE-B936-4158AA01B9DB}"/>
              </a:ext>
            </a:extLst>
          </p:cNvPr>
          <p:cNvSpPr>
            <a:spLocks noGrp="1"/>
          </p:cNvSpPr>
          <p:nvPr>
            <p:ph type="title"/>
          </p:nvPr>
        </p:nvSpPr>
        <p:spPr/>
        <p:txBody>
          <a:bodyPr/>
          <a:lstStyle/>
          <a:p>
            <a:r>
              <a:rPr lang="en-US" dirty="0"/>
              <a:t>409A Framework – Reasons For Enactment</a:t>
            </a:r>
          </a:p>
        </p:txBody>
      </p:sp>
      <p:sp>
        <p:nvSpPr>
          <p:cNvPr id="3" name="Content Placeholder 2">
            <a:extLst>
              <a:ext uri="{FF2B5EF4-FFF2-40B4-BE49-F238E27FC236}">
                <a16:creationId xmlns:a16="http://schemas.microsoft.com/office/drawing/2014/main" id="{886D3473-0E95-425E-8CC7-6863C3FE2F26}"/>
              </a:ext>
            </a:extLst>
          </p:cNvPr>
          <p:cNvSpPr>
            <a:spLocks noGrp="1"/>
          </p:cNvSpPr>
          <p:nvPr>
            <p:ph sz="quarter" idx="10"/>
          </p:nvPr>
        </p:nvSpPr>
        <p:spPr/>
        <p:txBody>
          <a:bodyPr/>
          <a:lstStyle/>
          <a:p>
            <a:pPr lvl="0" algn="just"/>
            <a:r>
              <a:rPr lang="en-US" dirty="0"/>
              <a:t>Code Section 409A was established under The American Jobs Creation Act of 2004</a:t>
            </a:r>
          </a:p>
          <a:p>
            <a:pPr lvl="0" algn="just"/>
            <a:r>
              <a:rPr lang="en-US" dirty="0"/>
              <a:t>409A was largely enacted to curb perceived tax abuse from deferred compensation arrangements:</a:t>
            </a:r>
          </a:p>
          <a:p>
            <a:pPr lvl="1"/>
            <a:r>
              <a:rPr lang="en-US" dirty="0"/>
              <a:t>Enron</a:t>
            </a:r>
          </a:p>
          <a:p>
            <a:pPr lvl="2" algn="just"/>
            <a:r>
              <a:rPr lang="en-US" dirty="0"/>
              <a:t>Prior to Enron filing for bankruptcy, over 100 highly paid executives received more than 50 million dollars in deferred compensation payments</a:t>
            </a:r>
          </a:p>
          <a:p>
            <a:pPr lvl="2" algn="just"/>
            <a:r>
              <a:rPr lang="en-US" dirty="0"/>
              <a:t>“In the Titanic, the captain went down with the ship. And Enron looks to me like the captain first gave himself and his friends a bonus, then lowered himself and the top folks down the lifeboat  and then hollered up and said, ‘By the way, everything is going to be fine.’” </a:t>
            </a:r>
            <a:r>
              <a:rPr lang="en-US" b="0" i="0" dirty="0">
                <a:solidFill>
                  <a:srgbClr val="000000"/>
                </a:solidFill>
                <a:effectLst/>
                <a:latin typeface="source-serif-pro"/>
              </a:rPr>
              <a:t>– </a:t>
            </a:r>
            <a:r>
              <a:rPr lang="en-US" dirty="0"/>
              <a:t>U.S. Senator Byron Dorgan</a:t>
            </a:r>
          </a:p>
          <a:p>
            <a:endParaRPr lang="en-US" dirty="0"/>
          </a:p>
        </p:txBody>
      </p:sp>
    </p:spTree>
    <p:extLst>
      <p:ext uri="{BB962C8B-B14F-4D97-AF65-F5344CB8AC3E}">
        <p14:creationId xmlns:p14="http://schemas.microsoft.com/office/powerpoint/2010/main" val="162515687"/>
      </p:ext>
    </p:extLst>
  </p:cSld>
  <p:clrMapOvr>
    <a:masterClrMapping/>
  </p:clrMapOvr>
</p:sld>
</file>

<file path=ppt/slides/slide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4FDEB-F1CB-41BE-B936-4158AA01B9DB}"/>
              </a:ext>
            </a:extLst>
          </p:cNvPr>
          <p:cNvSpPr>
            <a:spLocks noGrp="1"/>
          </p:cNvSpPr>
          <p:nvPr>
            <p:ph type="title"/>
          </p:nvPr>
        </p:nvSpPr>
        <p:spPr/>
        <p:txBody>
          <a:bodyPr/>
          <a:lstStyle/>
          <a:p>
            <a:r>
              <a:rPr lang="en-US" dirty="0"/>
              <a:t>409A Framework – Reasons For Enactment</a:t>
            </a:r>
          </a:p>
        </p:txBody>
      </p:sp>
      <p:sp>
        <p:nvSpPr>
          <p:cNvPr id="3" name="Content Placeholder 2">
            <a:extLst>
              <a:ext uri="{FF2B5EF4-FFF2-40B4-BE49-F238E27FC236}">
                <a16:creationId xmlns:a16="http://schemas.microsoft.com/office/drawing/2014/main" id="{886D3473-0E95-425E-8CC7-6863C3FE2F26}"/>
              </a:ext>
            </a:extLst>
          </p:cNvPr>
          <p:cNvSpPr>
            <a:spLocks noGrp="1"/>
          </p:cNvSpPr>
          <p:nvPr>
            <p:ph sz="quarter" idx="10"/>
          </p:nvPr>
        </p:nvSpPr>
        <p:spPr/>
        <p:txBody>
          <a:bodyPr/>
          <a:lstStyle/>
          <a:p>
            <a:pPr algn="just"/>
            <a:r>
              <a:rPr lang="en-US" dirty="0"/>
              <a:t>Prior to Code Section 409A, nonqualified deferred compensation arrangements were largely governed by Code Section 83 and common law doctrines</a:t>
            </a:r>
          </a:p>
          <a:p>
            <a:pPr algn="just"/>
            <a:r>
              <a:rPr lang="en-US" dirty="0"/>
              <a:t>409A applies in addition to:</a:t>
            </a:r>
          </a:p>
          <a:p>
            <a:pPr lvl="1" algn="just"/>
            <a:r>
              <a:rPr lang="en-US" sz="2000" dirty="0"/>
              <a:t>Constructive Receipt (Code Section 451)</a:t>
            </a:r>
          </a:p>
          <a:p>
            <a:pPr lvl="1" algn="just"/>
            <a:r>
              <a:rPr lang="en-US" sz="2000" dirty="0"/>
              <a:t>Economic Benefit</a:t>
            </a:r>
          </a:p>
          <a:p>
            <a:pPr lvl="1" algn="just"/>
            <a:r>
              <a:rPr lang="en-US" sz="2000" dirty="0"/>
              <a:t>Cash Equivalence  </a:t>
            </a:r>
          </a:p>
        </p:txBody>
      </p:sp>
    </p:spTree>
    <p:extLst>
      <p:ext uri="{BB962C8B-B14F-4D97-AF65-F5344CB8AC3E}">
        <p14:creationId xmlns:p14="http://schemas.microsoft.com/office/powerpoint/2010/main" val="2864093485"/>
      </p:ext>
    </p:extLst>
  </p:cSld>
  <p:clrMapOvr>
    <a:masterClrMapping/>
  </p:clrMapOvr>
</p:sld>
</file>

<file path=ppt/slides/slide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B587C-4AD1-4E39-AB83-B876C17E332E}"/>
              </a:ext>
            </a:extLst>
          </p:cNvPr>
          <p:cNvSpPr>
            <a:spLocks noGrp="1"/>
          </p:cNvSpPr>
          <p:nvPr>
            <p:ph type="title"/>
          </p:nvPr>
        </p:nvSpPr>
        <p:spPr/>
        <p:txBody>
          <a:bodyPr/>
          <a:lstStyle/>
          <a:p>
            <a:r>
              <a:rPr lang="en-US" dirty="0"/>
              <a:t>409A Framework – Exclusions; Exceptions</a:t>
            </a:r>
          </a:p>
        </p:txBody>
      </p:sp>
      <p:sp>
        <p:nvSpPr>
          <p:cNvPr id="3" name="Content Placeholder 2">
            <a:extLst>
              <a:ext uri="{FF2B5EF4-FFF2-40B4-BE49-F238E27FC236}">
                <a16:creationId xmlns:a16="http://schemas.microsoft.com/office/drawing/2014/main" id="{1ACA211E-5C13-4330-B7F6-D9A09D405C68}"/>
              </a:ext>
            </a:extLst>
          </p:cNvPr>
          <p:cNvSpPr>
            <a:spLocks noGrp="1"/>
          </p:cNvSpPr>
          <p:nvPr>
            <p:ph sz="quarter" idx="10"/>
          </p:nvPr>
        </p:nvSpPr>
        <p:spPr/>
        <p:txBody>
          <a:bodyPr/>
          <a:lstStyle/>
          <a:p>
            <a:r>
              <a:rPr lang="en-US" dirty="0"/>
              <a:t>409A applies to </a:t>
            </a:r>
            <a:r>
              <a:rPr lang="en-US" u="sng" dirty="0"/>
              <a:t>any</a:t>
            </a:r>
            <a:r>
              <a:rPr lang="en-US" dirty="0"/>
              <a:t> plan that provides for the deferral of compensation.  However, there are multiple exceptions and exclusions to 409A:</a:t>
            </a:r>
          </a:p>
          <a:p>
            <a:pPr marL="0" indent="0">
              <a:buNone/>
            </a:pPr>
            <a:endParaRPr lang="en-US" dirty="0"/>
          </a:p>
          <a:p>
            <a:pPr lvl="1"/>
            <a:r>
              <a:rPr lang="en-US" dirty="0"/>
              <a:t>Qualified employer plans – 401(a), 403, 408, 457(b), 415(m), and 501(c)(18)</a:t>
            </a:r>
          </a:p>
          <a:p>
            <a:pPr marL="457200" lvl="1" indent="0">
              <a:buNone/>
            </a:pPr>
            <a:endParaRPr lang="en-US" dirty="0"/>
          </a:p>
          <a:p>
            <a:pPr lvl="1"/>
            <a:r>
              <a:rPr lang="en-US" dirty="0"/>
              <a:t>Certain welfare plans –  Bona fide vacation, sick leave, disability pay, comp time, and death benefits </a:t>
            </a:r>
          </a:p>
          <a:p>
            <a:pPr marL="457200" lvl="1" indent="0">
              <a:buNone/>
            </a:pPr>
            <a:endParaRPr lang="en-US" dirty="0"/>
          </a:p>
        </p:txBody>
      </p:sp>
    </p:spTree>
    <p:extLst>
      <p:ext uri="{BB962C8B-B14F-4D97-AF65-F5344CB8AC3E}">
        <p14:creationId xmlns:p14="http://schemas.microsoft.com/office/powerpoint/2010/main" val="823191634"/>
      </p:ext>
    </p:extLst>
  </p:cSld>
  <p:clrMapOvr>
    <a:masterClrMapping/>
  </p:clrMapOvr>
</p:sld>
</file>

<file path=ppt/slides/slide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AC585-EF17-4B30-B450-18BAAC4229DA}"/>
              </a:ext>
            </a:extLst>
          </p:cNvPr>
          <p:cNvSpPr>
            <a:spLocks noGrp="1"/>
          </p:cNvSpPr>
          <p:nvPr>
            <p:ph type="title"/>
          </p:nvPr>
        </p:nvSpPr>
        <p:spPr/>
        <p:txBody>
          <a:bodyPr/>
          <a:lstStyle/>
          <a:p>
            <a:r>
              <a:rPr lang="en-US" dirty="0"/>
              <a:t>409A Framework – Exclusions; Exceptions (continued)</a:t>
            </a:r>
          </a:p>
        </p:txBody>
      </p:sp>
      <p:sp>
        <p:nvSpPr>
          <p:cNvPr id="3" name="Content Placeholder 2">
            <a:extLst>
              <a:ext uri="{FF2B5EF4-FFF2-40B4-BE49-F238E27FC236}">
                <a16:creationId xmlns:a16="http://schemas.microsoft.com/office/drawing/2014/main" id="{2025AF14-77C4-47C4-94BF-CE18E22849F8}"/>
              </a:ext>
            </a:extLst>
          </p:cNvPr>
          <p:cNvSpPr>
            <a:spLocks noGrp="1"/>
          </p:cNvSpPr>
          <p:nvPr>
            <p:ph sz="quarter" idx="10"/>
          </p:nvPr>
        </p:nvSpPr>
        <p:spPr/>
        <p:txBody>
          <a:bodyPr/>
          <a:lstStyle/>
          <a:p>
            <a:pPr lvl="1"/>
            <a:r>
              <a:rPr lang="en-US" dirty="0"/>
              <a:t>Broad-based foreign retirement plans</a:t>
            </a:r>
          </a:p>
          <a:p>
            <a:pPr marL="457200" lvl="1" indent="0">
              <a:buNone/>
            </a:pPr>
            <a:endParaRPr lang="en-US" dirty="0"/>
          </a:p>
          <a:p>
            <a:pPr lvl="1"/>
            <a:r>
              <a:rPr lang="en-US" dirty="0"/>
              <a:t>Payments made under the short-term deferral exception</a:t>
            </a:r>
          </a:p>
          <a:p>
            <a:pPr marL="457200" lvl="1" indent="0">
              <a:buNone/>
            </a:pPr>
            <a:endParaRPr lang="en-US" dirty="0"/>
          </a:p>
          <a:p>
            <a:pPr lvl="1"/>
            <a:r>
              <a:rPr lang="en-US" dirty="0"/>
              <a:t>Restricted stock</a:t>
            </a:r>
          </a:p>
          <a:p>
            <a:pPr lvl="1"/>
            <a:endParaRPr lang="en-US" dirty="0"/>
          </a:p>
          <a:p>
            <a:pPr lvl="1"/>
            <a:r>
              <a:rPr lang="en-US" dirty="0"/>
              <a:t>Incentive Stock Options (ISOs)</a:t>
            </a:r>
          </a:p>
          <a:p>
            <a:pPr marL="457200" lvl="1" indent="0">
              <a:buNone/>
            </a:pPr>
            <a:endParaRPr lang="en-US" dirty="0"/>
          </a:p>
          <a:p>
            <a:pPr lvl="1"/>
            <a:r>
              <a:rPr lang="en-US" dirty="0"/>
              <a:t>Certain options &amp; Stock Appreciation Rights (SARs)</a:t>
            </a:r>
          </a:p>
          <a:p>
            <a:pPr marL="457200" lvl="1" indent="0">
              <a:buNone/>
            </a:pPr>
            <a:endParaRPr lang="en-US" dirty="0"/>
          </a:p>
          <a:p>
            <a:pPr lvl="1"/>
            <a:r>
              <a:rPr lang="en-US" dirty="0"/>
              <a:t>Separation pay</a:t>
            </a:r>
          </a:p>
        </p:txBody>
      </p:sp>
    </p:spTree>
    <p:extLst>
      <p:ext uri="{BB962C8B-B14F-4D97-AF65-F5344CB8AC3E}">
        <p14:creationId xmlns:p14="http://schemas.microsoft.com/office/powerpoint/2010/main" val="3276033471"/>
      </p:ext>
    </p:extLst>
  </p:cSld>
  <p:clrMapOvr>
    <a:masterClrMapping/>
  </p:clrMapOvr>
</p:sld>
</file>

<file path=ppt/slides/slide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9917A-42B2-4130-BCB0-69313ED579D6}"/>
              </a:ext>
            </a:extLst>
          </p:cNvPr>
          <p:cNvSpPr>
            <a:spLocks noGrp="1"/>
          </p:cNvSpPr>
          <p:nvPr>
            <p:ph type="title"/>
          </p:nvPr>
        </p:nvSpPr>
        <p:spPr/>
        <p:txBody>
          <a:bodyPr/>
          <a:lstStyle/>
          <a:p>
            <a:r>
              <a:rPr lang="en-US" dirty="0"/>
              <a:t>409A Framework – Key Terms </a:t>
            </a:r>
          </a:p>
        </p:txBody>
      </p:sp>
      <p:sp>
        <p:nvSpPr>
          <p:cNvPr id="3" name="Content Placeholder 2">
            <a:extLst>
              <a:ext uri="{FF2B5EF4-FFF2-40B4-BE49-F238E27FC236}">
                <a16:creationId xmlns:a16="http://schemas.microsoft.com/office/drawing/2014/main" id="{D0B94777-F947-432E-A3C7-D2F1CD10A35B}"/>
              </a:ext>
            </a:extLst>
          </p:cNvPr>
          <p:cNvSpPr>
            <a:spLocks noGrp="1"/>
          </p:cNvSpPr>
          <p:nvPr>
            <p:ph sz="quarter" idx="10"/>
          </p:nvPr>
        </p:nvSpPr>
        <p:spPr/>
        <p:txBody>
          <a:bodyPr/>
          <a:lstStyle/>
          <a:p>
            <a:pPr algn="just"/>
            <a:r>
              <a:rPr lang="en-US" dirty="0"/>
              <a:t>“Plan”: includes any agreement, method, program, or other arrangement</a:t>
            </a:r>
          </a:p>
          <a:p>
            <a:pPr marL="0" indent="0" algn="just">
              <a:buNone/>
            </a:pPr>
            <a:endParaRPr lang="en-US" dirty="0"/>
          </a:p>
          <a:p>
            <a:pPr algn="just"/>
            <a:r>
              <a:rPr lang="en-US" dirty="0"/>
              <a:t>“Service Provider:” employee, director, and certain independent contractors</a:t>
            </a:r>
          </a:p>
          <a:p>
            <a:pPr algn="just"/>
            <a:endParaRPr lang="en-US" dirty="0"/>
          </a:p>
          <a:p>
            <a:pPr algn="just"/>
            <a:r>
              <a:rPr lang="en-US" dirty="0"/>
              <a:t>“Service Recipient:” means the persons for whom the services are performed</a:t>
            </a:r>
          </a:p>
          <a:p>
            <a:pPr marL="0" indent="0">
              <a:buNone/>
            </a:pPr>
            <a:endParaRPr lang="en-US" dirty="0"/>
          </a:p>
          <a:p>
            <a:pPr marL="400050" lvl="1" indent="-342900">
              <a:buFont typeface="Arial" panose="020B0604020202020204" pitchFamily="34" charset="0"/>
              <a:buChar char="•"/>
            </a:pPr>
            <a:endParaRPr lang="en-US" dirty="0"/>
          </a:p>
          <a:p>
            <a:pPr marL="857250" lvl="2" indent="-342900"/>
            <a:endParaRPr lang="en-US" dirty="0"/>
          </a:p>
          <a:p>
            <a:pPr marL="514350" lvl="2" indent="0">
              <a:buNone/>
            </a:pPr>
            <a:endParaRPr lang="en-US" dirty="0"/>
          </a:p>
          <a:p>
            <a:pPr lvl="1"/>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1413982975"/>
      </p:ext>
    </p:extLst>
  </p:cSld>
  <p:clrMapOvr>
    <a:masterClrMapping/>
  </p:clrMapOvr>
</p:sld>
</file>

<file path=ppt/theme/theme1.xml><?xml version="1.0" encoding="utf-8"?>
<a:theme xmlns:thm15="http://schemas.microsoft.com/office/thememl/2012/main" xmlns:a="http://schemas.openxmlformats.org/drawingml/2006/main" name="Title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3.pptx" id="{061A8A51-F558-4EC5-8FC6-9C638C9317BE}" vid="{44ABC7A1-EE91-4E73-B634-2B7A1991974B}"/>
    </a:ext>
  </a:extLst>
</a:theme>
</file>

<file path=ppt/theme/theme2.xml><?xml version="1.0" encoding="utf-8"?>
<a:theme xmlns:a="http://schemas.openxmlformats.org/drawingml/2006/main" name="Defaul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3.pptx" id="{061A8A51-F558-4EC5-8FC6-9C638C9317BE}" vid="{1C4B7E32-7CE0-46AB-B47D-C82A678AB574}"/>
    </a:ext>
  </a:extLst>
</a:theme>
</file>

<file path=ppt/theme/theme6.xml><?xml version="1.0" encoding="utf-8"?>
<a:theme xmlns:a="http://schemas.openxmlformats.org/drawingml/2006/main" name="Contac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3.pptx" id="{061A8A51-F558-4EC5-8FC6-9C638C9317BE}" vid="{F140D65D-16C6-45AD-A787-E3905096579B}"/>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dcterms:created xsi:type="dcterms:W3CDTF">1900-01-01T00:00:00.0000000Z</dcterms:created>
  <dcterms:modified xsi:type="dcterms:W3CDTF">2023-05-16T20:54:37.0000000Z</dcterms:modified>
</coreProperties>
</file>