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46" r:id="rId3"/>
    <p:sldId id="350" r:id="rId4"/>
    <p:sldId id="258" r:id="rId5"/>
    <p:sldId id="265" r:id="rId6"/>
    <p:sldId id="349" r:id="rId7"/>
    <p:sldId id="348" r:id="rId8"/>
    <p:sldId id="351" r:id="rId9"/>
    <p:sldId id="360" r:id="rId10"/>
    <p:sldId id="356" r:id="rId11"/>
    <p:sldId id="382" r:id="rId12"/>
    <p:sldId id="354" r:id="rId13"/>
    <p:sldId id="361" r:id="rId14"/>
    <p:sldId id="383" r:id="rId15"/>
    <p:sldId id="362" r:id="rId16"/>
    <p:sldId id="352" r:id="rId17"/>
    <p:sldId id="359" r:id="rId18"/>
    <p:sldId id="363" r:id="rId19"/>
    <p:sldId id="390" r:id="rId20"/>
    <p:sldId id="347" r:id="rId21"/>
    <p:sldId id="267" r:id="rId22"/>
    <p:sldId id="353" r:id="rId23"/>
    <p:sldId id="364" r:id="rId24"/>
    <p:sldId id="372" r:id="rId25"/>
    <p:sldId id="384" r:id="rId26"/>
    <p:sldId id="385" r:id="rId27"/>
    <p:sldId id="387" r:id="rId28"/>
    <p:sldId id="404" r:id="rId29"/>
    <p:sldId id="405" r:id="rId30"/>
    <p:sldId id="388" r:id="rId31"/>
    <p:sldId id="389" r:id="rId32"/>
    <p:sldId id="378" r:id="rId33"/>
    <p:sldId id="407" r:id="rId34"/>
    <p:sldId id="367" r:id="rId35"/>
    <p:sldId id="408" r:id="rId36"/>
    <p:sldId id="370" r:id="rId37"/>
    <p:sldId id="392" r:id="rId38"/>
    <p:sldId id="393" r:id="rId39"/>
    <p:sldId id="394" r:id="rId40"/>
    <p:sldId id="400" r:id="rId41"/>
    <p:sldId id="399" r:id="rId42"/>
    <p:sldId id="396" r:id="rId43"/>
    <p:sldId id="395" r:id="rId44"/>
    <p:sldId id="377" r:id="rId45"/>
    <p:sldId id="379" r:id="rId46"/>
    <p:sldId id="386" r:id="rId47"/>
    <p:sldId id="365" r:id="rId48"/>
    <p:sldId id="366" r:id="rId49"/>
    <p:sldId id="398"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98" d="100"/>
          <a:sy n="98" d="100"/>
        </p:scale>
        <p:origin x="1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6A0422D9-C70B-4318-98CD-DA98B5BCA3BC}" type="datetimeFigureOut">
              <a:rPr lang="en-US" smtClean="0"/>
              <a:t>1/22/2022</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7E69361B-D6FA-435B-BBB7-4E1A37EB8058}" type="slidenum">
              <a:rPr lang="en-US" smtClean="0"/>
              <a:t>‹#›</a:t>
            </a:fld>
            <a:endParaRPr lang="en-US" dirty="0"/>
          </a:p>
        </p:txBody>
      </p:sp>
    </p:spTree>
    <p:extLst>
      <p:ext uri="{BB962C8B-B14F-4D97-AF65-F5344CB8AC3E}">
        <p14:creationId xmlns:p14="http://schemas.microsoft.com/office/powerpoint/2010/main" val="26515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99B5-15B6-4204-AF24-D10EA7F41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77A94-4AFF-4E9F-AB97-EEBC17A4E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7EC9D4-A52B-4F79-8CA3-4BE605FB2EC0}"/>
              </a:ext>
            </a:extLst>
          </p:cNvPr>
          <p:cNvSpPr>
            <a:spLocks noGrp="1"/>
          </p:cNvSpPr>
          <p:nvPr>
            <p:ph type="dt" sz="half" idx="10"/>
          </p:nvPr>
        </p:nvSpPr>
        <p:spPr/>
        <p:txBody>
          <a:bodyPr/>
          <a:lstStyle/>
          <a:p>
            <a:fld id="{8943EEBB-9F15-48D3-93F5-F891B497888F}" type="datetime1">
              <a:rPr lang="en-US" smtClean="0"/>
              <a:t>1/22/2022</a:t>
            </a:fld>
            <a:endParaRPr lang="en-US" dirty="0"/>
          </a:p>
        </p:txBody>
      </p:sp>
      <p:sp>
        <p:nvSpPr>
          <p:cNvPr id="5" name="Footer Placeholder 4">
            <a:extLst>
              <a:ext uri="{FF2B5EF4-FFF2-40B4-BE49-F238E27FC236}">
                <a16:creationId xmlns:a16="http://schemas.microsoft.com/office/drawing/2014/main" id="{22296BD2-B66F-4470-A290-F970F131F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BE39D3-4841-49DB-9C51-1DEE1D4E23E5}"/>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274321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338D-D17A-4AEA-B371-0609655F9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85D209-9EFB-4946-8785-45C7984C6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CD0B3-BD40-4BED-9732-3C9DA08F8562}"/>
              </a:ext>
            </a:extLst>
          </p:cNvPr>
          <p:cNvSpPr>
            <a:spLocks noGrp="1"/>
          </p:cNvSpPr>
          <p:nvPr>
            <p:ph type="dt" sz="half" idx="10"/>
          </p:nvPr>
        </p:nvSpPr>
        <p:spPr/>
        <p:txBody>
          <a:bodyPr/>
          <a:lstStyle/>
          <a:p>
            <a:fld id="{5E9DB748-C56A-4810-83D0-4B9730DD6FAC}" type="datetime1">
              <a:rPr lang="en-US" smtClean="0"/>
              <a:t>1/22/2022</a:t>
            </a:fld>
            <a:endParaRPr lang="en-US" dirty="0"/>
          </a:p>
        </p:txBody>
      </p:sp>
      <p:sp>
        <p:nvSpPr>
          <p:cNvPr id="5" name="Footer Placeholder 4">
            <a:extLst>
              <a:ext uri="{FF2B5EF4-FFF2-40B4-BE49-F238E27FC236}">
                <a16:creationId xmlns:a16="http://schemas.microsoft.com/office/drawing/2014/main" id="{1D920D04-B13E-4857-8A99-380E65A9B0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E4E435-8AA8-448B-BB4B-4C6EE923EFFE}"/>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68973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3B6A9-586F-4189-AE36-7C4BF333F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81328-814B-4FDF-BE54-AAF050138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7AC7D-8ABE-4BD2-8316-281A78821F2F}"/>
              </a:ext>
            </a:extLst>
          </p:cNvPr>
          <p:cNvSpPr>
            <a:spLocks noGrp="1"/>
          </p:cNvSpPr>
          <p:nvPr>
            <p:ph type="dt" sz="half" idx="10"/>
          </p:nvPr>
        </p:nvSpPr>
        <p:spPr/>
        <p:txBody>
          <a:bodyPr/>
          <a:lstStyle/>
          <a:p>
            <a:fld id="{9FE5EE52-9C4A-4212-9C7A-6997CC182412}" type="datetime1">
              <a:rPr lang="en-US" smtClean="0"/>
              <a:t>1/22/2022</a:t>
            </a:fld>
            <a:endParaRPr lang="en-US" dirty="0"/>
          </a:p>
        </p:txBody>
      </p:sp>
      <p:sp>
        <p:nvSpPr>
          <p:cNvPr id="5" name="Footer Placeholder 4">
            <a:extLst>
              <a:ext uri="{FF2B5EF4-FFF2-40B4-BE49-F238E27FC236}">
                <a16:creationId xmlns:a16="http://schemas.microsoft.com/office/drawing/2014/main" id="{B058B8C3-A199-4AB5-8BD0-A74A85744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46ACB5-60CB-4B1C-BD04-144F2440DE3D}"/>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313955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49BD-91D9-43C8-A7CF-48306DC3D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89FC8-54C4-4A26-838A-43718C87F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08366-B42B-4EE8-B15A-A51272306AE4}"/>
              </a:ext>
            </a:extLst>
          </p:cNvPr>
          <p:cNvSpPr>
            <a:spLocks noGrp="1"/>
          </p:cNvSpPr>
          <p:nvPr>
            <p:ph type="dt" sz="half" idx="10"/>
          </p:nvPr>
        </p:nvSpPr>
        <p:spPr/>
        <p:txBody>
          <a:bodyPr/>
          <a:lstStyle/>
          <a:p>
            <a:fld id="{EF43E886-E4DB-4494-A15D-0B2321163DD6}" type="datetime1">
              <a:rPr lang="en-US" smtClean="0"/>
              <a:t>1/22/2022</a:t>
            </a:fld>
            <a:endParaRPr lang="en-US" dirty="0"/>
          </a:p>
        </p:txBody>
      </p:sp>
      <p:sp>
        <p:nvSpPr>
          <p:cNvPr id="5" name="Footer Placeholder 4">
            <a:extLst>
              <a:ext uri="{FF2B5EF4-FFF2-40B4-BE49-F238E27FC236}">
                <a16:creationId xmlns:a16="http://schemas.microsoft.com/office/drawing/2014/main" id="{A0C4F9ED-764F-4C24-BD62-5DB332D0E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76FEA4-B8EC-4003-9A11-3B31B9AAF10E}"/>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239832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7A1-6EAC-4C51-B35F-C815F6D09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D4D1-D6FE-4F0A-A11A-09ACE8805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EC83E-BB2D-4CB3-883C-B6C108284D6E}"/>
              </a:ext>
            </a:extLst>
          </p:cNvPr>
          <p:cNvSpPr>
            <a:spLocks noGrp="1"/>
          </p:cNvSpPr>
          <p:nvPr>
            <p:ph type="dt" sz="half" idx="10"/>
          </p:nvPr>
        </p:nvSpPr>
        <p:spPr/>
        <p:txBody>
          <a:bodyPr/>
          <a:lstStyle/>
          <a:p>
            <a:fld id="{F74C39A5-9BB3-4CE0-8A32-EED916103EA2}" type="datetime1">
              <a:rPr lang="en-US" smtClean="0"/>
              <a:t>1/22/2022</a:t>
            </a:fld>
            <a:endParaRPr lang="en-US" dirty="0"/>
          </a:p>
        </p:txBody>
      </p:sp>
      <p:sp>
        <p:nvSpPr>
          <p:cNvPr id="5" name="Footer Placeholder 4">
            <a:extLst>
              <a:ext uri="{FF2B5EF4-FFF2-40B4-BE49-F238E27FC236}">
                <a16:creationId xmlns:a16="http://schemas.microsoft.com/office/drawing/2014/main" id="{D5BF2AC6-8645-461D-A93B-F27D24DFD8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2FD947-2B93-4D6E-B287-37F62CA17016}"/>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331874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356E-4879-49DB-9F8F-9799AC209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F5D39-15C3-4507-A396-7643FA16B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6C3D4-5E7E-47E1-A3CE-05189E0F89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21C57-220E-4AD4-9AAA-D2EC54E985AC}"/>
              </a:ext>
            </a:extLst>
          </p:cNvPr>
          <p:cNvSpPr>
            <a:spLocks noGrp="1"/>
          </p:cNvSpPr>
          <p:nvPr>
            <p:ph type="dt" sz="half" idx="10"/>
          </p:nvPr>
        </p:nvSpPr>
        <p:spPr/>
        <p:txBody>
          <a:bodyPr/>
          <a:lstStyle/>
          <a:p>
            <a:fld id="{185A3788-B8B2-4226-9341-BDB487CE1B58}" type="datetime1">
              <a:rPr lang="en-US" smtClean="0"/>
              <a:t>1/22/2022</a:t>
            </a:fld>
            <a:endParaRPr lang="en-US" dirty="0"/>
          </a:p>
        </p:txBody>
      </p:sp>
      <p:sp>
        <p:nvSpPr>
          <p:cNvPr id="6" name="Footer Placeholder 5">
            <a:extLst>
              <a:ext uri="{FF2B5EF4-FFF2-40B4-BE49-F238E27FC236}">
                <a16:creationId xmlns:a16="http://schemas.microsoft.com/office/drawing/2014/main" id="{CA7A915C-F3D9-4028-847A-FF7EE089C4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B2D4E7-071E-4B84-8A7A-50CDF5E01CA6}"/>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319497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ED92-43C5-40C1-9E49-462607A854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CF4C7-E547-4C78-A9D2-AE3FC11C3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BA6A6-9C4F-4AFA-AD4A-A1EBBEEB76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9D7A7-F21E-4B5F-9CD5-1AAAB6D36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57012-5414-490A-8FD4-E83A2621B5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257881-CE36-4721-944E-E7746CF58677}"/>
              </a:ext>
            </a:extLst>
          </p:cNvPr>
          <p:cNvSpPr>
            <a:spLocks noGrp="1"/>
          </p:cNvSpPr>
          <p:nvPr>
            <p:ph type="dt" sz="half" idx="10"/>
          </p:nvPr>
        </p:nvSpPr>
        <p:spPr/>
        <p:txBody>
          <a:bodyPr/>
          <a:lstStyle/>
          <a:p>
            <a:fld id="{5449BDDE-06BD-4E45-8A59-51D60583F0DE}" type="datetime1">
              <a:rPr lang="en-US" smtClean="0"/>
              <a:t>1/22/2022</a:t>
            </a:fld>
            <a:endParaRPr lang="en-US" dirty="0"/>
          </a:p>
        </p:txBody>
      </p:sp>
      <p:sp>
        <p:nvSpPr>
          <p:cNvPr id="8" name="Footer Placeholder 7">
            <a:extLst>
              <a:ext uri="{FF2B5EF4-FFF2-40B4-BE49-F238E27FC236}">
                <a16:creationId xmlns:a16="http://schemas.microsoft.com/office/drawing/2014/main" id="{2CAD46F7-E993-4C7F-913B-854392E764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5C0ABC-6183-48E8-8E24-C84247CDD33C}"/>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238501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AB94-041D-4FB2-8C69-37804C74C3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110691-AB39-43BF-B115-3DF1D9162024}"/>
              </a:ext>
            </a:extLst>
          </p:cNvPr>
          <p:cNvSpPr>
            <a:spLocks noGrp="1"/>
          </p:cNvSpPr>
          <p:nvPr>
            <p:ph type="dt" sz="half" idx="10"/>
          </p:nvPr>
        </p:nvSpPr>
        <p:spPr/>
        <p:txBody>
          <a:bodyPr/>
          <a:lstStyle/>
          <a:p>
            <a:fld id="{6C9CE727-35F8-4197-8E08-61FBD6E814A0}" type="datetime1">
              <a:rPr lang="en-US" smtClean="0"/>
              <a:t>1/22/2022</a:t>
            </a:fld>
            <a:endParaRPr lang="en-US" dirty="0"/>
          </a:p>
        </p:txBody>
      </p:sp>
      <p:sp>
        <p:nvSpPr>
          <p:cNvPr id="4" name="Footer Placeholder 3">
            <a:extLst>
              <a:ext uri="{FF2B5EF4-FFF2-40B4-BE49-F238E27FC236}">
                <a16:creationId xmlns:a16="http://schemas.microsoft.com/office/drawing/2014/main" id="{41954101-5460-45BC-B068-EC701E4361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A48884-139E-4C62-91B2-F642F58E8C73}"/>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59400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A094C-17A3-4ACD-8E91-63A749177411}"/>
              </a:ext>
            </a:extLst>
          </p:cNvPr>
          <p:cNvSpPr>
            <a:spLocks noGrp="1"/>
          </p:cNvSpPr>
          <p:nvPr>
            <p:ph type="dt" sz="half" idx="10"/>
          </p:nvPr>
        </p:nvSpPr>
        <p:spPr/>
        <p:txBody>
          <a:bodyPr/>
          <a:lstStyle/>
          <a:p>
            <a:fld id="{64A6421B-45DF-4707-A423-344C6B734527}" type="datetime1">
              <a:rPr lang="en-US" smtClean="0"/>
              <a:t>1/22/2022</a:t>
            </a:fld>
            <a:endParaRPr lang="en-US" dirty="0"/>
          </a:p>
        </p:txBody>
      </p:sp>
      <p:sp>
        <p:nvSpPr>
          <p:cNvPr id="3" name="Footer Placeholder 2">
            <a:extLst>
              <a:ext uri="{FF2B5EF4-FFF2-40B4-BE49-F238E27FC236}">
                <a16:creationId xmlns:a16="http://schemas.microsoft.com/office/drawing/2014/main" id="{1BD4A29A-B854-448F-B9B9-BE7A31FE8C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C16943-8E9D-4460-85AF-F4EF17EEB6FD}"/>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216185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480C-1A9A-4568-BD31-1A41494D6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54B71B-7EFC-40E6-AB5D-4796DBA41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8A9118-2EB3-4D31-AC38-993C3B03A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D5CDA-22A9-48A9-B3E9-D820EA8928ED}"/>
              </a:ext>
            </a:extLst>
          </p:cNvPr>
          <p:cNvSpPr>
            <a:spLocks noGrp="1"/>
          </p:cNvSpPr>
          <p:nvPr>
            <p:ph type="dt" sz="half" idx="10"/>
          </p:nvPr>
        </p:nvSpPr>
        <p:spPr/>
        <p:txBody>
          <a:bodyPr/>
          <a:lstStyle/>
          <a:p>
            <a:fld id="{BE020794-344E-4786-9EAC-35D6089927AC}" type="datetime1">
              <a:rPr lang="en-US" smtClean="0"/>
              <a:t>1/22/2022</a:t>
            </a:fld>
            <a:endParaRPr lang="en-US" dirty="0"/>
          </a:p>
        </p:txBody>
      </p:sp>
      <p:sp>
        <p:nvSpPr>
          <p:cNvPr id="6" name="Footer Placeholder 5">
            <a:extLst>
              <a:ext uri="{FF2B5EF4-FFF2-40B4-BE49-F238E27FC236}">
                <a16:creationId xmlns:a16="http://schemas.microsoft.com/office/drawing/2014/main" id="{C586E549-0CEE-42A4-BFB1-7A03E39E8A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39C9DD-688D-4EEE-A792-D7DA3AA2865C}"/>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225436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1993-B2DA-42D6-BAC0-861E0BFA5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7F550-60FF-4D6C-8F20-25C11EF59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54538E-2744-4018-A3A6-1BC974EFF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EEA61-C4D8-4620-9BD0-B3F3CDB6D8C4}"/>
              </a:ext>
            </a:extLst>
          </p:cNvPr>
          <p:cNvSpPr>
            <a:spLocks noGrp="1"/>
          </p:cNvSpPr>
          <p:nvPr>
            <p:ph type="dt" sz="half" idx="10"/>
          </p:nvPr>
        </p:nvSpPr>
        <p:spPr/>
        <p:txBody>
          <a:bodyPr/>
          <a:lstStyle/>
          <a:p>
            <a:fld id="{DCBA8E55-BF4B-451D-824B-FD068CCBC77E}" type="datetime1">
              <a:rPr lang="en-US" smtClean="0"/>
              <a:t>1/22/2022</a:t>
            </a:fld>
            <a:endParaRPr lang="en-US" dirty="0"/>
          </a:p>
        </p:txBody>
      </p:sp>
      <p:sp>
        <p:nvSpPr>
          <p:cNvPr id="6" name="Footer Placeholder 5">
            <a:extLst>
              <a:ext uri="{FF2B5EF4-FFF2-40B4-BE49-F238E27FC236}">
                <a16:creationId xmlns:a16="http://schemas.microsoft.com/office/drawing/2014/main" id="{D6C79C75-D154-4FB4-BE33-C004D968F7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32E5E6-BC19-457B-906C-A8C3D36CC7BD}"/>
              </a:ext>
            </a:extLst>
          </p:cNvPr>
          <p:cNvSpPr>
            <a:spLocks noGrp="1"/>
          </p:cNvSpPr>
          <p:nvPr>
            <p:ph type="sldNum" sz="quarter" idx="12"/>
          </p:nvPr>
        </p:nvSpPr>
        <p:spPr/>
        <p:txBody>
          <a:bodyPr/>
          <a:lstStyle/>
          <a:p>
            <a:fld id="{C7876B1C-CEF8-4014-8CB1-55A25726BAB4}" type="slidenum">
              <a:rPr lang="en-US" smtClean="0"/>
              <a:t>‹#›</a:t>
            </a:fld>
            <a:endParaRPr lang="en-US" dirty="0"/>
          </a:p>
        </p:txBody>
      </p:sp>
    </p:spTree>
    <p:extLst>
      <p:ext uri="{BB962C8B-B14F-4D97-AF65-F5344CB8AC3E}">
        <p14:creationId xmlns:p14="http://schemas.microsoft.com/office/powerpoint/2010/main" val="316063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A4A1D-E9AF-4C19-B3E1-E870E5743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B83FC-BF9C-4BB8-8EBA-7E281C960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0C7C4-9317-45CC-91C9-4EC2FDA21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E9BD6-3D03-4A5B-B9CD-FAEA158D17E4}" type="datetime1">
              <a:rPr lang="en-US" smtClean="0"/>
              <a:t>1/22/2022</a:t>
            </a:fld>
            <a:endParaRPr lang="en-US" dirty="0"/>
          </a:p>
        </p:txBody>
      </p:sp>
      <p:sp>
        <p:nvSpPr>
          <p:cNvPr id="5" name="Footer Placeholder 4">
            <a:extLst>
              <a:ext uri="{FF2B5EF4-FFF2-40B4-BE49-F238E27FC236}">
                <a16:creationId xmlns:a16="http://schemas.microsoft.com/office/drawing/2014/main" id="{0BC6389A-0064-4423-A5A7-8128A7CD5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DCD586-EAB4-4232-A6EF-775500312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6B1C-CEF8-4014-8CB1-55A25726BAB4}" type="slidenum">
              <a:rPr lang="en-US" smtClean="0"/>
              <a:t>‹#›</a:t>
            </a:fld>
            <a:endParaRPr lang="en-US" dirty="0"/>
          </a:p>
        </p:txBody>
      </p:sp>
    </p:spTree>
    <p:extLst>
      <p:ext uri="{BB962C8B-B14F-4D97-AF65-F5344CB8AC3E}">
        <p14:creationId xmlns:p14="http://schemas.microsoft.com/office/powerpoint/2010/main" val="73460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ott@owenlawllc.com" TargetMode="External"/><Relationship Id="rId1" Type="http://schemas.openxmlformats.org/officeDocument/2006/relationships/slideLayout" Target="../slideLayouts/slideLayout1.xml"/><Relationship Id="rId4" Type="http://schemas.openxmlformats.org/officeDocument/2006/relationships/hyperlink" Target="https://changestrategy.net/2017/03/19/the-nuts-and-bolts-of-engageme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os.p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dos.pa.gov/BusinessCharities/Business/RegistrationForms/Documents/Updated%202017%20Registration%20Forms/Domestic%20Nonprofit%20Corporation/15-345%20Statement%20of%20Interest%20Exchange.pdf" TargetMode="External"/><Relationship Id="rId13" Type="http://schemas.openxmlformats.org/officeDocument/2006/relationships/hyperlink" Target="https://www.dos.pa.gov/BusinessCharities/Business/RegistrationForms/Documents/Updated%202017%20Registration%20Forms/Domestic%20Nonprofit%20Corporation/15-1971_5971%20Voluntary%20Diss%20Never%20Transacted%20Business_Corps.pdf" TargetMode="External"/><Relationship Id="rId18" Type="http://schemas.openxmlformats.org/officeDocument/2006/relationships/hyperlink" Target="https://www.dos.pa.gov/BusinessCharities/Business/RegistrationForms/Documents/Updated%202017%20Registration%20Forms/Domestic%20Nonprofit%20Corporation/15-1341_5341%20Stmnt%20of%20Revival%20Dom%20Bus-Nonprft%20Corp.pdf" TargetMode="External"/><Relationship Id="rId3" Type="http://schemas.openxmlformats.org/officeDocument/2006/relationships/hyperlink" Target="https://www.dos.pa.gov/BusinessCharities/Business/RegistrationForms/Documents/Updated%202017%20Registration%20Forms/Domestic%20Nonprofit%20Corporation/15-1915_5915%20Art%20of%20Amnd-Dom%20Bus%20Nnprft%20Corp.pdf" TargetMode="External"/><Relationship Id="rId7" Type="http://schemas.openxmlformats.org/officeDocument/2006/relationships/hyperlink" Target="https://www.dos.pa.gov/BusinessCharities/Business/RegistrationForms/Documents/Updated%202017%20Registration%20Forms/Domestic%20Nonprofit%20Corporation/15-335AD%20Statement%20of%20Merger_Addendum.pdf" TargetMode="External"/><Relationship Id="rId12" Type="http://schemas.openxmlformats.org/officeDocument/2006/relationships/hyperlink" Target="https://www.dos.pa.gov/BusinessCharities/Business/RegistrationForms/Documents/Updated%202017%20Registration%20Forms/Domestic%20Nonprofit%20Corporation/15-375%20Statement%20of%20Domestication.pdf" TargetMode="External"/><Relationship Id="rId17" Type="http://schemas.openxmlformats.org/officeDocument/2006/relationships/hyperlink" Target="https://www.dos.pa.gov/BusinessCharities/Business/RegistrationForms/Documents/Updated%202017%20Registration%20Forms/Domestic%20Nonprofit%20Corporation/15-1311_5311_9305%20%20Stmnt%20of%20Sum%20of%20Record.pdf" TargetMode="External"/><Relationship Id="rId2" Type="http://schemas.openxmlformats.org/officeDocument/2006/relationships/hyperlink" Target="https://www.dos.pa.gov/BusinessCharities/Business/RegistrationForms/Documents/Updated%202017%20Registration%20Forms/Domestic%20Nonprofit%20Corporation/15-5306_7102%20Art%20of%20Inc-Dom%20Nonprofit.pdf" TargetMode="External"/><Relationship Id="rId16" Type="http://schemas.openxmlformats.org/officeDocument/2006/relationships/hyperlink" Target="https://www.dos.pa.gov/BusinessCharities/Business/RegistrationForms/Documents/Updated%202017%20Registration%20Forms/Domestic%20Nonprofit%20Corporation/15-1902_5902%20Statement%20of%20Termination.pdf" TargetMode="External"/><Relationship Id="rId1" Type="http://schemas.openxmlformats.org/officeDocument/2006/relationships/slideLayout" Target="../slideLayouts/slideLayout2.xml"/><Relationship Id="rId6" Type="http://schemas.openxmlformats.org/officeDocument/2006/relationships/hyperlink" Target="https://www.dos.pa.gov/BusinessCharities/Business/RegistrationForms/Documents/Updated%202017%20Registration%20Forms/Domestic%20Nonprofit%20Corporation/15-335%20Statement%20of%20Merger.pdf" TargetMode="External"/><Relationship Id="rId11" Type="http://schemas.openxmlformats.org/officeDocument/2006/relationships/hyperlink" Target="https://www.dos.pa.gov/BusinessCharities/Business/RegistrationForms/Documents/Updated%202017%20Registration%20Forms/Domestic%20Nonprofit%20Corporation/15-366AD%20Statement%20of%20Division_Addendum.pdf" TargetMode="External"/><Relationship Id="rId5" Type="http://schemas.openxmlformats.org/officeDocument/2006/relationships/hyperlink" Target="https://www.dos.pa.gov/BusinessCharities/Business/RegistrationForms/Documents/Updated%202017%20Registration%20Forms/Domestic%20Nonprofit%20Corporation/15-5110%20Annual%20Statement-Nonprofit%20Corporation.pdf" TargetMode="External"/><Relationship Id="rId15" Type="http://schemas.openxmlformats.org/officeDocument/2006/relationships/hyperlink" Target="https://www.dos.pa.gov/BusinessCharities/Business/RegistrationForms/Documents/Updated%202017%20Registration%20Forms/Domestic%20Nonprofit%20Corporation/15-1989_5989%20Art%20of%20Invty%20Diss%20Dom%20Bus-NP%20Corp.pdf" TargetMode="External"/><Relationship Id="rId10" Type="http://schemas.openxmlformats.org/officeDocument/2006/relationships/hyperlink" Target="https://www.dos.pa.gov/BusinessCharities/Business/RegistrationForms/Documents/Updated%202017%20Registration%20Forms/Domestic%20Nonprofit%20Corporation/15-366%20Statement%20of%20Division.pdf" TargetMode="External"/><Relationship Id="rId19" Type="http://schemas.openxmlformats.org/officeDocument/2006/relationships/hyperlink" Target="https://www.dos.pa.gov/BusinessCharities/Business/RegistrationForms/Documents/Updated%202017%20Registration%20Forms/Domestic%20Nonprofit%20Corporation/15-7104_7105_7106_7107%20Art%20of%20Amend-Elect-Term%20of%20Coop%20Sts-Bus-NP.pdf" TargetMode="External"/><Relationship Id="rId4" Type="http://schemas.openxmlformats.org/officeDocument/2006/relationships/hyperlink" Target="https://www.dos.pa.gov/BusinessCharities/Business/RegistrationForms/Documents/Updated%202017%20Registration%20Forms/Domestic%20Nonprofit%20Corporation/15-1507_5507_8625_8825%20Statement%20of%20Chng%20of%20Registered%20Office.pdf" TargetMode="External"/><Relationship Id="rId9" Type="http://schemas.openxmlformats.org/officeDocument/2006/relationships/hyperlink" Target="https://www.dos.pa.gov/BusinessCharities/Business/RegistrationForms/Documents/Updated%202017%20Registration%20Forms/Domestic%20Nonprofit%20Corporation/15-355%20Statement%20of%20Conversion.pdf" TargetMode="External"/><Relationship Id="rId14" Type="http://schemas.openxmlformats.org/officeDocument/2006/relationships/hyperlink" Target="https://www.dos.pa.gov/BusinessCharities/Business/RegistrationForms/Documents/Updated%202017%20Registration%20Forms/Domestic%20Nonprofit%20Corporation/15-1977_5977%20Art%20of%20Diss%20Dom%20Bus-NP%20Corp.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ublicdomainpictures.net/en/view-image.php?image=55430&amp;picture=old-scrol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xpixel.net/Money-Bucks-Dollar-Wealth-Cash-Rupee-Currency-3259363"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researchparent.com/kids/best-gifts-for-kids/best-gifts-for-4-year-old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xhere.com/en/photo/709528"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flickr.com/photos/107621760@N03/10668612316/"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sott@owenlawllc.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D84B52-19E2-4B8C-82A4-20F6493BE2C7}"/>
              </a:ext>
            </a:extLst>
          </p:cNvPr>
          <p:cNvSpPr>
            <a:spLocks noGrp="1"/>
          </p:cNvSpPr>
          <p:nvPr>
            <p:ph type="ctrTitle"/>
          </p:nvPr>
        </p:nvSpPr>
        <p:spPr>
          <a:xfrm>
            <a:off x="457200" y="431830"/>
            <a:ext cx="8997696" cy="4058657"/>
          </a:xfrm>
        </p:spPr>
        <p:txBody>
          <a:bodyPr anchor="ctr">
            <a:noAutofit/>
          </a:bodyPr>
          <a:lstStyle/>
          <a:p>
            <a:r>
              <a:rPr lang="en-US" sz="7200" b="1" dirty="0">
                <a:solidFill>
                  <a:srgbClr val="FFFFFF"/>
                </a:solidFill>
              </a:rPr>
              <a:t>The Nuts and Bolts </a:t>
            </a:r>
            <a:br>
              <a:rPr lang="en-US" sz="7200" b="1" dirty="0">
                <a:solidFill>
                  <a:srgbClr val="FFFFFF"/>
                </a:solidFill>
              </a:rPr>
            </a:br>
            <a:r>
              <a:rPr lang="en-US" sz="7200" b="1" dirty="0">
                <a:solidFill>
                  <a:srgbClr val="FFFFFF"/>
                </a:solidFill>
              </a:rPr>
              <a:t>of </a:t>
            </a:r>
            <a:br>
              <a:rPr lang="en-US" sz="7200" b="1" dirty="0">
                <a:solidFill>
                  <a:srgbClr val="FFFFFF"/>
                </a:solidFill>
              </a:rPr>
            </a:br>
            <a:r>
              <a:rPr lang="en-US" sz="7200" b="1" dirty="0">
                <a:solidFill>
                  <a:srgbClr val="FFFFFF"/>
                </a:solidFill>
              </a:rPr>
              <a:t>Pennsylvania Nonprofit Law</a:t>
            </a:r>
          </a:p>
        </p:txBody>
      </p:sp>
      <p:sp>
        <p:nvSpPr>
          <p:cNvPr id="12" name="Rectangle 11">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AECA702C-6E0D-4520-B958-E59793950BAD}"/>
              </a:ext>
            </a:extLst>
          </p:cNvPr>
          <p:cNvSpPr>
            <a:spLocks noGrp="1"/>
          </p:cNvSpPr>
          <p:nvPr>
            <p:ph type="subTitle" idx="1"/>
          </p:nvPr>
        </p:nvSpPr>
        <p:spPr>
          <a:xfrm>
            <a:off x="1079499" y="4490487"/>
            <a:ext cx="10012680" cy="1890203"/>
          </a:xfrm>
        </p:spPr>
        <p:txBody>
          <a:bodyPr anchor="ctr">
            <a:normAutofit/>
          </a:bodyPr>
          <a:lstStyle/>
          <a:p>
            <a:pPr algn="l"/>
            <a:endParaRPr lang="en-US" sz="1200" dirty="0">
              <a:solidFill>
                <a:srgbClr val="1B1B1B"/>
              </a:solidFill>
            </a:endParaRPr>
          </a:p>
          <a:p>
            <a:pPr algn="l"/>
            <a:r>
              <a:rPr lang="en-US" sz="2200" b="1" u="sng" dirty="0">
                <a:solidFill>
                  <a:srgbClr val="1B1B1B"/>
                </a:solidFill>
              </a:rPr>
              <a:t>A Presentation for the Allegheny Tax Society. January 17, 2022</a:t>
            </a:r>
            <a:r>
              <a:rPr lang="en-US" sz="2200" b="1" dirty="0">
                <a:solidFill>
                  <a:srgbClr val="1B1B1B"/>
                </a:solidFill>
              </a:rPr>
              <a:t>						</a:t>
            </a:r>
            <a:r>
              <a:rPr lang="en-US" sz="2000" b="1" dirty="0">
                <a:solidFill>
                  <a:srgbClr val="1B1B1B"/>
                </a:solidFill>
              </a:rPr>
              <a:t>Susan Ott, Esq. © 2022								Owen Law Group, LLC								</a:t>
            </a:r>
            <a:r>
              <a:rPr lang="en-US" sz="2000" b="1" dirty="0">
                <a:solidFill>
                  <a:srgbClr val="1B1B1B"/>
                </a:solidFill>
                <a:hlinkClick r:id="rId2"/>
              </a:rPr>
              <a:t>sott@owenlawllc.com</a:t>
            </a:r>
            <a:endParaRPr lang="en-US" sz="2000" b="1" dirty="0">
              <a:solidFill>
                <a:srgbClr val="1B1B1B"/>
              </a:solidFill>
            </a:endParaRPr>
          </a:p>
          <a:p>
            <a:pPr algn="l"/>
            <a:endParaRPr lang="en-US" sz="1200" dirty="0">
              <a:solidFill>
                <a:srgbClr val="1B1B1B"/>
              </a:solidFill>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descr="A picture containing metalware, screw, gear&#10;&#10;Description automatically generated">
            <a:extLst>
              <a:ext uri="{FF2B5EF4-FFF2-40B4-BE49-F238E27FC236}">
                <a16:creationId xmlns:a16="http://schemas.microsoft.com/office/drawing/2014/main" id="{FA131597-9FF0-418D-B2BB-C779EFA342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16180" y="2243159"/>
            <a:ext cx="2716926" cy="2109356"/>
          </a:xfrm>
          <a:prstGeom prst="rect">
            <a:avLst/>
          </a:prstGeom>
        </p:spPr>
      </p:pic>
      <p:sp>
        <p:nvSpPr>
          <p:cNvPr id="4" name="Slide Number Placeholder 3">
            <a:extLst>
              <a:ext uri="{FF2B5EF4-FFF2-40B4-BE49-F238E27FC236}">
                <a16:creationId xmlns:a16="http://schemas.microsoft.com/office/drawing/2014/main" id="{704F6D28-BF54-4267-980E-C86C5F6D5E50}"/>
              </a:ext>
            </a:extLst>
          </p:cNvPr>
          <p:cNvSpPr>
            <a:spLocks noGrp="1"/>
          </p:cNvSpPr>
          <p:nvPr>
            <p:ph type="sldNum" sz="quarter" idx="12"/>
          </p:nvPr>
        </p:nvSpPr>
        <p:spPr/>
        <p:txBody>
          <a:bodyPr/>
          <a:lstStyle/>
          <a:p>
            <a:fld id="{C7876B1C-CEF8-4014-8CB1-55A25726BAB4}" type="slidenum">
              <a:rPr lang="en-US" smtClean="0"/>
              <a:t>1</a:t>
            </a:fld>
            <a:endParaRPr lang="en-US" dirty="0"/>
          </a:p>
        </p:txBody>
      </p:sp>
    </p:spTree>
    <p:extLst>
      <p:ext uri="{BB962C8B-B14F-4D97-AF65-F5344CB8AC3E}">
        <p14:creationId xmlns:p14="http://schemas.microsoft.com/office/powerpoint/2010/main" val="425013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1C71B94-CC71-4AF0-BC72-AB1798EAB304}"/>
              </a:ext>
            </a:extLst>
          </p:cNvPr>
          <p:cNvSpPr>
            <a:spLocks noGrp="1"/>
          </p:cNvSpPr>
          <p:nvPr>
            <p:ph type="title"/>
          </p:nvPr>
        </p:nvSpPr>
        <p:spPr>
          <a:xfrm>
            <a:off x="958506" y="800392"/>
            <a:ext cx="10264697" cy="1212102"/>
          </a:xfrm>
        </p:spPr>
        <p:txBody>
          <a:bodyPr>
            <a:normAutofit fontScale="90000"/>
          </a:bodyPr>
          <a:lstStyle/>
          <a:p>
            <a:pPr algn="ctr"/>
            <a:r>
              <a:rPr lang="en-US" b="1" dirty="0">
                <a:solidFill>
                  <a:srgbClr val="FFFFFF"/>
                </a:solidFill>
              </a:rPr>
              <a:t>The Associations Code</a:t>
            </a:r>
            <a:br>
              <a:rPr lang="en-US" b="1" dirty="0">
                <a:solidFill>
                  <a:srgbClr val="FFFFFF"/>
                </a:solidFill>
              </a:rPr>
            </a:br>
            <a:r>
              <a:rPr lang="en-US" sz="4400" b="1" i="0" dirty="0">
                <a:effectLst/>
                <a:latin typeface="Times New Roman" panose="02020603050405020304" pitchFamily="18" charset="0"/>
                <a:cs typeface="Times New Roman" panose="02020603050405020304" pitchFamily="18" charset="0"/>
              </a:rPr>
              <a:t>15 Pa. C.S.A. § 101 </a:t>
            </a:r>
            <a:r>
              <a:rPr lang="en-US" sz="4400" b="1" i="1" dirty="0">
                <a:effectLst/>
                <a:latin typeface="Times New Roman" panose="02020603050405020304" pitchFamily="18" charset="0"/>
                <a:cs typeface="Times New Roman" panose="02020603050405020304" pitchFamily="18" charset="0"/>
              </a:rPr>
              <a:t>et seq</a:t>
            </a:r>
            <a:endParaRPr lang="en-US" b="1" dirty="0">
              <a:solidFill>
                <a:srgbClr val="FFFFFF"/>
              </a:solidFill>
            </a:endParaRPr>
          </a:p>
        </p:txBody>
      </p:sp>
      <p:sp>
        <p:nvSpPr>
          <p:cNvPr id="3" name="Content Placeholder 2">
            <a:extLst>
              <a:ext uri="{FF2B5EF4-FFF2-40B4-BE49-F238E27FC236}">
                <a16:creationId xmlns:a16="http://schemas.microsoft.com/office/drawing/2014/main" id="{81DD3B55-B241-40CE-B3C6-935B15BFEB95}"/>
              </a:ext>
            </a:extLst>
          </p:cNvPr>
          <p:cNvSpPr>
            <a:spLocks noGrp="1"/>
          </p:cNvSpPr>
          <p:nvPr>
            <p:ph idx="1"/>
          </p:nvPr>
        </p:nvSpPr>
        <p:spPr>
          <a:xfrm>
            <a:off x="1367624" y="2490436"/>
            <a:ext cx="9708995" cy="3567173"/>
          </a:xfrm>
        </p:spPr>
        <p:txBody>
          <a:bodyPr anchor="ctr">
            <a:normAutofit/>
          </a:bodyPr>
          <a:lstStyle/>
          <a:p>
            <a:pPr marL="0" indent="0">
              <a:buNone/>
            </a:pPr>
            <a:endParaRPr lang="en-US" dirty="0"/>
          </a:p>
          <a:p>
            <a:pPr marL="0" indent="0">
              <a:buNone/>
            </a:pPr>
            <a:r>
              <a:rPr lang="en-US" dirty="0"/>
              <a:t>Relative to nonprofits, the Associations Code addresses:</a:t>
            </a:r>
          </a:p>
          <a:p>
            <a:endParaRPr lang="en-US" dirty="0"/>
          </a:p>
          <a:p>
            <a:r>
              <a:rPr lang="en-US" dirty="0"/>
              <a:t>Unincorporated Associations</a:t>
            </a:r>
          </a:p>
          <a:p>
            <a:endParaRPr lang="en-US" dirty="0"/>
          </a:p>
          <a:p>
            <a:r>
              <a:rPr lang="en-US" dirty="0"/>
              <a:t>Corporations</a:t>
            </a:r>
          </a:p>
          <a:p>
            <a:pPr marL="0" indent="0">
              <a:buNone/>
            </a:pPr>
            <a:endParaRPr lang="en-US" dirty="0"/>
          </a:p>
          <a:p>
            <a:endParaRPr lang="en-US" sz="2400" dirty="0"/>
          </a:p>
        </p:txBody>
      </p:sp>
      <p:sp>
        <p:nvSpPr>
          <p:cNvPr id="4" name="Slide Number Placeholder 3">
            <a:extLst>
              <a:ext uri="{FF2B5EF4-FFF2-40B4-BE49-F238E27FC236}">
                <a16:creationId xmlns:a16="http://schemas.microsoft.com/office/drawing/2014/main" id="{883D95E3-A574-4801-AFAD-ACB48726AE28}"/>
              </a:ext>
            </a:extLst>
          </p:cNvPr>
          <p:cNvSpPr>
            <a:spLocks noGrp="1"/>
          </p:cNvSpPr>
          <p:nvPr>
            <p:ph type="sldNum" sz="quarter" idx="12"/>
          </p:nvPr>
        </p:nvSpPr>
        <p:spPr/>
        <p:txBody>
          <a:bodyPr/>
          <a:lstStyle/>
          <a:p>
            <a:fld id="{C7876B1C-CEF8-4014-8CB1-55A25726BAB4}" type="slidenum">
              <a:rPr lang="en-US" smtClean="0"/>
              <a:t>10</a:t>
            </a:fld>
            <a:endParaRPr lang="en-US" dirty="0"/>
          </a:p>
        </p:txBody>
      </p:sp>
    </p:spTree>
    <p:extLst>
      <p:ext uri="{BB962C8B-B14F-4D97-AF65-F5344CB8AC3E}">
        <p14:creationId xmlns:p14="http://schemas.microsoft.com/office/powerpoint/2010/main" val="95815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682A76E-CE67-45C1-9A68-DC0980447767}"/>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An Unincorporated  Nonprofit Association is:</a:t>
            </a:r>
          </a:p>
        </p:txBody>
      </p:sp>
      <p:sp>
        <p:nvSpPr>
          <p:cNvPr id="3" name="Content Placeholder 2">
            <a:extLst>
              <a:ext uri="{FF2B5EF4-FFF2-40B4-BE49-F238E27FC236}">
                <a16:creationId xmlns:a16="http://schemas.microsoft.com/office/drawing/2014/main" id="{BFB314C8-6ED8-43CE-BEEF-03B80A0A71E9}"/>
              </a:ext>
            </a:extLst>
          </p:cNvPr>
          <p:cNvSpPr>
            <a:spLocks noGrp="1"/>
          </p:cNvSpPr>
          <p:nvPr>
            <p:ph idx="1"/>
          </p:nvPr>
        </p:nvSpPr>
        <p:spPr>
          <a:xfrm>
            <a:off x="1047280" y="2197100"/>
            <a:ext cx="10804409" cy="4660900"/>
          </a:xfrm>
        </p:spPr>
        <p:txBody>
          <a:bodyPr anchor="ctr">
            <a:normAutofit/>
          </a:bodyPr>
          <a:lstStyle/>
          <a:p>
            <a:pPr marL="0" indent="0" algn="l" fontAlgn="base">
              <a:buNone/>
            </a:pPr>
            <a:r>
              <a:rPr lang="en-US" sz="1600" b="1" i="0" dirty="0">
                <a:solidFill>
                  <a:srgbClr val="3D3D3D"/>
                </a:solidFill>
                <a:effectLst/>
                <a:latin typeface="inherit"/>
              </a:rPr>
              <a:t>“Nonprofit association.” </a:t>
            </a:r>
            <a:r>
              <a:rPr lang="en-US" sz="1600" b="0" i="0" dirty="0">
                <a:solidFill>
                  <a:srgbClr val="3D3D3D"/>
                </a:solidFill>
                <a:effectLst/>
                <a:latin typeface="Source Sans Pro" panose="020B0503030403020204" pitchFamily="34" charset="0"/>
              </a:rPr>
              <a:t>An unincorporated organization consisting of two or more members joined together under an agreement that is oral, in record form or implied from conduct for one or more common, nonprofit purposes. The term does not include:</a:t>
            </a:r>
          </a:p>
          <a:p>
            <a:pPr marL="342900" indent="-342900" algn="l" fontAlgn="base">
              <a:buAutoNum type="arabicParenBoth"/>
            </a:pPr>
            <a:r>
              <a:rPr lang="en-US" sz="1600" b="0" i="0" dirty="0">
                <a:solidFill>
                  <a:srgbClr val="3D3D3D"/>
                </a:solidFill>
                <a:effectLst/>
                <a:latin typeface="Source Sans Pro" panose="020B0503030403020204" pitchFamily="34" charset="0"/>
              </a:rPr>
              <a:t>a trust; (2) a marriage, domestic partnership, common law domestic relationship, civil union or other domestic living arrangement; (3) an organization formed under any other statute that governs the organization and operation of unincorporated associations; (4) a joint tenancy, tenancy in common or tenancy by the entireties, even if the co-owners share use of the property for a nonprofit purpose; or (5) a relationship under an agreement in record form that expressly provides that the relationship between the parties does not create a nonprofit association. * </a:t>
            </a:r>
          </a:p>
          <a:p>
            <a:pPr marL="0" indent="0" algn="l" fontAlgn="base">
              <a:buNone/>
            </a:pPr>
            <a:endParaRPr lang="en-US" sz="1600" b="0" i="0" dirty="0">
              <a:solidFill>
                <a:srgbClr val="3D3D3D"/>
              </a:solidFill>
              <a:effectLst/>
              <a:latin typeface="Source Sans Pro" panose="020B0503030403020204" pitchFamily="34" charset="0"/>
            </a:endParaRPr>
          </a:p>
          <a:p>
            <a:pPr marL="0" indent="0" algn="l" fontAlgn="base">
              <a:spcBef>
                <a:spcPts val="0"/>
              </a:spcBef>
              <a:buNone/>
            </a:pPr>
            <a:r>
              <a:rPr lang="en-US" sz="1600" b="1" i="0" dirty="0">
                <a:solidFill>
                  <a:srgbClr val="3D3D3D"/>
                </a:solidFill>
                <a:effectLst/>
                <a:latin typeface="inherit"/>
              </a:rPr>
              <a:t>“Entity status</a:t>
            </a:r>
          </a:p>
          <a:p>
            <a:pPr marL="0" indent="0" algn="l" fontAlgn="base">
              <a:lnSpc>
                <a:spcPct val="100000"/>
              </a:lnSpc>
              <a:spcBef>
                <a:spcPts val="0"/>
              </a:spcBef>
              <a:buNone/>
            </a:pPr>
            <a:r>
              <a:rPr lang="en-US" sz="1600" dirty="0">
                <a:solidFill>
                  <a:srgbClr val="3D3D3D"/>
                </a:solidFill>
                <a:latin typeface="inherit"/>
              </a:rPr>
              <a:t>     </a:t>
            </a:r>
            <a:r>
              <a:rPr lang="en-US" sz="1600" i="0" dirty="0">
                <a:solidFill>
                  <a:srgbClr val="3D3D3D"/>
                </a:solidFill>
                <a:effectLst/>
                <a:latin typeface="inherit"/>
              </a:rPr>
              <a:t>(a) Legal entity.--</a:t>
            </a:r>
            <a:r>
              <a:rPr lang="en-US" sz="1600" b="0" i="0" dirty="0">
                <a:solidFill>
                  <a:srgbClr val="3D3D3D"/>
                </a:solidFill>
                <a:effectLst/>
                <a:latin typeface="Source Sans Pro" panose="020B0503030403020204" pitchFamily="34" charset="0"/>
              </a:rPr>
              <a:t>A </a:t>
            </a:r>
            <a:r>
              <a:rPr lang="en-US" sz="1600" b="1" i="0" dirty="0">
                <a:solidFill>
                  <a:srgbClr val="3D3D3D"/>
                </a:solidFill>
                <a:effectLst/>
                <a:latin typeface="Source Sans Pro" panose="020B0503030403020204" pitchFamily="34" charset="0"/>
              </a:rPr>
              <a:t>nonprofit association </a:t>
            </a:r>
            <a:r>
              <a:rPr lang="en-US" sz="1600" b="0" i="0" dirty="0">
                <a:solidFill>
                  <a:srgbClr val="3D3D3D"/>
                </a:solidFill>
                <a:effectLst/>
                <a:latin typeface="Source Sans Pro" panose="020B0503030403020204" pitchFamily="34" charset="0"/>
              </a:rPr>
              <a:t>is a legal entity distinct from its members and managers.</a:t>
            </a:r>
          </a:p>
          <a:p>
            <a:pPr marL="0" indent="0" algn="l" fontAlgn="base">
              <a:lnSpc>
                <a:spcPct val="100000"/>
              </a:lnSpc>
              <a:spcBef>
                <a:spcPts val="0"/>
              </a:spcBef>
              <a:buNone/>
            </a:pPr>
            <a:r>
              <a:rPr lang="en-US" sz="1600" i="0" dirty="0">
                <a:solidFill>
                  <a:srgbClr val="3D3D3D"/>
                </a:solidFill>
                <a:effectLst/>
                <a:latin typeface="inherit"/>
              </a:rPr>
              <a:t>     (b) Perpetual duration.--</a:t>
            </a:r>
            <a:r>
              <a:rPr lang="en-US" sz="1600" b="0" i="0" dirty="0">
                <a:solidFill>
                  <a:srgbClr val="3D3D3D"/>
                </a:solidFill>
                <a:effectLst/>
                <a:latin typeface="Source Sans Pro" panose="020B0503030403020204" pitchFamily="34" charset="0"/>
              </a:rPr>
              <a:t>A </a:t>
            </a:r>
            <a:r>
              <a:rPr lang="en-US" sz="1600" b="1" i="0" dirty="0">
                <a:solidFill>
                  <a:srgbClr val="3D3D3D"/>
                </a:solidFill>
                <a:effectLst/>
                <a:latin typeface="Source Sans Pro" panose="020B0503030403020204" pitchFamily="34" charset="0"/>
              </a:rPr>
              <a:t>nonprofit association </a:t>
            </a:r>
            <a:r>
              <a:rPr lang="en-US" sz="1600" b="0" i="0" dirty="0">
                <a:solidFill>
                  <a:srgbClr val="3D3D3D"/>
                </a:solidFill>
                <a:effectLst/>
                <a:latin typeface="Source Sans Pro" panose="020B0503030403020204" pitchFamily="34" charset="0"/>
              </a:rPr>
              <a:t>has perpetual duration unless the governing principles specify otherwise.</a:t>
            </a:r>
          </a:p>
          <a:p>
            <a:pPr marL="0" indent="0" algn="l" fontAlgn="base">
              <a:lnSpc>
                <a:spcPct val="100000"/>
              </a:lnSpc>
              <a:spcBef>
                <a:spcPts val="0"/>
              </a:spcBef>
              <a:buNone/>
            </a:pPr>
            <a:r>
              <a:rPr lang="en-US" sz="1600" b="1" dirty="0">
                <a:solidFill>
                  <a:srgbClr val="3D3D3D"/>
                </a:solidFill>
                <a:latin typeface="inherit"/>
              </a:rPr>
              <a:t>     </a:t>
            </a:r>
            <a:r>
              <a:rPr lang="en-US" sz="1600" i="0" dirty="0">
                <a:solidFill>
                  <a:srgbClr val="3D3D3D"/>
                </a:solidFill>
                <a:effectLst/>
                <a:latin typeface="inherit"/>
              </a:rPr>
              <a:t>(c) Powers.--</a:t>
            </a:r>
            <a:r>
              <a:rPr lang="en-US" sz="1600" b="0" i="0" dirty="0">
                <a:solidFill>
                  <a:srgbClr val="3D3D3D"/>
                </a:solidFill>
                <a:effectLst/>
                <a:latin typeface="Source Sans Pro" panose="020B0503030403020204" pitchFamily="34" charset="0"/>
              </a:rPr>
              <a:t>A </a:t>
            </a:r>
            <a:r>
              <a:rPr lang="en-US" sz="1600" b="1" i="0" dirty="0">
                <a:solidFill>
                  <a:srgbClr val="3D3D3D"/>
                </a:solidFill>
                <a:effectLst/>
                <a:latin typeface="Source Sans Pro" panose="020B0503030403020204" pitchFamily="34" charset="0"/>
              </a:rPr>
              <a:t>nonprofit association </a:t>
            </a:r>
            <a:r>
              <a:rPr lang="en-US" sz="1600" b="0" i="0" dirty="0">
                <a:solidFill>
                  <a:srgbClr val="3D3D3D"/>
                </a:solidFill>
                <a:effectLst/>
                <a:latin typeface="Source Sans Pro" panose="020B0503030403020204" pitchFamily="34" charset="0"/>
              </a:rPr>
              <a:t>has the same powers as an individual to do all things necessary or convenient to  </a:t>
            </a:r>
            <a:r>
              <a:rPr lang="en-US" sz="1600" dirty="0">
                <a:solidFill>
                  <a:srgbClr val="3D3D3D"/>
                </a:solidFill>
                <a:latin typeface="Source Sans Pro" panose="020B0503030403020204" pitchFamily="34" charset="0"/>
              </a:rPr>
              <a:t>          </a:t>
            </a:r>
            <a:r>
              <a:rPr lang="en-US" sz="1600" b="0" i="0" dirty="0">
                <a:solidFill>
                  <a:srgbClr val="3D3D3D"/>
                </a:solidFill>
                <a:effectLst/>
                <a:latin typeface="Source Sans Pro" panose="020B0503030403020204" pitchFamily="34" charset="0"/>
              </a:rPr>
              <a:t>     carry on its purposes.</a:t>
            </a:r>
          </a:p>
          <a:p>
            <a:pPr marL="0" indent="0" algn="l" fontAlgn="base">
              <a:lnSpc>
                <a:spcPct val="100000"/>
              </a:lnSpc>
              <a:spcBef>
                <a:spcPts val="0"/>
              </a:spcBef>
              <a:buNone/>
            </a:pPr>
            <a:r>
              <a:rPr lang="en-US" sz="1600" i="0" dirty="0">
                <a:solidFill>
                  <a:srgbClr val="3D3D3D"/>
                </a:solidFill>
                <a:effectLst/>
                <a:latin typeface="inherit"/>
              </a:rPr>
              <a:t>    (d) Profits.--</a:t>
            </a:r>
            <a:r>
              <a:rPr lang="en-US" sz="1600" b="0" i="0" dirty="0">
                <a:solidFill>
                  <a:srgbClr val="3D3D3D"/>
                </a:solidFill>
                <a:effectLst/>
                <a:latin typeface="Source Sans Pro" panose="020B0503030403020204" pitchFamily="34" charset="0"/>
              </a:rPr>
              <a:t>A </a:t>
            </a:r>
            <a:r>
              <a:rPr lang="en-US" sz="1600" b="1" i="0" dirty="0">
                <a:solidFill>
                  <a:srgbClr val="3D3D3D"/>
                </a:solidFill>
                <a:effectLst/>
                <a:latin typeface="Source Sans Pro" panose="020B0503030403020204" pitchFamily="34" charset="0"/>
              </a:rPr>
              <a:t>nonprofit association </a:t>
            </a:r>
            <a:r>
              <a:rPr lang="en-US" sz="1600" b="0" i="0" dirty="0">
                <a:solidFill>
                  <a:srgbClr val="3D3D3D"/>
                </a:solidFill>
                <a:effectLst/>
                <a:latin typeface="Source Sans Pro" panose="020B0503030403020204" pitchFamily="34" charset="0"/>
              </a:rPr>
              <a:t>may engage in profit-making activities, but profits from any activities must be used or set aside for the nonprofit purposes of the nonprofit association. “**</a:t>
            </a:r>
          </a:p>
          <a:p>
            <a:pPr marL="0" indent="0">
              <a:buNone/>
            </a:pPr>
            <a:r>
              <a:rPr lang="en-US" sz="2400" dirty="0"/>
              <a:t>* </a:t>
            </a:r>
            <a:r>
              <a:rPr lang="en-US" sz="1800" dirty="0"/>
              <a:t>15 Pa. C.S.A. §9112                ** 15 Pa. C.S.A. §9114</a:t>
            </a:r>
          </a:p>
        </p:txBody>
      </p:sp>
      <p:sp>
        <p:nvSpPr>
          <p:cNvPr id="4" name="Slide Number Placeholder 3">
            <a:extLst>
              <a:ext uri="{FF2B5EF4-FFF2-40B4-BE49-F238E27FC236}">
                <a16:creationId xmlns:a16="http://schemas.microsoft.com/office/drawing/2014/main" id="{86EA79AC-67F1-4123-A1BE-FE996008A7FB}"/>
              </a:ext>
            </a:extLst>
          </p:cNvPr>
          <p:cNvSpPr>
            <a:spLocks noGrp="1"/>
          </p:cNvSpPr>
          <p:nvPr>
            <p:ph type="sldNum" sz="quarter" idx="12"/>
          </p:nvPr>
        </p:nvSpPr>
        <p:spPr/>
        <p:txBody>
          <a:bodyPr/>
          <a:lstStyle/>
          <a:p>
            <a:fld id="{C7876B1C-CEF8-4014-8CB1-55A25726BAB4}" type="slidenum">
              <a:rPr lang="en-US" smtClean="0"/>
              <a:t>11</a:t>
            </a:fld>
            <a:endParaRPr lang="en-US" dirty="0"/>
          </a:p>
        </p:txBody>
      </p:sp>
    </p:spTree>
    <p:extLst>
      <p:ext uri="{BB962C8B-B14F-4D97-AF65-F5344CB8AC3E}">
        <p14:creationId xmlns:p14="http://schemas.microsoft.com/office/powerpoint/2010/main" val="403663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2B3EAF0-2B30-4EAE-BB56-90123372933E}"/>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Unincorporated Associations</a:t>
            </a:r>
          </a:p>
        </p:txBody>
      </p:sp>
      <p:sp>
        <p:nvSpPr>
          <p:cNvPr id="3" name="Content Placeholder 2">
            <a:extLst>
              <a:ext uri="{FF2B5EF4-FFF2-40B4-BE49-F238E27FC236}">
                <a16:creationId xmlns:a16="http://schemas.microsoft.com/office/drawing/2014/main" id="{C0F3DCA8-CBE4-4D99-8BE8-4387A828E085}"/>
              </a:ext>
            </a:extLst>
          </p:cNvPr>
          <p:cNvSpPr>
            <a:spLocks noGrp="1"/>
          </p:cNvSpPr>
          <p:nvPr>
            <p:ph idx="1"/>
          </p:nvPr>
        </p:nvSpPr>
        <p:spPr>
          <a:xfrm>
            <a:off x="1367624" y="2490436"/>
            <a:ext cx="9708995" cy="3567173"/>
          </a:xfrm>
        </p:spPr>
        <p:txBody>
          <a:bodyPr anchor="ctr">
            <a:normAutofit/>
          </a:bodyPr>
          <a:lstStyle/>
          <a:p>
            <a:r>
              <a:rPr lang="en-US" sz="2400" dirty="0"/>
              <a:t>Formation and Registration of Name</a:t>
            </a:r>
          </a:p>
          <a:p>
            <a:r>
              <a:rPr lang="en-US" sz="2400" dirty="0"/>
              <a:t>Governing Principals</a:t>
            </a:r>
          </a:p>
          <a:p>
            <a:r>
              <a:rPr lang="en-US" sz="2400" dirty="0"/>
              <a:t>Requirements when applying for federal tax-exempt status</a:t>
            </a:r>
          </a:p>
          <a:p>
            <a:r>
              <a:rPr lang="en-US" sz="2400" dirty="0"/>
              <a:t>Liability protection</a:t>
            </a:r>
          </a:p>
          <a:p>
            <a:r>
              <a:rPr lang="en-US" sz="2400" dirty="0"/>
              <a:t>Common Issues</a:t>
            </a:r>
          </a:p>
          <a:p>
            <a:r>
              <a:rPr lang="en-US" sz="2400" dirty="0"/>
              <a:t>May be organized as a nonprofit unincorporated association</a:t>
            </a:r>
          </a:p>
        </p:txBody>
      </p:sp>
      <p:sp>
        <p:nvSpPr>
          <p:cNvPr id="4" name="Slide Number Placeholder 3">
            <a:extLst>
              <a:ext uri="{FF2B5EF4-FFF2-40B4-BE49-F238E27FC236}">
                <a16:creationId xmlns:a16="http://schemas.microsoft.com/office/drawing/2014/main" id="{E1BBAD4D-35E7-4BA1-A4E2-2C03CE060414}"/>
              </a:ext>
            </a:extLst>
          </p:cNvPr>
          <p:cNvSpPr>
            <a:spLocks noGrp="1"/>
          </p:cNvSpPr>
          <p:nvPr>
            <p:ph type="sldNum" sz="quarter" idx="12"/>
          </p:nvPr>
        </p:nvSpPr>
        <p:spPr/>
        <p:txBody>
          <a:bodyPr/>
          <a:lstStyle/>
          <a:p>
            <a:fld id="{C7876B1C-CEF8-4014-8CB1-55A25726BAB4}" type="slidenum">
              <a:rPr lang="en-US" smtClean="0"/>
              <a:t>12</a:t>
            </a:fld>
            <a:endParaRPr lang="en-US" dirty="0"/>
          </a:p>
        </p:txBody>
      </p:sp>
    </p:spTree>
    <p:extLst>
      <p:ext uri="{BB962C8B-B14F-4D97-AF65-F5344CB8AC3E}">
        <p14:creationId xmlns:p14="http://schemas.microsoft.com/office/powerpoint/2010/main" val="161532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F8B2575-39A3-42FA-A414-04094823E137}"/>
              </a:ext>
            </a:extLst>
          </p:cNvPr>
          <p:cNvSpPr>
            <a:spLocks noGrp="1"/>
          </p:cNvSpPr>
          <p:nvPr>
            <p:ph type="title"/>
          </p:nvPr>
        </p:nvSpPr>
        <p:spPr>
          <a:xfrm>
            <a:off x="958506" y="800392"/>
            <a:ext cx="10264697" cy="1212102"/>
          </a:xfrm>
        </p:spPr>
        <p:txBody>
          <a:bodyPr>
            <a:normAutofit fontScale="90000"/>
          </a:bodyPr>
          <a:lstStyle/>
          <a:p>
            <a:pPr algn="ctr"/>
            <a:r>
              <a:rPr lang="en-US" b="1" dirty="0">
                <a:solidFill>
                  <a:srgbClr val="FFFFFF"/>
                </a:solidFill>
              </a:rPr>
              <a:t>Governing Principals of an Unincorporated Association</a:t>
            </a:r>
          </a:p>
        </p:txBody>
      </p:sp>
      <p:sp>
        <p:nvSpPr>
          <p:cNvPr id="3" name="Content Placeholder 2">
            <a:extLst>
              <a:ext uri="{FF2B5EF4-FFF2-40B4-BE49-F238E27FC236}">
                <a16:creationId xmlns:a16="http://schemas.microsoft.com/office/drawing/2014/main" id="{4AE27561-B9D7-45F8-BE93-054D5E63F201}"/>
              </a:ext>
            </a:extLst>
          </p:cNvPr>
          <p:cNvSpPr>
            <a:spLocks noGrp="1"/>
          </p:cNvSpPr>
          <p:nvPr>
            <p:ph idx="1"/>
          </p:nvPr>
        </p:nvSpPr>
        <p:spPr>
          <a:xfrm>
            <a:off x="1367624" y="2490436"/>
            <a:ext cx="9708995" cy="3567173"/>
          </a:xfrm>
        </p:spPr>
        <p:txBody>
          <a:bodyPr anchor="ctr">
            <a:normAutofit/>
          </a:bodyPr>
          <a:lstStyle/>
          <a:p>
            <a:pPr marL="0" indent="0">
              <a:buNone/>
            </a:pPr>
            <a:r>
              <a:rPr lang="en-US" sz="2400" b="1" i="0" dirty="0">
                <a:solidFill>
                  <a:srgbClr val="3D3D3D"/>
                </a:solidFill>
                <a:effectLst/>
                <a:latin typeface="Source Sans Pro" panose="020B0503030403020204" pitchFamily="34" charset="0"/>
              </a:rPr>
              <a:t>Governing principles</a:t>
            </a:r>
            <a:r>
              <a:rPr lang="en-US" sz="2400" b="1" dirty="0">
                <a:solidFill>
                  <a:srgbClr val="3D3D3D"/>
                </a:solidFill>
                <a:latin typeface="Source Sans Pro" panose="020B0503030403020204" pitchFamily="34" charset="0"/>
              </a:rPr>
              <a:t> </a:t>
            </a:r>
            <a:r>
              <a:rPr lang="en-US" sz="2400" dirty="0">
                <a:solidFill>
                  <a:srgbClr val="3D3D3D"/>
                </a:solidFill>
                <a:latin typeface="Source Sans Pro" panose="020B0503030403020204" pitchFamily="34" charset="0"/>
              </a:rPr>
              <a:t>take the place of By-Laws for an Unincorporated Association.</a:t>
            </a:r>
          </a:p>
          <a:p>
            <a:pPr marL="0" indent="0">
              <a:buNone/>
            </a:pPr>
            <a:r>
              <a:rPr lang="en-US" sz="2400" dirty="0">
                <a:solidFill>
                  <a:srgbClr val="3D3D3D"/>
                </a:solidFill>
                <a:latin typeface="Source Sans Pro" panose="020B0503030403020204" pitchFamily="34" charset="0"/>
              </a:rPr>
              <a:t>These are </a:t>
            </a:r>
            <a:r>
              <a:rPr lang="en-US" sz="2400" b="0" i="0" dirty="0">
                <a:solidFill>
                  <a:srgbClr val="3D3D3D"/>
                </a:solidFill>
                <a:effectLst/>
                <a:latin typeface="Source Sans Pro" panose="020B0503030403020204" pitchFamily="34" charset="0"/>
              </a:rPr>
              <a:t>agreements, whether oral, in record form or implied from its established practices, that govern the purpose or operation of a nonprofit association and the rights and obligations of its members and managers. The term includes any amendment or restatement of the agreements constituting the governing principles. *</a:t>
            </a:r>
          </a:p>
          <a:p>
            <a:pPr marL="0" indent="0">
              <a:buNone/>
            </a:pPr>
            <a:r>
              <a:rPr lang="en-US" sz="1600" dirty="0">
                <a:solidFill>
                  <a:srgbClr val="3D3D3D"/>
                </a:solidFill>
                <a:latin typeface="Source Sans Pro" panose="020B0503030403020204" pitchFamily="34" charset="0"/>
              </a:rPr>
              <a:t>*15 Pa. C.S.A. § 9112</a:t>
            </a:r>
          </a:p>
        </p:txBody>
      </p:sp>
      <p:sp>
        <p:nvSpPr>
          <p:cNvPr id="4" name="Slide Number Placeholder 3">
            <a:extLst>
              <a:ext uri="{FF2B5EF4-FFF2-40B4-BE49-F238E27FC236}">
                <a16:creationId xmlns:a16="http://schemas.microsoft.com/office/drawing/2014/main" id="{1987DB5F-4022-46D9-843C-E32E2D211D51}"/>
              </a:ext>
            </a:extLst>
          </p:cNvPr>
          <p:cNvSpPr>
            <a:spLocks noGrp="1"/>
          </p:cNvSpPr>
          <p:nvPr>
            <p:ph type="sldNum" sz="quarter" idx="12"/>
          </p:nvPr>
        </p:nvSpPr>
        <p:spPr/>
        <p:txBody>
          <a:bodyPr/>
          <a:lstStyle/>
          <a:p>
            <a:fld id="{C7876B1C-CEF8-4014-8CB1-55A25726BAB4}" type="slidenum">
              <a:rPr lang="en-US" smtClean="0"/>
              <a:t>13</a:t>
            </a:fld>
            <a:endParaRPr lang="en-US" dirty="0"/>
          </a:p>
        </p:txBody>
      </p:sp>
    </p:spTree>
    <p:extLst>
      <p:ext uri="{BB962C8B-B14F-4D97-AF65-F5344CB8AC3E}">
        <p14:creationId xmlns:p14="http://schemas.microsoft.com/office/powerpoint/2010/main" val="102216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3DF5F04D-53E3-4215-8548-ED2AE4DA2C7F}"/>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Nonprofit Associations and Liability</a:t>
            </a:r>
          </a:p>
        </p:txBody>
      </p:sp>
      <p:sp>
        <p:nvSpPr>
          <p:cNvPr id="3" name="Content Placeholder 2">
            <a:extLst>
              <a:ext uri="{FF2B5EF4-FFF2-40B4-BE49-F238E27FC236}">
                <a16:creationId xmlns:a16="http://schemas.microsoft.com/office/drawing/2014/main" id="{7634AABF-B3B0-4742-8066-C780BCF08793}"/>
              </a:ext>
            </a:extLst>
          </p:cNvPr>
          <p:cNvSpPr>
            <a:spLocks noGrp="1"/>
          </p:cNvSpPr>
          <p:nvPr>
            <p:ph idx="1"/>
          </p:nvPr>
        </p:nvSpPr>
        <p:spPr>
          <a:xfrm>
            <a:off x="1367624" y="2177170"/>
            <a:ext cx="9708995" cy="4556139"/>
          </a:xfrm>
        </p:spPr>
        <p:txBody>
          <a:bodyPr anchor="ctr">
            <a:normAutofit/>
          </a:bodyPr>
          <a:lstStyle/>
          <a:p>
            <a:pPr marL="0" indent="0" algn="l" fontAlgn="base">
              <a:spcBef>
                <a:spcPts val="0"/>
              </a:spcBef>
              <a:buNone/>
            </a:pPr>
            <a:r>
              <a:rPr lang="en-US" sz="1600" b="1" i="0" dirty="0">
                <a:solidFill>
                  <a:srgbClr val="3D3D3D"/>
                </a:solidFill>
                <a:effectLst/>
                <a:latin typeface="inherit"/>
              </a:rPr>
              <a:t>“(a) Scope.--</a:t>
            </a:r>
            <a:endParaRPr lang="en-US" sz="1600" b="0" i="0" dirty="0">
              <a:solidFill>
                <a:srgbClr val="3D3D3D"/>
              </a:solidFill>
              <a:effectLst/>
              <a:latin typeface="Source Sans Pro" panose="020B0503030403020204" pitchFamily="34" charset="0"/>
            </a:endParaRPr>
          </a:p>
          <a:p>
            <a:pPr marL="0" indent="0" algn="l" fontAlgn="base">
              <a:spcBef>
                <a:spcPts val="0"/>
              </a:spcBef>
              <a:buNone/>
            </a:pPr>
            <a:r>
              <a:rPr lang="en-US" sz="1600" b="0" i="0" dirty="0">
                <a:solidFill>
                  <a:srgbClr val="3D3D3D"/>
                </a:solidFill>
                <a:effectLst/>
                <a:latin typeface="Source Sans Pro" panose="020B0503030403020204" pitchFamily="34" charset="0"/>
              </a:rPr>
              <a:t>(1) A debt, obligation or other liability of a nonprofit association, whether arising in contract, tort or otherwise, is solely the debt, obligation or other liability of the nonprofit association.</a:t>
            </a:r>
          </a:p>
          <a:p>
            <a:pPr marL="0" indent="0" algn="l" fontAlgn="base">
              <a:spcBef>
                <a:spcPts val="0"/>
              </a:spcBef>
              <a:buNone/>
            </a:pPr>
            <a:r>
              <a:rPr lang="en-US" sz="1600" b="0" i="0" dirty="0">
                <a:solidFill>
                  <a:srgbClr val="3D3D3D"/>
                </a:solidFill>
                <a:effectLst/>
                <a:latin typeface="Source Sans Pro" panose="020B0503030403020204" pitchFamily="34" charset="0"/>
              </a:rPr>
              <a:t>(2) A member or manager is not personally liable, directly or indirectly, by way of contribution or otherwise, for a debt, obligation or other liability of the nonprofit association solely by reason of being or acting as a member or manager.</a:t>
            </a:r>
          </a:p>
          <a:p>
            <a:pPr marL="0" indent="0" algn="l" fontAlgn="base">
              <a:spcBef>
                <a:spcPts val="0"/>
              </a:spcBef>
              <a:buNone/>
            </a:pPr>
            <a:r>
              <a:rPr lang="en-US" sz="1600" b="0" i="0" dirty="0">
                <a:solidFill>
                  <a:srgbClr val="3D3D3D"/>
                </a:solidFill>
                <a:effectLst/>
                <a:latin typeface="Source Sans Pro" panose="020B0503030403020204" pitchFamily="34" charset="0"/>
              </a:rPr>
              <a:t>(3) This subsection applies regardless of the dissolution of the nonprofit association.</a:t>
            </a:r>
          </a:p>
          <a:p>
            <a:pPr marL="0" indent="0" algn="l" fontAlgn="base">
              <a:spcBef>
                <a:spcPts val="0"/>
              </a:spcBef>
              <a:buNone/>
            </a:pPr>
            <a:r>
              <a:rPr lang="en-US" sz="1600" b="1" i="0" dirty="0">
                <a:solidFill>
                  <a:srgbClr val="3D3D3D"/>
                </a:solidFill>
                <a:effectLst/>
                <a:latin typeface="inherit"/>
              </a:rPr>
              <a:t>(b) Liability for conduct.--</a:t>
            </a:r>
            <a:r>
              <a:rPr lang="en-US" sz="1600" b="0" i="0" dirty="0">
                <a:solidFill>
                  <a:srgbClr val="3D3D3D"/>
                </a:solidFill>
                <a:effectLst/>
                <a:latin typeface="Source Sans Pro" panose="020B0503030403020204" pitchFamily="34" charset="0"/>
              </a:rPr>
              <a:t>A person's status as a member or manager does not prevent or restrict law other than this chapter from imposing liability on the person or the nonprofit association because of the person's conduct.</a:t>
            </a:r>
          </a:p>
          <a:p>
            <a:pPr marL="0" indent="0" algn="l" fontAlgn="base">
              <a:spcBef>
                <a:spcPts val="0"/>
              </a:spcBef>
              <a:buNone/>
            </a:pPr>
            <a:r>
              <a:rPr lang="en-US" sz="1600" b="1" i="0" dirty="0">
                <a:solidFill>
                  <a:srgbClr val="3D3D3D"/>
                </a:solidFill>
                <a:effectLst/>
                <a:latin typeface="inherit"/>
              </a:rPr>
              <a:t>(c) Agents.--</a:t>
            </a:r>
            <a:r>
              <a:rPr lang="en-US" sz="1600" b="0" i="0" dirty="0">
                <a:solidFill>
                  <a:srgbClr val="3D3D3D"/>
                </a:solidFill>
                <a:effectLst/>
                <a:latin typeface="Source Sans Pro" panose="020B0503030403020204" pitchFamily="34" charset="0"/>
              </a:rPr>
              <a:t>A person that makes a contract or incurs an obligation on behalf of a nonprofit association after September 9, 2013, is not liable for performance or breach of the contract or other obligation if the fact that the person was acting for the nonprofit association was disclosed to, was known by or reasonably should have been known by the other party to the contract or to the party owed performance.</a:t>
            </a:r>
          </a:p>
          <a:p>
            <a:pPr marL="0" indent="0" algn="l" fontAlgn="base">
              <a:spcBef>
                <a:spcPts val="0"/>
              </a:spcBef>
              <a:buNone/>
            </a:pPr>
            <a:r>
              <a:rPr lang="en-US" sz="1600" b="1" i="0" dirty="0">
                <a:solidFill>
                  <a:srgbClr val="3D3D3D"/>
                </a:solidFill>
                <a:effectLst/>
                <a:latin typeface="inherit"/>
              </a:rPr>
              <a:t>(d) Observation of formalities.--</a:t>
            </a:r>
            <a:r>
              <a:rPr lang="en-US" sz="1600" b="0" i="0" dirty="0">
                <a:solidFill>
                  <a:srgbClr val="3D3D3D"/>
                </a:solidFill>
                <a:effectLst/>
                <a:latin typeface="Source Sans Pro" panose="020B0503030403020204" pitchFamily="34" charset="0"/>
              </a:rPr>
              <a:t>The failure of a nonprofit association to observe formalities relating to the exercise of its powers or the management of its activities and affairs is not a ground for imposing liability on a member or manager of the nonprofit association for a debt, obligation or other liability of the nonprofit association. “</a:t>
            </a:r>
            <a:r>
              <a:rPr lang="en-US" sz="1600" dirty="0">
                <a:solidFill>
                  <a:srgbClr val="3D3D3D"/>
                </a:solidFill>
                <a:latin typeface="Source Sans Pro" panose="020B0503030403020204" pitchFamily="34" charset="0"/>
              </a:rPr>
              <a:t>*</a:t>
            </a:r>
            <a:endParaRPr lang="en-US" sz="1600" b="0" i="0" dirty="0">
              <a:solidFill>
                <a:srgbClr val="3D3D3D"/>
              </a:solidFill>
              <a:effectLst/>
              <a:latin typeface="Source Sans Pro" panose="020B0503030403020204" pitchFamily="34" charset="0"/>
            </a:endParaRPr>
          </a:p>
          <a:p>
            <a:pPr marL="0" indent="0">
              <a:buNone/>
            </a:pPr>
            <a:r>
              <a:rPr lang="en-US" sz="1700" dirty="0"/>
              <a:t>*15 Pa. C.S.A. § 9117</a:t>
            </a:r>
          </a:p>
        </p:txBody>
      </p:sp>
      <p:sp>
        <p:nvSpPr>
          <p:cNvPr id="4" name="Slide Number Placeholder 3">
            <a:extLst>
              <a:ext uri="{FF2B5EF4-FFF2-40B4-BE49-F238E27FC236}">
                <a16:creationId xmlns:a16="http://schemas.microsoft.com/office/drawing/2014/main" id="{4739093B-0787-4AF6-94A6-ADEF925E1E26}"/>
              </a:ext>
            </a:extLst>
          </p:cNvPr>
          <p:cNvSpPr>
            <a:spLocks noGrp="1"/>
          </p:cNvSpPr>
          <p:nvPr>
            <p:ph type="sldNum" sz="quarter" idx="12"/>
          </p:nvPr>
        </p:nvSpPr>
        <p:spPr/>
        <p:txBody>
          <a:bodyPr/>
          <a:lstStyle/>
          <a:p>
            <a:fld id="{C7876B1C-CEF8-4014-8CB1-55A25726BAB4}" type="slidenum">
              <a:rPr lang="en-US" smtClean="0"/>
              <a:t>14</a:t>
            </a:fld>
            <a:endParaRPr lang="en-US" dirty="0"/>
          </a:p>
        </p:txBody>
      </p:sp>
    </p:spTree>
    <p:extLst>
      <p:ext uri="{BB962C8B-B14F-4D97-AF65-F5344CB8AC3E}">
        <p14:creationId xmlns:p14="http://schemas.microsoft.com/office/powerpoint/2010/main" val="43817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B6EED7EC-DDB2-4810-9335-7B837F329E7C}"/>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Common Issues for Associations</a:t>
            </a:r>
          </a:p>
        </p:txBody>
      </p:sp>
      <p:sp>
        <p:nvSpPr>
          <p:cNvPr id="3" name="Content Placeholder 2">
            <a:extLst>
              <a:ext uri="{FF2B5EF4-FFF2-40B4-BE49-F238E27FC236}">
                <a16:creationId xmlns:a16="http://schemas.microsoft.com/office/drawing/2014/main" id="{CF95B55C-3C23-4171-B31F-C416AD2FF3EC}"/>
              </a:ext>
            </a:extLst>
          </p:cNvPr>
          <p:cNvSpPr>
            <a:spLocks noGrp="1"/>
          </p:cNvSpPr>
          <p:nvPr>
            <p:ph idx="1"/>
          </p:nvPr>
        </p:nvSpPr>
        <p:spPr>
          <a:xfrm>
            <a:off x="1367624" y="2490436"/>
            <a:ext cx="9708995" cy="3567173"/>
          </a:xfrm>
        </p:spPr>
        <p:txBody>
          <a:bodyPr anchor="ctr">
            <a:normAutofit lnSpcReduction="10000"/>
          </a:bodyPr>
          <a:lstStyle/>
          <a:p>
            <a:r>
              <a:rPr lang="en-US" dirty="0"/>
              <a:t>Lack of Formality – Pros and Cons</a:t>
            </a:r>
          </a:p>
          <a:p>
            <a:endParaRPr lang="en-US" dirty="0"/>
          </a:p>
          <a:p>
            <a:r>
              <a:rPr lang="en-US" dirty="0"/>
              <a:t>Limits on Liability Protections</a:t>
            </a:r>
          </a:p>
          <a:p>
            <a:pPr marL="0" indent="0">
              <a:buNone/>
            </a:pPr>
            <a:endParaRPr lang="en-US" dirty="0"/>
          </a:p>
          <a:p>
            <a:r>
              <a:rPr lang="en-US" dirty="0"/>
              <a:t>Private Benefit/Private Inurement; especially an issue for nonprofit unincorporated associations (See </a:t>
            </a:r>
            <a:r>
              <a:rPr lang="en-US" i="1" dirty="0"/>
              <a:t>Capital Gymnastics vs. Commissioner</a:t>
            </a:r>
            <a:r>
              <a:rPr lang="en-US" dirty="0"/>
              <a:t>, T.C. Memo 2013-193 for discussion of a tax-exempt issue that also has implications for state nonprofit law.)</a:t>
            </a:r>
          </a:p>
        </p:txBody>
      </p:sp>
      <p:sp>
        <p:nvSpPr>
          <p:cNvPr id="4" name="Slide Number Placeholder 3">
            <a:extLst>
              <a:ext uri="{FF2B5EF4-FFF2-40B4-BE49-F238E27FC236}">
                <a16:creationId xmlns:a16="http://schemas.microsoft.com/office/drawing/2014/main" id="{A8C01CDC-CAA3-4757-9B4F-371E1B50B43E}"/>
              </a:ext>
            </a:extLst>
          </p:cNvPr>
          <p:cNvSpPr>
            <a:spLocks noGrp="1"/>
          </p:cNvSpPr>
          <p:nvPr>
            <p:ph type="sldNum" sz="quarter" idx="12"/>
          </p:nvPr>
        </p:nvSpPr>
        <p:spPr/>
        <p:txBody>
          <a:bodyPr/>
          <a:lstStyle/>
          <a:p>
            <a:fld id="{C7876B1C-CEF8-4014-8CB1-55A25726BAB4}" type="slidenum">
              <a:rPr lang="en-US" smtClean="0"/>
              <a:t>15</a:t>
            </a:fld>
            <a:endParaRPr lang="en-US" dirty="0"/>
          </a:p>
        </p:txBody>
      </p:sp>
    </p:spTree>
    <p:extLst>
      <p:ext uri="{BB962C8B-B14F-4D97-AF65-F5344CB8AC3E}">
        <p14:creationId xmlns:p14="http://schemas.microsoft.com/office/powerpoint/2010/main" val="421234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874E01E-3264-4F44-A0CF-AAAC2397278A}"/>
              </a:ext>
            </a:extLst>
          </p:cNvPr>
          <p:cNvSpPr>
            <a:spLocks noGrp="1"/>
          </p:cNvSpPr>
          <p:nvPr>
            <p:ph type="title"/>
          </p:nvPr>
        </p:nvSpPr>
        <p:spPr>
          <a:xfrm>
            <a:off x="958506" y="800392"/>
            <a:ext cx="10264697" cy="1212102"/>
          </a:xfrm>
        </p:spPr>
        <p:txBody>
          <a:bodyPr>
            <a:normAutofit/>
          </a:bodyPr>
          <a:lstStyle/>
          <a:p>
            <a:pPr algn="ctr"/>
            <a:r>
              <a:rPr lang="en-US" dirty="0">
                <a:solidFill>
                  <a:srgbClr val="FFFFFF"/>
                </a:solidFill>
              </a:rPr>
              <a:t>Nonprofit Corporations and the NPCL</a:t>
            </a:r>
          </a:p>
        </p:txBody>
      </p:sp>
      <p:sp>
        <p:nvSpPr>
          <p:cNvPr id="3" name="Content Placeholder 2">
            <a:extLst>
              <a:ext uri="{FF2B5EF4-FFF2-40B4-BE49-F238E27FC236}">
                <a16:creationId xmlns:a16="http://schemas.microsoft.com/office/drawing/2014/main" id="{2A4B406F-55D6-4ADA-A0D8-B35E037FAA87}"/>
              </a:ext>
            </a:extLst>
          </p:cNvPr>
          <p:cNvSpPr>
            <a:spLocks noGrp="1"/>
          </p:cNvSpPr>
          <p:nvPr>
            <p:ph idx="1"/>
          </p:nvPr>
        </p:nvSpPr>
        <p:spPr>
          <a:xfrm>
            <a:off x="1368637" y="2177170"/>
            <a:ext cx="9708995" cy="4544305"/>
          </a:xfrm>
        </p:spPr>
        <p:txBody>
          <a:bodyPr anchor="ctr">
            <a:normAutofit fontScale="92500" lnSpcReduction="10000"/>
          </a:bodyPr>
          <a:lstStyle/>
          <a:p>
            <a:endParaRPr lang="en-US" sz="2400" dirty="0"/>
          </a:p>
          <a:p>
            <a:r>
              <a:rPr lang="en-US" sz="2400" dirty="0"/>
              <a:t>Allows a nonprofit</a:t>
            </a:r>
            <a:r>
              <a:rPr lang="en-US" sz="2400" b="1" i="1" dirty="0"/>
              <a:t> corporation </a:t>
            </a:r>
            <a:r>
              <a:rPr lang="en-US" sz="2400" dirty="0"/>
              <a:t>to be created for several different lawful purposes, which must be defined in the articles of incorporation (</a:t>
            </a:r>
            <a:r>
              <a:rPr lang="en-US" sz="2400" i="1" dirty="0"/>
              <a:t>Mission, Mission, Mission</a:t>
            </a:r>
            <a:r>
              <a:rPr lang="en-US" sz="2400" dirty="0"/>
              <a:t>);</a:t>
            </a:r>
          </a:p>
          <a:p>
            <a:r>
              <a:rPr lang="en-US" sz="2400" dirty="0"/>
              <a:t>The nonprofit corporation relieves the government of some of its burden and serves a nameless beneficiary class;</a:t>
            </a:r>
          </a:p>
          <a:p>
            <a:r>
              <a:rPr lang="en-US" sz="2400" dirty="0"/>
              <a:t>Mandates that a nonprofit corporation have a Board, with at least the functions of a President, Secretary and Treasurer;</a:t>
            </a:r>
          </a:p>
          <a:p>
            <a:r>
              <a:rPr lang="en-US" sz="2400" dirty="0"/>
              <a:t>Mandatory elements for governance appear in the NPCL; other elements are up to the entity. If not addressed in By-Laws, the issue defaults to the NPCL.</a:t>
            </a:r>
          </a:p>
          <a:p>
            <a:r>
              <a:rPr lang="en-US" sz="2400" dirty="0"/>
              <a:t>Requires that a nonprofit corporation, organized with a charitable purpose, must generally give its assets to another nonprofit upon dissolution;</a:t>
            </a:r>
          </a:p>
          <a:p>
            <a:r>
              <a:rPr lang="en-US" sz="2400" dirty="0"/>
              <a:t>And, that a nonprofit corporation organized with a charitable purpose cannot be established for private benefit, pecuniary gain or profit. </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2FD7EE9B-2623-4569-88EF-D15306CF8985}"/>
              </a:ext>
            </a:extLst>
          </p:cNvPr>
          <p:cNvSpPr>
            <a:spLocks noGrp="1"/>
          </p:cNvSpPr>
          <p:nvPr>
            <p:ph type="sldNum" sz="quarter" idx="12"/>
          </p:nvPr>
        </p:nvSpPr>
        <p:spPr/>
        <p:txBody>
          <a:bodyPr/>
          <a:lstStyle/>
          <a:p>
            <a:fld id="{C7876B1C-CEF8-4014-8CB1-55A25726BAB4}" type="slidenum">
              <a:rPr lang="en-US" smtClean="0"/>
              <a:t>16</a:t>
            </a:fld>
            <a:endParaRPr lang="en-US" dirty="0"/>
          </a:p>
        </p:txBody>
      </p:sp>
    </p:spTree>
    <p:extLst>
      <p:ext uri="{BB962C8B-B14F-4D97-AF65-F5344CB8AC3E}">
        <p14:creationId xmlns:p14="http://schemas.microsoft.com/office/powerpoint/2010/main" val="8809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E21C1AF-4470-4325-A21A-F5211CC67E35}"/>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Charitable Purpose/Noncharitable Purpose</a:t>
            </a:r>
          </a:p>
        </p:txBody>
      </p:sp>
      <p:sp>
        <p:nvSpPr>
          <p:cNvPr id="3" name="Content Placeholder 2">
            <a:extLst>
              <a:ext uri="{FF2B5EF4-FFF2-40B4-BE49-F238E27FC236}">
                <a16:creationId xmlns:a16="http://schemas.microsoft.com/office/drawing/2014/main" id="{B54D728F-21F7-4DBD-9E34-46918C4E6268}"/>
              </a:ext>
            </a:extLst>
          </p:cNvPr>
          <p:cNvSpPr>
            <a:spLocks noGrp="1"/>
          </p:cNvSpPr>
          <p:nvPr>
            <p:ph idx="1"/>
          </p:nvPr>
        </p:nvSpPr>
        <p:spPr>
          <a:xfrm>
            <a:off x="1367624" y="2490436"/>
            <a:ext cx="9708995" cy="3567173"/>
          </a:xfrm>
        </p:spPr>
        <p:txBody>
          <a:bodyPr anchor="ctr">
            <a:normAutofit/>
          </a:bodyPr>
          <a:lstStyle/>
          <a:p>
            <a:r>
              <a:rPr lang="en-US" sz="2400" dirty="0"/>
              <a:t>Nonprofit Organized for a Charitable Purpose – aiding an indefinite class of persons for a purpose that is “recognized as important and beneficial to the public” *</a:t>
            </a:r>
          </a:p>
          <a:p>
            <a:r>
              <a:rPr lang="en-US" sz="2400" dirty="0"/>
              <a:t>Nonprofits Organized without a Charitable Purpose – serving members without profit, such as a Homeowner’s Association or Country Club*</a:t>
            </a:r>
          </a:p>
          <a:p>
            <a:endParaRPr lang="en-US" sz="2400" dirty="0"/>
          </a:p>
          <a:p>
            <a:pPr marL="0" indent="0">
              <a:buNone/>
            </a:pPr>
            <a:r>
              <a:rPr lang="en-US" sz="2400" dirty="0"/>
              <a:t>*</a:t>
            </a:r>
            <a:r>
              <a:rPr lang="en-US" sz="2000" i="1" dirty="0"/>
              <a:t>Commonwealth by Kane v. New Foundation, Inc. </a:t>
            </a:r>
            <a:r>
              <a:rPr lang="en-US" sz="2000" dirty="0"/>
              <a:t>182 A. 3d 1059 (2018) 2018 @1069,1070</a:t>
            </a:r>
            <a:endParaRPr lang="en-US" sz="2000" i="1" dirty="0"/>
          </a:p>
        </p:txBody>
      </p:sp>
      <p:sp>
        <p:nvSpPr>
          <p:cNvPr id="4" name="Slide Number Placeholder 3">
            <a:extLst>
              <a:ext uri="{FF2B5EF4-FFF2-40B4-BE49-F238E27FC236}">
                <a16:creationId xmlns:a16="http://schemas.microsoft.com/office/drawing/2014/main" id="{EAE798ED-AC7B-4404-9ABC-2FA8F33F21D8}"/>
              </a:ext>
            </a:extLst>
          </p:cNvPr>
          <p:cNvSpPr>
            <a:spLocks noGrp="1"/>
          </p:cNvSpPr>
          <p:nvPr>
            <p:ph type="sldNum" sz="quarter" idx="12"/>
          </p:nvPr>
        </p:nvSpPr>
        <p:spPr/>
        <p:txBody>
          <a:bodyPr/>
          <a:lstStyle/>
          <a:p>
            <a:fld id="{C7876B1C-CEF8-4014-8CB1-55A25726BAB4}" type="slidenum">
              <a:rPr lang="en-US" smtClean="0"/>
              <a:t>17</a:t>
            </a:fld>
            <a:endParaRPr lang="en-US" dirty="0"/>
          </a:p>
        </p:txBody>
      </p:sp>
    </p:spTree>
    <p:extLst>
      <p:ext uri="{BB962C8B-B14F-4D97-AF65-F5344CB8AC3E}">
        <p14:creationId xmlns:p14="http://schemas.microsoft.com/office/powerpoint/2010/main" val="324891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1BAD9C9F-4196-4451-B45F-C541B8DE9857}"/>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Methods of Organization</a:t>
            </a:r>
          </a:p>
        </p:txBody>
      </p:sp>
      <p:sp>
        <p:nvSpPr>
          <p:cNvPr id="3" name="Content Placeholder 2">
            <a:extLst>
              <a:ext uri="{FF2B5EF4-FFF2-40B4-BE49-F238E27FC236}">
                <a16:creationId xmlns:a16="http://schemas.microsoft.com/office/drawing/2014/main" id="{917D71D7-C7DB-4160-9CED-CCA36DCAFBE3}"/>
              </a:ext>
            </a:extLst>
          </p:cNvPr>
          <p:cNvSpPr>
            <a:spLocks noGrp="1"/>
          </p:cNvSpPr>
          <p:nvPr>
            <p:ph idx="1"/>
          </p:nvPr>
        </p:nvSpPr>
        <p:spPr>
          <a:xfrm>
            <a:off x="1367624" y="2490436"/>
            <a:ext cx="9708995" cy="3567173"/>
          </a:xfrm>
        </p:spPr>
        <p:txBody>
          <a:bodyPr anchor="ctr">
            <a:normAutofit/>
          </a:bodyPr>
          <a:lstStyle/>
          <a:p>
            <a:r>
              <a:rPr lang="en-US" sz="2400" dirty="0"/>
              <a:t>Stock Share Option – 15 Pa. C.S.§ 5752</a:t>
            </a:r>
          </a:p>
          <a:p>
            <a:endParaRPr lang="en-US" sz="2400" dirty="0"/>
          </a:p>
          <a:p>
            <a:r>
              <a:rPr lang="en-US" sz="2400" dirty="0"/>
              <a:t>Non-Stock with Members – 15 Pa. C.S. § 5306 (a)(7) </a:t>
            </a:r>
          </a:p>
          <a:p>
            <a:pPr marL="0" indent="0">
              <a:buNone/>
            </a:pPr>
            <a:endParaRPr lang="en-US" sz="2400" dirty="0"/>
          </a:p>
          <a:p>
            <a:r>
              <a:rPr lang="en-US" sz="2400" dirty="0"/>
              <a:t>Non-Stock having no Members – 15 Pa. C.S. § 5103</a:t>
            </a:r>
          </a:p>
        </p:txBody>
      </p:sp>
      <p:sp>
        <p:nvSpPr>
          <p:cNvPr id="4" name="Slide Number Placeholder 3">
            <a:extLst>
              <a:ext uri="{FF2B5EF4-FFF2-40B4-BE49-F238E27FC236}">
                <a16:creationId xmlns:a16="http://schemas.microsoft.com/office/drawing/2014/main" id="{D2446326-6FF8-4BF3-BB84-FA6069BFDD6A}"/>
              </a:ext>
            </a:extLst>
          </p:cNvPr>
          <p:cNvSpPr>
            <a:spLocks noGrp="1"/>
          </p:cNvSpPr>
          <p:nvPr>
            <p:ph type="sldNum" sz="quarter" idx="12"/>
          </p:nvPr>
        </p:nvSpPr>
        <p:spPr/>
        <p:txBody>
          <a:bodyPr/>
          <a:lstStyle/>
          <a:p>
            <a:fld id="{C7876B1C-CEF8-4014-8CB1-55A25726BAB4}" type="slidenum">
              <a:rPr lang="en-US" smtClean="0"/>
              <a:t>18</a:t>
            </a:fld>
            <a:endParaRPr lang="en-US" dirty="0"/>
          </a:p>
        </p:txBody>
      </p:sp>
    </p:spTree>
    <p:extLst>
      <p:ext uri="{BB962C8B-B14F-4D97-AF65-F5344CB8AC3E}">
        <p14:creationId xmlns:p14="http://schemas.microsoft.com/office/powerpoint/2010/main" val="74936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A8A5E0B-A54E-4528-A024-AE976A974024}"/>
              </a:ext>
            </a:extLst>
          </p:cNvPr>
          <p:cNvSpPr>
            <a:spLocks noGrp="1"/>
          </p:cNvSpPr>
          <p:nvPr>
            <p:ph type="title"/>
          </p:nvPr>
        </p:nvSpPr>
        <p:spPr>
          <a:xfrm>
            <a:off x="958506" y="800392"/>
            <a:ext cx="10588834" cy="1212102"/>
          </a:xfrm>
        </p:spPr>
        <p:txBody>
          <a:bodyPr>
            <a:normAutofit/>
          </a:bodyPr>
          <a:lstStyle/>
          <a:p>
            <a:r>
              <a:rPr lang="en-US" sz="4000" b="1" dirty="0">
                <a:solidFill>
                  <a:srgbClr val="FFFFFF"/>
                </a:solidFill>
              </a:rPr>
              <a:t>The PA Department of State: Powers and Functions</a:t>
            </a:r>
          </a:p>
        </p:txBody>
      </p:sp>
      <p:sp>
        <p:nvSpPr>
          <p:cNvPr id="3" name="Content Placeholder 2">
            <a:extLst>
              <a:ext uri="{FF2B5EF4-FFF2-40B4-BE49-F238E27FC236}">
                <a16:creationId xmlns:a16="http://schemas.microsoft.com/office/drawing/2014/main" id="{247B0713-1AB7-4282-9D81-722D8B8985BB}"/>
              </a:ext>
            </a:extLst>
          </p:cNvPr>
          <p:cNvSpPr>
            <a:spLocks noGrp="1"/>
          </p:cNvSpPr>
          <p:nvPr>
            <p:ph idx="1"/>
          </p:nvPr>
        </p:nvSpPr>
        <p:spPr>
          <a:xfrm>
            <a:off x="1367624" y="2490436"/>
            <a:ext cx="9708995" cy="3567173"/>
          </a:xfrm>
        </p:spPr>
        <p:txBody>
          <a:bodyPr anchor="ctr">
            <a:normAutofit/>
          </a:bodyPr>
          <a:lstStyle/>
          <a:p>
            <a:r>
              <a:rPr lang="en-US" sz="2400" dirty="0"/>
              <a:t>Records and maintains public records of entities subject to Associations Code and may collect Taxes</a:t>
            </a:r>
          </a:p>
          <a:p>
            <a:pPr marL="0" indent="0">
              <a:buNone/>
            </a:pPr>
            <a:endParaRPr lang="en-US" sz="2400" dirty="0"/>
          </a:p>
          <a:p>
            <a:r>
              <a:rPr lang="en-US" sz="2400" dirty="0"/>
              <a:t>Can promulgate regulations and forms and manage filings.</a:t>
            </a:r>
          </a:p>
          <a:p>
            <a:endParaRPr lang="en-US" sz="2400" dirty="0"/>
          </a:p>
          <a:p>
            <a:endParaRPr lang="en-US" sz="2400" dirty="0"/>
          </a:p>
        </p:txBody>
      </p:sp>
      <p:sp>
        <p:nvSpPr>
          <p:cNvPr id="4" name="Slide Number Placeholder 3">
            <a:extLst>
              <a:ext uri="{FF2B5EF4-FFF2-40B4-BE49-F238E27FC236}">
                <a16:creationId xmlns:a16="http://schemas.microsoft.com/office/drawing/2014/main" id="{C5E1344F-8E46-41C7-ABB6-524FB51F499D}"/>
              </a:ext>
            </a:extLst>
          </p:cNvPr>
          <p:cNvSpPr>
            <a:spLocks noGrp="1"/>
          </p:cNvSpPr>
          <p:nvPr>
            <p:ph type="sldNum" sz="quarter" idx="12"/>
          </p:nvPr>
        </p:nvSpPr>
        <p:spPr/>
        <p:txBody>
          <a:bodyPr/>
          <a:lstStyle/>
          <a:p>
            <a:fld id="{C7876B1C-CEF8-4014-8CB1-55A25726BAB4}" type="slidenum">
              <a:rPr lang="en-US" smtClean="0"/>
              <a:t>19</a:t>
            </a:fld>
            <a:endParaRPr lang="en-US" dirty="0"/>
          </a:p>
        </p:txBody>
      </p:sp>
    </p:spTree>
    <p:extLst>
      <p:ext uri="{BB962C8B-B14F-4D97-AF65-F5344CB8AC3E}">
        <p14:creationId xmlns:p14="http://schemas.microsoft.com/office/powerpoint/2010/main" val="390342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2089B7CA-E450-49BF-B06D-740F16B5CF7F}"/>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Historical Origin and Modern Applications</a:t>
            </a:r>
          </a:p>
        </p:txBody>
      </p:sp>
      <p:sp>
        <p:nvSpPr>
          <p:cNvPr id="3" name="Content Placeholder 2">
            <a:extLst>
              <a:ext uri="{FF2B5EF4-FFF2-40B4-BE49-F238E27FC236}">
                <a16:creationId xmlns:a16="http://schemas.microsoft.com/office/drawing/2014/main" id="{3BCFC688-E379-405C-AC56-A51F80E9C9B9}"/>
              </a:ext>
            </a:extLst>
          </p:cNvPr>
          <p:cNvSpPr>
            <a:spLocks noGrp="1"/>
          </p:cNvSpPr>
          <p:nvPr>
            <p:ph idx="1"/>
          </p:nvPr>
        </p:nvSpPr>
        <p:spPr>
          <a:xfrm>
            <a:off x="1367624" y="2341848"/>
            <a:ext cx="9708995" cy="4129973"/>
          </a:xfrm>
        </p:spPr>
        <p:txBody>
          <a:bodyPr anchor="ctr">
            <a:normAutofit/>
          </a:bodyPr>
          <a:lstStyle/>
          <a:p>
            <a:r>
              <a:rPr lang="en-US" sz="2200" dirty="0"/>
              <a:t>The word </a:t>
            </a:r>
            <a:r>
              <a:rPr lang="en-US" sz="2200" i="1" dirty="0"/>
              <a:t>nonprofit </a:t>
            </a:r>
            <a:r>
              <a:rPr lang="en-US" sz="2200" dirty="0"/>
              <a:t>brings to mind “charity”, “doing good”, “existing for public benefit” and/or “not to make a personal profit”.</a:t>
            </a:r>
          </a:p>
          <a:p>
            <a:r>
              <a:rPr lang="en-US" sz="2200" dirty="0"/>
              <a:t>Before the formation of the United States Republic, a societal, voluntary and charitable structure existed. </a:t>
            </a:r>
          </a:p>
          <a:p>
            <a:r>
              <a:rPr lang="en-US" sz="2200" dirty="0"/>
              <a:t>Lacking a government framework, volunteers came together to establish charitable groups, such as hospitals and orphanages, to provide support to those in need.</a:t>
            </a:r>
          </a:p>
          <a:p>
            <a:r>
              <a:rPr lang="en-US" sz="2200" dirty="0"/>
              <a:t>The tradition continues today, only now such activity is regulated. </a:t>
            </a:r>
          </a:p>
          <a:p>
            <a:pPr marL="0" indent="0">
              <a:buNone/>
            </a:pPr>
            <a:endParaRPr lang="en-US" sz="2200" i="1" dirty="0"/>
          </a:p>
        </p:txBody>
      </p:sp>
      <p:sp>
        <p:nvSpPr>
          <p:cNvPr id="4" name="Slide Number Placeholder 3">
            <a:extLst>
              <a:ext uri="{FF2B5EF4-FFF2-40B4-BE49-F238E27FC236}">
                <a16:creationId xmlns:a16="http://schemas.microsoft.com/office/drawing/2014/main" id="{02FCF540-5A5C-484F-AC88-F01E6E61F2A5}"/>
              </a:ext>
            </a:extLst>
          </p:cNvPr>
          <p:cNvSpPr>
            <a:spLocks noGrp="1"/>
          </p:cNvSpPr>
          <p:nvPr>
            <p:ph type="sldNum" sz="quarter" idx="12"/>
          </p:nvPr>
        </p:nvSpPr>
        <p:spPr/>
        <p:txBody>
          <a:bodyPr/>
          <a:lstStyle/>
          <a:p>
            <a:fld id="{C7876B1C-CEF8-4014-8CB1-55A25726BAB4}" type="slidenum">
              <a:rPr lang="en-US" smtClean="0"/>
              <a:t>2</a:t>
            </a:fld>
            <a:endParaRPr lang="en-US" dirty="0"/>
          </a:p>
        </p:txBody>
      </p:sp>
    </p:spTree>
    <p:extLst>
      <p:ext uri="{BB962C8B-B14F-4D97-AF65-F5344CB8AC3E}">
        <p14:creationId xmlns:p14="http://schemas.microsoft.com/office/powerpoint/2010/main" val="351405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029236D-C08B-44A2-91B3-E9E33F908B02}"/>
              </a:ext>
            </a:extLst>
          </p:cNvPr>
          <p:cNvSpPr>
            <a:spLocks noGrp="1"/>
          </p:cNvSpPr>
          <p:nvPr>
            <p:ph type="title"/>
          </p:nvPr>
        </p:nvSpPr>
        <p:spPr>
          <a:xfrm>
            <a:off x="719091" y="800392"/>
            <a:ext cx="10810499" cy="1212102"/>
          </a:xfrm>
        </p:spPr>
        <p:txBody>
          <a:bodyPr>
            <a:noAutofit/>
          </a:bodyPr>
          <a:lstStyle/>
          <a:p>
            <a:pPr algn="ctr"/>
            <a:r>
              <a:rPr lang="en-US" sz="4000" b="1" dirty="0">
                <a:solidFill>
                  <a:srgbClr val="FFFFFF"/>
                </a:solidFill>
              </a:rPr>
              <a:t>PA Filing Requirements for a Nonprofit Corporation</a:t>
            </a:r>
          </a:p>
        </p:txBody>
      </p:sp>
      <p:sp>
        <p:nvSpPr>
          <p:cNvPr id="3" name="Content Placeholder 2">
            <a:extLst>
              <a:ext uri="{FF2B5EF4-FFF2-40B4-BE49-F238E27FC236}">
                <a16:creationId xmlns:a16="http://schemas.microsoft.com/office/drawing/2014/main" id="{BC78F7AF-8975-4671-8C64-70AFCDB7783D}"/>
              </a:ext>
            </a:extLst>
          </p:cNvPr>
          <p:cNvSpPr>
            <a:spLocks noGrp="1"/>
          </p:cNvSpPr>
          <p:nvPr>
            <p:ph idx="1"/>
          </p:nvPr>
        </p:nvSpPr>
        <p:spPr>
          <a:xfrm>
            <a:off x="1367624" y="2336670"/>
            <a:ext cx="9708995" cy="3720939"/>
          </a:xfrm>
        </p:spPr>
        <p:txBody>
          <a:bodyPr anchor="ctr">
            <a:normAutofit/>
          </a:bodyPr>
          <a:lstStyle/>
          <a:p>
            <a:r>
              <a:rPr lang="en-US" sz="2400" dirty="0"/>
              <a:t>See </a:t>
            </a:r>
            <a:r>
              <a:rPr lang="en-US" sz="2400" dirty="0">
                <a:hlinkClick r:id="rId2"/>
              </a:rPr>
              <a:t>http://www.dos.pa.gov</a:t>
            </a:r>
            <a:r>
              <a:rPr lang="en-US" sz="2400" dirty="0"/>
              <a:t>, then Business and Charities, then business links, then Registration Forms, then Domestic Nonprofit Corporations.</a:t>
            </a:r>
          </a:p>
          <a:p>
            <a:r>
              <a:rPr lang="en-US" sz="2400" dirty="0"/>
              <a:t>Most PA Department of State forms and instructions that are needed are here, although many forms are used for nonprofit and for-profit both and are not listed in the nonprofit section, for example, “Docketing Statements” or “Fictitious Name Application”.</a:t>
            </a:r>
          </a:p>
          <a:p>
            <a:r>
              <a:rPr lang="en-US" sz="2400" dirty="0"/>
              <a:t>Some PA filings also require formal publication. </a:t>
            </a:r>
          </a:p>
          <a:p>
            <a:r>
              <a:rPr lang="en-US" sz="2400" dirty="0"/>
              <a:t>Forms related to other agencies, such as for PA Sales Tax Exemption, appear on other PA agency websites. </a:t>
            </a:r>
          </a:p>
        </p:txBody>
      </p:sp>
      <p:sp>
        <p:nvSpPr>
          <p:cNvPr id="4" name="Slide Number Placeholder 3">
            <a:extLst>
              <a:ext uri="{FF2B5EF4-FFF2-40B4-BE49-F238E27FC236}">
                <a16:creationId xmlns:a16="http://schemas.microsoft.com/office/drawing/2014/main" id="{6BF3BD88-B664-4555-9E70-E6B886D86BB2}"/>
              </a:ext>
            </a:extLst>
          </p:cNvPr>
          <p:cNvSpPr>
            <a:spLocks noGrp="1"/>
          </p:cNvSpPr>
          <p:nvPr>
            <p:ph type="sldNum" sz="quarter" idx="12"/>
          </p:nvPr>
        </p:nvSpPr>
        <p:spPr/>
        <p:txBody>
          <a:bodyPr/>
          <a:lstStyle/>
          <a:p>
            <a:fld id="{C7876B1C-CEF8-4014-8CB1-55A25726BAB4}" type="slidenum">
              <a:rPr lang="en-US" smtClean="0"/>
              <a:t>20</a:t>
            </a:fld>
            <a:endParaRPr lang="en-US" dirty="0"/>
          </a:p>
        </p:txBody>
      </p:sp>
    </p:spTree>
    <p:extLst>
      <p:ext uri="{BB962C8B-B14F-4D97-AF65-F5344CB8AC3E}">
        <p14:creationId xmlns:p14="http://schemas.microsoft.com/office/powerpoint/2010/main" val="189473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39477" y="800392"/>
            <a:ext cx="11142813" cy="1541456"/>
          </a:xfrm>
        </p:spPr>
        <p:txBody>
          <a:bodyPr>
            <a:normAutofit/>
          </a:bodyPr>
          <a:lstStyle/>
          <a:p>
            <a:r>
              <a:rPr lang="en-US" sz="4200" b="1" dirty="0">
                <a:solidFill>
                  <a:srgbClr val="FFFFFF"/>
                </a:solidFill>
              </a:rPr>
              <a:t>PA Department of State, Domestic Nonprofit Forms</a:t>
            </a:r>
          </a:p>
        </p:txBody>
      </p:sp>
      <p:graphicFrame>
        <p:nvGraphicFramePr>
          <p:cNvPr id="5" name="Content Placeholder 4">
            <a:extLst>
              <a:ext uri="{FF2B5EF4-FFF2-40B4-BE49-F238E27FC236}">
                <a16:creationId xmlns:a16="http://schemas.microsoft.com/office/drawing/2014/main" id="{2A1E03D8-EF07-43AE-BAD2-784A2D295099}"/>
              </a:ext>
            </a:extLst>
          </p:cNvPr>
          <p:cNvGraphicFramePr>
            <a:graphicFrameLocks noGrp="1"/>
          </p:cNvGraphicFramePr>
          <p:nvPr>
            <p:ph idx="1"/>
            <p:extLst>
              <p:ext uri="{D42A27DB-BD31-4B8C-83A1-F6EECF244321}">
                <p14:modId xmlns:p14="http://schemas.microsoft.com/office/powerpoint/2010/main" val="2929167662"/>
              </p:ext>
            </p:extLst>
          </p:nvPr>
        </p:nvGraphicFramePr>
        <p:xfrm>
          <a:off x="1119322" y="2177172"/>
          <a:ext cx="10103777" cy="4748310"/>
        </p:xfrm>
        <a:graphic>
          <a:graphicData uri="http://schemas.openxmlformats.org/drawingml/2006/table">
            <a:tbl>
              <a:tblPr firstRow="1" firstCol="1" bandRow="1">
                <a:tableStyleId>{5C22544A-7EE6-4342-B048-85BDC9FD1C3A}</a:tableStyleId>
              </a:tblPr>
              <a:tblGrid>
                <a:gridCol w="10103777">
                  <a:extLst>
                    <a:ext uri="{9D8B030D-6E8A-4147-A177-3AD203B41FA5}">
                      <a16:colId xmlns:a16="http://schemas.microsoft.com/office/drawing/2014/main" val="3142333196"/>
                    </a:ext>
                  </a:extLst>
                </a:gridCol>
              </a:tblGrid>
              <a:tr h="263795">
                <a:tc>
                  <a:txBody>
                    <a:bodyPr/>
                    <a:lstStyle/>
                    <a:p>
                      <a:pPr marL="0" marR="0">
                        <a:lnSpc>
                          <a:spcPct val="107000"/>
                        </a:lnSpc>
                        <a:spcBef>
                          <a:spcPts val="0"/>
                        </a:spcBef>
                        <a:spcAft>
                          <a:spcPts val="0"/>
                        </a:spcAft>
                      </a:pPr>
                      <a:r>
                        <a:rPr lang="en-US" sz="1200" u="sng" dirty="0">
                          <a:solidFill>
                            <a:schemeClr val="tx1"/>
                          </a:solidFill>
                          <a:effectLst/>
                          <a:hlinkClick r:id="rId2">
                            <a:extLst>
                              <a:ext uri="{A12FA001-AC4F-418D-AE19-62706E023703}">
                                <ahyp:hlinkClr xmlns:ahyp="http://schemas.microsoft.com/office/drawing/2018/hyperlinkcolor" val="tx"/>
                              </a:ext>
                            </a:extLst>
                          </a:hlinkClick>
                        </a:rPr>
                        <a:t>Articles of Incorporation</a:t>
                      </a:r>
                      <a:r>
                        <a:rPr lang="en-US" sz="1200" dirty="0">
                          <a:solidFill>
                            <a:schemeClr val="tx1"/>
                          </a:solidFill>
                          <a:effectLst/>
                        </a:rPr>
                        <a:t> [DSCB:15-5306/7102]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3569286725"/>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3">
                            <a:extLst>
                              <a:ext uri="{A12FA001-AC4F-418D-AE19-62706E023703}">
                                <ahyp:hlinkClr xmlns:ahyp="http://schemas.microsoft.com/office/drawing/2018/hyperlinkcolor" val="tx"/>
                              </a:ext>
                            </a:extLst>
                          </a:hlinkClick>
                        </a:rPr>
                        <a:t>Articles of Amendment</a:t>
                      </a:r>
                      <a:r>
                        <a:rPr lang="en-US" sz="1200" dirty="0">
                          <a:solidFill>
                            <a:schemeClr val="tx1"/>
                          </a:solidFill>
                          <a:effectLst/>
                        </a:rPr>
                        <a:t> [DSCB: 15-1915/5915]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1180935436"/>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4">
                            <a:extLst>
                              <a:ext uri="{A12FA001-AC4F-418D-AE19-62706E023703}">
                                <ahyp:hlinkClr xmlns:ahyp="http://schemas.microsoft.com/office/drawing/2018/hyperlinkcolor" val="tx"/>
                              </a:ext>
                            </a:extLst>
                          </a:hlinkClick>
                        </a:rPr>
                        <a:t>Change of Registered Office</a:t>
                      </a:r>
                      <a:r>
                        <a:rPr lang="en-US" sz="1200" dirty="0">
                          <a:solidFill>
                            <a:schemeClr val="tx1"/>
                          </a:solidFill>
                          <a:effectLst/>
                        </a:rPr>
                        <a:t> [DSCB:15-1507/5507/8625/8825]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2220224438"/>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5">
                            <a:extLst>
                              <a:ext uri="{A12FA001-AC4F-418D-AE19-62706E023703}">
                                <ahyp:hlinkClr xmlns:ahyp="http://schemas.microsoft.com/office/drawing/2018/hyperlinkcolor" val="tx"/>
                              </a:ext>
                            </a:extLst>
                          </a:hlinkClick>
                        </a:rPr>
                        <a:t>Annual Report</a:t>
                      </a:r>
                      <a:r>
                        <a:rPr lang="en-US" sz="1200" dirty="0">
                          <a:solidFill>
                            <a:schemeClr val="tx1"/>
                          </a:solidFill>
                          <a:effectLst/>
                        </a:rPr>
                        <a:t> [DSCB:15-5110]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2688053248"/>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6">
                            <a:extLst>
                              <a:ext uri="{A12FA001-AC4F-418D-AE19-62706E023703}">
                                <ahyp:hlinkClr xmlns:ahyp="http://schemas.microsoft.com/office/drawing/2018/hyperlinkcolor" val="tx"/>
                              </a:ext>
                            </a:extLst>
                          </a:hlinkClick>
                        </a:rPr>
                        <a:t>Statement of Merger</a:t>
                      </a:r>
                      <a:r>
                        <a:rPr lang="en-US" sz="1200" dirty="0">
                          <a:solidFill>
                            <a:schemeClr val="tx1"/>
                          </a:solidFill>
                          <a:effectLst/>
                        </a:rPr>
                        <a:t> [DSCB:15-335]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2015926215"/>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7">
                            <a:extLst>
                              <a:ext uri="{A12FA001-AC4F-418D-AE19-62706E023703}">
                                <ahyp:hlinkClr xmlns:ahyp="http://schemas.microsoft.com/office/drawing/2018/hyperlinkcolor" val="tx"/>
                              </a:ext>
                            </a:extLst>
                          </a:hlinkClick>
                        </a:rPr>
                        <a:t>Statement of Merger - Addendum</a:t>
                      </a:r>
                      <a:r>
                        <a:rPr lang="en-US" sz="1200" dirty="0">
                          <a:solidFill>
                            <a:schemeClr val="tx1"/>
                          </a:solidFill>
                          <a:effectLst/>
                        </a:rPr>
                        <a:t> [DSCB:15-335AD]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3782679190"/>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8">
                            <a:extLst>
                              <a:ext uri="{A12FA001-AC4F-418D-AE19-62706E023703}">
                                <ahyp:hlinkClr xmlns:ahyp="http://schemas.microsoft.com/office/drawing/2018/hyperlinkcolor" val="tx"/>
                              </a:ext>
                            </a:extLst>
                          </a:hlinkClick>
                        </a:rPr>
                        <a:t>Statement of Interest Exchange</a:t>
                      </a:r>
                      <a:r>
                        <a:rPr lang="en-US" sz="1200" dirty="0">
                          <a:solidFill>
                            <a:schemeClr val="tx1"/>
                          </a:solidFill>
                          <a:effectLst/>
                        </a:rPr>
                        <a:t> [DSCB:15-345]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2805726547"/>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9">
                            <a:extLst>
                              <a:ext uri="{A12FA001-AC4F-418D-AE19-62706E023703}">
                                <ahyp:hlinkClr xmlns:ahyp="http://schemas.microsoft.com/office/drawing/2018/hyperlinkcolor" val="tx"/>
                              </a:ext>
                            </a:extLst>
                          </a:hlinkClick>
                        </a:rPr>
                        <a:t>Statement of Conversion</a:t>
                      </a:r>
                      <a:r>
                        <a:rPr lang="en-US" sz="1200" dirty="0">
                          <a:solidFill>
                            <a:schemeClr val="tx1"/>
                          </a:solidFill>
                          <a:effectLst/>
                        </a:rPr>
                        <a:t> [DSCB:15-355]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1443122563"/>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0">
                            <a:extLst>
                              <a:ext uri="{A12FA001-AC4F-418D-AE19-62706E023703}">
                                <ahyp:hlinkClr xmlns:ahyp="http://schemas.microsoft.com/office/drawing/2018/hyperlinkcolor" val="tx"/>
                              </a:ext>
                            </a:extLst>
                          </a:hlinkClick>
                        </a:rPr>
                        <a:t>Statement of Division</a:t>
                      </a:r>
                      <a:r>
                        <a:rPr lang="en-US" sz="1200" dirty="0">
                          <a:solidFill>
                            <a:schemeClr val="tx1"/>
                          </a:solidFill>
                          <a:effectLst/>
                        </a:rPr>
                        <a:t> [DSCB:15-366]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722697368"/>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1">
                            <a:extLst>
                              <a:ext uri="{A12FA001-AC4F-418D-AE19-62706E023703}">
                                <ahyp:hlinkClr xmlns:ahyp="http://schemas.microsoft.com/office/drawing/2018/hyperlinkcolor" val="tx"/>
                              </a:ext>
                            </a:extLst>
                          </a:hlinkClick>
                        </a:rPr>
                        <a:t>Statement of Division - Addendum</a:t>
                      </a:r>
                      <a:r>
                        <a:rPr lang="en-US" sz="1200" dirty="0">
                          <a:solidFill>
                            <a:schemeClr val="tx1"/>
                          </a:solidFill>
                          <a:effectLst/>
                        </a:rPr>
                        <a:t> [DSCB:15-366AD]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997394212"/>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2">
                            <a:extLst>
                              <a:ext uri="{A12FA001-AC4F-418D-AE19-62706E023703}">
                                <ahyp:hlinkClr xmlns:ahyp="http://schemas.microsoft.com/office/drawing/2018/hyperlinkcolor" val="tx"/>
                              </a:ext>
                            </a:extLst>
                          </a:hlinkClick>
                        </a:rPr>
                        <a:t>Statement of Domestication</a:t>
                      </a:r>
                      <a:r>
                        <a:rPr lang="en-US" sz="1200" dirty="0">
                          <a:solidFill>
                            <a:schemeClr val="tx1"/>
                          </a:solidFill>
                          <a:effectLst/>
                        </a:rPr>
                        <a:t> [DSCB:15-375]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3478894972"/>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3">
                            <a:extLst>
                              <a:ext uri="{A12FA001-AC4F-418D-AE19-62706E023703}">
                                <ahyp:hlinkClr xmlns:ahyp="http://schemas.microsoft.com/office/drawing/2018/hyperlinkcolor" val="tx"/>
                              </a:ext>
                            </a:extLst>
                          </a:hlinkClick>
                        </a:rPr>
                        <a:t>Voluntary Dissolution [Never Transacted Business]</a:t>
                      </a:r>
                      <a:r>
                        <a:rPr lang="en-US" sz="1200" dirty="0">
                          <a:solidFill>
                            <a:schemeClr val="tx1"/>
                          </a:solidFill>
                          <a:effectLst/>
                        </a:rPr>
                        <a:t> [DSCB:15-1971/5971]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795700912"/>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4">
                            <a:extLst>
                              <a:ext uri="{A12FA001-AC4F-418D-AE19-62706E023703}">
                                <ahyp:hlinkClr xmlns:ahyp="http://schemas.microsoft.com/office/drawing/2018/hyperlinkcolor" val="tx"/>
                              </a:ext>
                            </a:extLst>
                          </a:hlinkClick>
                        </a:rPr>
                        <a:t>Articles of Dissolution</a:t>
                      </a:r>
                      <a:r>
                        <a:rPr lang="en-US" sz="1200" dirty="0">
                          <a:solidFill>
                            <a:schemeClr val="tx1"/>
                          </a:solidFill>
                          <a:effectLst/>
                        </a:rPr>
                        <a:t> [DSCB:15-1977/5977]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922478161"/>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5">
                            <a:extLst>
                              <a:ext uri="{A12FA001-AC4F-418D-AE19-62706E023703}">
                                <ahyp:hlinkClr xmlns:ahyp="http://schemas.microsoft.com/office/drawing/2018/hyperlinkcolor" val="tx"/>
                              </a:ext>
                            </a:extLst>
                          </a:hlinkClick>
                        </a:rPr>
                        <a:t>Articles of Involuntary Dissolution</a:t>
                      </a:r>
                      <a:r>
                        <a:rPr lang="en-US" sz="1200" dirty="0">
                          <a:solidFill>
                            <a:schemeClr val="tx1"/>
                          </a:solidFill>
                          <a:effectLst/>
                        </a:rPr>
                        <a:t> [DSCB: 15-1989/5989]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2910128301"/>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6">
                            <a:extLst>
                              <a:ext uri="{A12FA001-AC4F-418D-AE19-62706E023703}">
                                <ahyp:hlinkClr xmlns:ahyp="http://schemas.microsoft.com/office/drawing/2018/hyperlinkcolor" val="tx"/>
                              </a:ext>
                            </a:extLst>
                          </a:hlinkClick>
                        </a:rPr>
                        <a:t>Statement of Termination</a:t>
                      </a:r>
                      <a:r>
                        <a:rPr lang="en-US" sz="1200" dirty="0">
                          <a:solidFill>
                            <a:schemeClr val="tx1"/>
                          </a:solidFill>
                          <a:effectLst/>
                        </a:rPr>
                        <a:t> [DSCB: 15-1902/5902]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3465148492"/>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7">
                            <a:extLst>
                              <a:ext uri="{A12FA001-AC4F-418D-AE19-62706E023703}">
                                <ahyp:hlinkClr xmlns:ahyp="http://schemas.microsoft.com/office/drawing/2018/hyperlinkcolor" val="tx"/>
                              </a:ext>
                            </a:extLst>
                          </a:hlinkClick>
                        </a:rPr>
                        <a:t>Summary of Record</a:t>
                      </a:r>
                      <a:r>
                        <a:rPr lang="en-US" sz="1200" dirty="0">
                          <a:solidFill>
                            <a:schemeClr val="tx1"/>
                          </a:solidFill>
                          <a:effectLst/>
                        </a:rPr>
                        <a:t> [DSCB:15-1311/5311/9305]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4008164039"/>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8">
                            <a:extLst>
                              <a:ext uri="{A12FA001-AC4F-418D-AE19-62706E023703}">
                                <ahyp:hlinkClr xmlns:ahyp="http://schemas.microsoft.com/office/drawing/2018/hyperlinkcolor" val="tx"/>
                              </a:ext>
                            </a:extLst>
                          </a:hlinkClick>
                        </a:rPr>
                        <a:t>Statement of Revival</a:t>
                      </a:r>
                      <a:r>
                        <a:rPr lang="en-US" sz="1200" dirty="0">
                          <a:solidFill>
                            <a:schemeClr val="tx1"/>
                          </a:solidFill>
                          <a:effectLst/>
                        </a:rPr>
                        <a:t> [DSCB:15-1341/5341]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1412960571"/>
                  </a:ext>
                </a:extLst>
              </a:tr>
              <a:tr h="263795">
                <a:tc>
                  <a:txBody>
                    <a:bodyPr/>
                    <a:lstStyle/>
                    <a:p>
                      <a:pPr marL="0" marR="0">
                        <a:lnSpc>
                          <a:spcPct val="107000"/>
                        </a:lnSpc>
                        <a:spcBef>
                          <a:spcPts val="0"/>
                        </a:spcBef>
                        <a:spcAft>
                          <a:spcPts val="0"/>
                        </a:spcAft>
                      </a:pPr>
                      <a:r>
                        <a:rPr lang="en-US" sz="1200" u="sng" dirty="0">
                          <a:solidFill>
                            <a:schemeClr val="tx1"/>
                          </a:solidFill>
                          <a:effectLst/>
                          <a:hlinkClick r:id="rId19">
                            <a:extLst>
                              <a:ext uri="{A12FA001-AC4F-418D-AE19-62706E023703}">
                                <ahyp:hlinkClr xmlns:ahyp="http://schemas.microsoft.com/office/drawing/2018/hyperlinkcolor" val="tx"/>
                              </a:ext>
                            </a:extLst>
                          </a:hlinkClick>
                        </a:rPr>
                        <a:t>Articles of Amendment - Election/Termination of Cooperative Corporation Statue</a:t>
                      </a:r>
                      <a:r>
                        <a:rPr lang="en-US" sz="1200" dirty="0">
                          <a:solidFill>
                            <a:schemeClr val="tx1"/>
                          </a:solidFill>
                          <a:effectLst/>
                        </a:rPr>
                        <a:t> [DSCB:15-7104/7105/7106/7107]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99" marR="26899" marT="37659" marB="32279">
                    <a:solidFill>
                      <a:schemeClr val="accent5">
                        <a:lumMod val="40000"/>
                        <a:lumOff val="60000"/>
                      </a:schemeClr>
                    </a:solidFill>
                  </a:tcPr>
                </a:tc>
                <a:extLst>
                  <a:ext uri="{0D108BD9-81ED-4DB2-BD59-A6C34878D82A}">
                    <a16:rowId xmlns:a16="http://schemas.microsoft.com/office/drawing/2014/main" val="3112156864"/>
                  </a:ext>
                </a:extLst>
              </a:tr>
            </a:tbl>
          </a:graphicData>
        </a:graphic>
      </p:graphicFrame>
      <p:sp>
        <p:nvSpPr>
          <p:cNvPr id="3" name="Slide Number Placeholder 2">
            <a:extLst>
              <a:ext uri="{FF2B5EF4-FFF2-40B4-BE49-F238E27FC236}">
                <a16:creationId xmlns:a16="http://schemas.microsoft.com/office/drawing/2014/main" id="{A1041412-BD00-4ED8-BD01-C1851A073B47}"/>
              </a:ext>
            </a:extLst>
          </p:cNvPr>
          <p:cNvSpPr>
            <a:spLocks noGrp="1"/>
          </p:cNvSpPr>
          <p:nvPr>
            <p:ph type="sldNum" sz="quarter" idx="12"/>
          </p:nvPr>
        </p:nvSpPr>
        <p:spPr/>
        <p:txBody>
          <a:bodyPr/>
          <a:lstStyle/>
          <a:p>
            <a:fld id="{C7876B1C-CEF8-4014-8CB1-55A25726BAB4}" type="slidenum">
              <a:rPr lang="en-US" smtClean="0"/>
              <a:t>21</a:t>
            </a:fld>
            <a:endParaRPr lang="en-US" dirty="0"/>
          </a:p>
        </p:txBody>
      </p:sp>
    </p:spTree>
    <p:extLst>
      <p:ext uri="{BB962C8B-B14F-4D97-AF65-F5344CB8AC3E}">
        <p14:creationId xmlns:p14="http://schemas.microsoft.com/office/powerpoint/2010/main" val="376390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D34816A-1207-46C4-9EE5-0EB5FE24AA11}"/>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Articles of Incorporation</a:t>
            </a:r>
          </a:p>
        </p:txBody>
      </p:sp>
      <p:sp>
        <p:nvSpPr>
          <p:cNvPr id="3" name="Content Placeholder 2">
            <a:extLst>
              <a:ext uri="{FF2B5EF4-FFF2-40B4-BE49-F238E27FC236}">
                <a16:creationId xmlns:a16="http://schemas.microsoft.com/office/drawing/2014/main" id="{EBDB7346-6BB1-4E88-841E-31D01C8F4016}"/>
              </a:ext>
            </a:extLst>
          </p:cNvPr>
          <p:cNvSpPr>
            <a:spLocks noGrp="1"/>
          </p:cNvSpPr>
          <p:nvPr>
            <p:ph idx="1"/>
          </p:nvPr>
        </p:nvSpPr>
        <p:spPr>
          <a:xfrm>
            <a:off x="1367624" y="2177170"/>
            <a:ext cx="9708995" cy="4680830"/>
          </a:xfrm>
        </p:spPr>
        <p:txBody>
          <a:bodyPr anchor="ctr">
            <a:normAutofit/>
          </a:bodyPr>
          <a:lstStyle/>
          <a:p>
            <a:r>
              <a:rPr lang="en-US" sz="2400" dirty="0"/>
              <a:t>Name – check availability; spelling and punctuation have implications; decennial report required to keep the corporate name</a:t>
            </a:r>
          </a:p>
          <a:p>
            <a:r>
              <a:rPr lang="en-US" sz="2400" dirty="0"/>
              <a:t>Registered office</a:t>
            </a:r>
          </a:p>
          <a:p>
            <a:r>
              <a:rPr lang="en-US" sz="2400" dirty="0"/>
              <a:t>Purpose clause*</a:t>
            </a:r>
          </a:p>
          <a:p>
            <a:r>
              <a:rPr lang="en-US" sz="2400" dirty="0"/>
              <a:t>Having Members/Having No Members*</a:t>
            </a:r>
          </a:p>
          <a:p>
            <a:r>
              <a:rPr lang="en-US" sz="2400" dirty="0"/>
              <a:t>No contemplation of pecuniary gain or profit*</a:t>
            </a:r>
          </a:p>
          <a:p>
            <a:r>
              <a:rPr lang="en-US" sz="2400" dirty="0"/>
              <a:t>Dissolution Clause*</a:t>
            </a:r>
          </a:p>
          <a:p>
            <a:r>
              <a:rPr lang="en-US" sz="2400" dirty="0"/>
              <a:t>Exhibit A – an option for filing purposes</a:t>
            </a:r>
          </a:p>
          <a:p>
            <a:r>
              <a:rPr lang="en-US" sz="2400" dirty="0"/>
              <a:t>Must be advertised officially – publication requirement</a:t>
            </a:r>
          </a:p>
          <a:p>
            <a:pPr marL="0" indent="0">
              <a:buNone/>
            </a:pPr>
            <a:r>
              <a:rPr lang="en-US" sz="1800" dirty="0"/>
              <a:t>*Clauses of import</a:t>
            </a:r>
          </a:p>
        </p:txBody>
      </p:sp>
      <p:sp>
        <p:nvSpPr>
          <p:cNvPr id="4" name="Slide Number Placeholder 3">
            <a:extLst>
              <a:ext uri="{FF2B5EF4-FFF2-40B4-BE49-F238E27FC236}">
                <a16:creationId xmlns:a16="http://schemas.microsoft.com/office/drawing/2014/main" id="{287A8CE0-E3E0-4F1F-9204-870C68CF6D03}"/>
              </a:ext>
            </a:extLst>
          </p:cNvPr>
          <p:cNvSpPr>
            <a:spLocks noGrp="1"/>
          </p:cNvSpPr>
          <p:nvPr>
            <p:ph type="sldNum" sz="quarter" idx="12"/>
          </p:nvPr>
        </p:nvSpPr>
        <p:spPr/>
        <p:txBody>
          <a:bodyPr/>
          <a:lstStyle/>
          <a:p>
            <a:fld id="{C7876B1C-CEF8-4014-8CB1-55A25726BAB4}" type="slidenum">
              <a:rPr lang="en-US" smtClean="0"/>
              <a:t>22</a:t>
            </a:fld>
            <a:endParaRPr lang="en-US" dirty="0"/>
          </a:p>
        </p:txBody>
      </p:sp>
    </p:spTree>
    <p:extLst>
      <p:ext uri="{BB962C8B-B14F-4D97-AF65-F5344CB8AC3E}">
        <p14:creationId xmlns:p14="http://schemas.microsoft.com/office/powerpoint/2010/main" val="68240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332EE72C-D104-4F20-8748-82F1AC594469}"/>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Having Members vs. Having No Members</a:t>
            </a:r>
          </a:p>
        </p:txBody>
      </p:sp>
      <p:sp>
        <p:nvSpPr>
          <p:cNvPr id="3" name="Content Placeholder 2">
            <a:extLst>
              <a:ext uri="{FF2B5EF4-FFF2-40B4-BE49-F238E27FC236}">
                <a16:creationId xmlns:a16="http://schemas.microsoft.com/office/drawing/2014/main" id="{0C7D3FFE-606F-4EE7-B3A5-EAD5B74F4A8B}"/>
              </a:ext>
            </a:extLst>
          </p:cNvPr>
          <p:cNvSpPr>
            <a:spLocks noGrp="1"/>
          </p:cNvSpPr>
          <p:nvPr>
            <p:ph idx="1"/>
          </p:nvPr>
        </p:nvSpPr>
        <p:spPr>
          <a:xfrm>
            <a:off x="1367624" y="2490436"/>
            <a:ext cx="9708995" cy="3567173"/>
          </a:xfrm>
        </p:spPr>
        <p:txBody>
          <a:bodyPr anchor="ctr">
            <a:normAutofit/>
          </a:bodyPr>
          <a:lstStyle/>
          <a:p>
            <a:pPr marL="0" indent="0">
              <a:buNone/>
            </a:pPr>
            <a:r>
              <a:rPr lang="en-US" sz="2400" dirty="0"/>
              <a:t>A critical distinction for a nonprofit corporation:</a:t>
            </a:r>
          </a:p>
          <a:p>
            <a:pPr marL="0" indent="0">
              <a:buNone/>
            </a:pPr>
            <a:r>
              <a:rPr lang="en-US" sz="2400" dirty="0"/>
              <a:t>1.) Having “members” means that a person or a group controls the entity, generally electing and removing the Board and voting on all fundamental changes and corporate transactions for which a filing is necessary or pursuant to a statute.  In this context the word “members” does not refer to non-voting supporters of the entity.</a:t>
            </a:r>
          </a:p>
          <a:p>
            <a:pPr marL="0" indent="0">
              <a:buNone/>
            </a:pPr>
            <a:r>
              <a:rPr lang="en-US" sz="2400" dirty="0"/>
              <a:t>2.)Having “no members” means that the Board controls the entity and operates as the corporate “member” relative to (1.) above.</a:t>
            </a:r>
          </a:p>
          <a:p>
            <a:pPr marL="0" indent="0">
              <a:buNone/>
            </a:pPr>
            <a:endParaRPr lang="en-US" sz="2400" dirty="0"/>
          </a:p>
        </p:txBody>
      </p:sp>
      <p:sp>
        <p:nvSpPr>
          <p:cNvPr id="4" name="Slide Number Placeholder 3">
            <a:extLst>
              <a:ext uri="{FF2B5EF4-FFF2-40B4-BE49-F238E27FC236}">
                <a16:creationId xmlns:a16="http://schemas.microsoft.com/office/drawing/2014/main" id="{BA6EC41C-C8B1-4B1E-96FC-D0BB684F455A}"/>
              </a:ext>
            </a:extLst>
          </p:cNvPr>
          <p:cNvSpPr>
            <a:spLocks noGrp="1"/>
          </p:cNvSpPr>
          <p:nvPr>
            <p:ph type="sldNum" sz="quarter" idx="12"/>
          </p:nvPr>
        </p:nvSpPr>
        <p:spPr/>
        <p:txBody>
          <a:bodyPr/>
          <a:lstStyle/>
          <a:p>
            <a:fld id="{C7876B1C-CEF8-4014-8CB1-55A25726BAB4}" type="slidenum">
              <a:rPr lang="en-US" smtClean="0"/>
              <a:t>23</a:t>
            </a:fld>
            <a:endParaRPr lang="en-US" dirty="0"/>
          </a:p>
        </p:txBody>
      </p:sp>
    </p:spTree>
    <p:extLst>
      <p:ext uri="{BB962C8B-B14F-4D97-AF65-F5344CB8AC3E}">
        <p14:creationId xmlns:p14="http://schemas.microsoft.com/office/powerpoint/2010/main" val="2580427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7D3A219-D0DD-4E9D-AFAE-2E7DA1104390}"/>
              </a:ext>
            </a:extLst>
          </p:cNvPr>
          <p:cNvSpPr>
            <a:spLocks noGrp="1"/>
          </p:cNvSpPr>
          <p:nvPr>
            <p:ph type="title"/>
          </p:nvPr>
        </p:nvSpPr>
        <p:spPr>
          <a:xfrm>
            <a:off x="958506" y="800392"/>
            <a:ext cx="10264697" cy="1212102"/>
          </a:xfrm>
        </p:spPr>
        <p:txBody>
          <a:bodyPr>
            <a:normAutofit/>
          </a:bodyPr>
          <a:lstStyle/>
          <a:p>
            <a:pPr algn="ctr"/>
            <a:r>
              <a:rPr lang="en-US" sz="4000" b="1" dirty="0">
                <a:solidFill>
                  <a:srgbClr val="FFFFFF"/>
                </a:solidFill>
              </a:rPr>
              <a:t>Parent/Subordinate Arrangements Often Invoke Member Issues</a:t>
            </a:r>
          </a:p>
        </p:txBody>
      </p:sp>
      <p:sp>
        <p:nvSpPr>
          <p:cNvPr id="3" name="Content Placeholder 2">
            <a:extLst>
              <a:ext uri="{FF2B5EF4-FFF2-40B4-BE49-F238E27FC236}">
                <a16:creationId xmlns:a16="http://schemas.microsoft.com/office/drawing/2014/main" id="{DBB1FDCA-CF83-4725-9A49-7C154AFEF686}"/>
              </a:ext>
            </a:extLst>
          </p:cNvPr>
          <p:cNvSpPr>
            <a:spLocks noGrp="1"/>
          </p:cNvSpPr>
          <p:nvPr>
            <p:ph idx="1"/>
          </p:nvPr>
        </p:nvSpPr>
        <p:spPr>
          <a:xfrm>
            <a:off x="1367624" y="2254928"/>
            <a:ext cx="9708995" cy="4332303"/>
          </a:xfrm>
        </p:spPr>
        <p:txBody>
          <a:bodyPr anchor="ctr">
            <a:normAutofit/>
          </a:bodyPr>
          <a:lstStyle/>
          <a:p>
            <a:pPr marL="0" indent="0">
              <a:buNone/>
            </a:pPr>
            <a:r>
              <a:rPr lang="en-US" sz="2000" b="1" u="sng" dirty="0"/>
              <a:t>Structure is important</a:t>
            </a:r>
          </a:p>
          <a:p>
            <a:pPr marL="0" indent="0">
              <a:buNone/>
            </a:pPr>
            <a:endParaRPr lang="en-US" sz="1600" b="1" u="sng" dirty="0"/>
          </a:p>
          <a:p>
            <a:pPr marL="0" indent="0">
              <a:buNone/>
            </a:pPr>
            <a:r>
              <a:rPr lang="en-US" sz="1600" dirty="0"/>
              <a:t>-What is the relationship of the Parent to the Subordinate?</a:t>
            </a:r>
          </a:p>
          <a:p>
            <a:pPr marL="0" indent="0">
              <a:buNone/>
            </a:pPr>
            <a:r>
              <a:rPr lang="en-US" sz="1600" dirty="0"/>
              <a:t>-What is the Structure of the Parent , both at the State and, if applicable, at the Federal level?</a:t>
            </a:r>
          </a:p>
          <a:p>
            <a:pPr marL="0" indent="0">
              <a:buNone/>
            </a:pPr>
            <a:r>
              <a:rPr lang="en-US" sz="1600" dirty="0"/>
              <a:t>-How much control does the Parent want and how formal must the structure be? Will there be “reserve powers”?</a:t>
            </a:r>
          </a:p>
          <a:p>
            <a:pPr marL="0" indent="0">
              <a:buNone/>
            </a:pPr>
            <a:r>
              <a:rPr lang="en-US" sz="1600" dirty="0"/>
              <a:t>-Will the Subordinates be a collection of “honorary” or “associate” members paying dues?</a:t>
            </a:r>
          </a:p>
          <a:p>
            <a:pPr marL="0" indent="0">
              <a:buNone/>
            </a:pPr>
            <a:r>
              <a:rPr lang="en-US" sz="1600" dirty="0"/>
              <a:t>-Or, will the Subordinate be a PA Nonprofit Association, a PA Nonprofit Corporation and/or a federally tax-exempt organization itself?</a:t>
            </a:r>
          </a:p>
          <a:p>
            <a:pPr marL="0" indent="0">
              <a:buNone/>
            </a:pPr>
            <a:r>
              <a:rPr lang="en-US" sz="1600" dirty="0"/>
              <a:t>-Does money pass between the Subordinate and the Parent? How?</a:t>
            </a:r>
          </a:p>
          <a:p>
            <a:pPr marL="0" indent="0">
              <a:buNone/>
            </a:pPr>
            <a:r>
              <a:rPr lang="en-US" sz="1600" dirty="0"/>
              <a:t>-Will the Parent raise money for the Subordinate or will the Subordinate raise money for the Parent?</a:t>
            </a:r>
          </a:p>
          <a:p>
            <a:pPr marL="0" indent="0">
              <a:buNone/>
            </a:pPr>
            <a:r>
              <a:rPr lang="en-US" sz="1600" dirty="0"/>
              <a:t>-Is there a credentialing process?</a:t>
            </a:r>
          </a:p>
          <a:p>
            <a:pPr marL="0" indent="0">
              <a:buNone/>
            </a:pPr>
            <a:r>
              <a:rPr lang="en-US" sz="1600" dirty="0"/>
              <a:t>-Will there be group filings, audits and/or registrations?  </a:t>
            </a:r>
            <a:endParaRPr lang="en-US" sz="2400" dirty="0"/>
          </a:p>
        </p:txBody>
      </p:sp>
      <p:sp>
        <p:nvSpPr>
          <p:cNvPr id="4" name="Slide Number Placeholder 3">
            <a:extLst>
              <a:ext uri="{FF2B5EF4-FFF2-40B4-BE49-F238E27FC236}">
                <a16:creationId xmlns:a16="http://schemas.microsoft.com/office/drawing/2014/main" id="{1EA093FD-241A-45CF-91E7-A6CE20DB70CA}"/>
              </a:ext>
            </a:extLst>
          </p:cNvPr>
          <p:cNvSpPr>
            <a:spLocks noGrp="1"/>
          </p:cNvSpPr>
          <p:nvPr>
            <p:ph type="sldNum" sz="quarter" idx="12"/>
          </p:nvPr>
        </p:nvSpPr>
        <p:spPr/>
        <p:txBody>
          <a:bodyPr/>
          <a:lstStyle/>
          <a:p>
            <a:fld id="{C7876B1C-CEF8-4014-8CB1-55A25726BAB4}" type="slidenum">
              <a:rPr lang="en-US" smtClean="0"/>
              <a:t>24</a:t>
            </a:fld>
            <a:endParaRPr lang="en-US" dirty="0"/>
          </a:p>
        </p:txBody>
      </p:sp>
    </p:spTree>
    <p:extLst>
      <p:ext uri="{BB962C8B-B14F-4D97-AF65-F5344CB8AC3E}">
        <p14:creationId xmlns:p14="http://schemas.microsoft.com/office/powerpoint/2010/main" val="4023586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553E4C7-881D-4724-9049-3558788564FA}"/>
              </a:ext>
            </a:extLst>
          </p:cNvPr>
          <p:cNvSpPr>
            <a:spLocks noGrp="1"/>
          </p:cNvSpPr>
          <p:nvPr>
            <p:ph type="title"/>
          </p:nvPr>
        </p:nvSpPr>
        <p:spPr>
          <a:xfrm>
            <a:off x="958506" y="800392"/>
            <a:ext cx="10264697" cy="1212102"/>
          </a:xfrm>
        </p:spPr>
        <p:txBody>
          <a:bodyPr>
            <a:noAutofit/>
          </a:bodyPr>
          <a:lstStyle/>
          <a:p>
            <a:pPr algn="ctr"/>
            <a:r>
              <a:rPr lang="en-US" b="1" dirty="0">
                <a:solidFill>
                  <a:srgbClr val="FFFFFF"/>
                </a:solidFill>
              </a:rPr>
              <a:t>The Nonprofit Corporation Board of Directors: Fiduciary Duties</a:t>
            </a:r>
          </a:p>
        </p:txBody>
      </p:sp>
      <p:sp>
        <p:nvSpPr>
          <p:cNvPr id="3" name="Content Placeholder 2">
            <a:extLst>
              <a:ext uri="{FF2B5EF4-FFF2-40B4-BE49-F238E27FC236}">
                <a16:creationId xmlns:a16="http://schemas.microsoft.com/office/drawing/2014/main" id="{EE8928E2-177E-48A1-9F3E-A16EE6B3CFC3}"/>
              </a:ext>
            </a:extLst>
          </p:cNvPr>
          <p:cNvSpPr>
            <a:spLocks noGrp="1"/>
          </p:cNvSpPr>
          <p:nvPr>
            <p:ph idx="1"/>
          </p:nvPr>
        </p:nvSpPr>
        <p:spPr>
          <a:xfrm>
            <a:off x="1367624" y="2012494"/>
            <a:ext cx="9708995" cy="4845506"/>
          </a:xfrm>
        </p:spPr>
        <p:txBody>
          <a:bodyPr anchor="ctr">
            <a:normAutofit/>
          </a:bodyPr>
          <a:lstStyle/>
          <a:p>
            <a:r>
              <a:rPr lang="en-US" sz="2400" u="sng" dirty="0"/>
              <a:t>Duty of Care.  </a:t>
            </a:r>
            <a:r>
              <a:rPr lang="en-US" sz="2400" dirty="0"/>
              <a:t>A Director should be informed regarding the affairs of the Corporation and should exercise the care that a prudent person in his or her position would exercise, in a manner that the Director believes is in the best interests of the Corporation. Justifiable reliance on “experts” is acceptable.</a:t>
            </a:r>
          </a:p>
          <a:p>
            <a:r>
              <a:rPr lang="en-US" sz="2400" u="sng" dirty="0"/>
              <a:t>Duty of Loyalty.  </a:t>
            </a:r>
            <a:r>
              <a:rPr lang="en-US" sz="2400" dirty="0"/>
              <a:t>A Director should exercise his or her duties in a manner that furthers the interest of the Corporation before his or her own personal interest. A 	Director should avoid Conflicts of Interest, maintain the confidentiality of Corporate business and give preferential treatment to the Corporation for business opportunities.  </a:t>
            </a:r>
          </a:p>
          <a:p>
            <a:endParaRPr lang="en-US" sz="2400" dirty="0"/>
          </a:p>
        </p:txBody>
      </p:sp>
      <p:sp>
        <p:nvSpPr>
          <p:cNvPr id="4" name="Slide Number Placeholder 3">
            <a:extLst>
              <a:ext uri="{FF2B5EF4-FFF2-40B4-BE49-F238E27FC236}">
                <a16:creationId xmlns:a16="http://schemas.microsoft.com/office/drawing/2014/main" id="{A7CE57A1-BF3D-4F43-8142-66E6D9D3C31F}"/>
              </a:ext>
            </a:extLst>
          </p:cNvPr>
          <p:cNvSpPr>
            <a:spLocks noGrp="1"/>
          </p:cNvSpPr>
          <p:nvPr>
            <p:ph type="sldNum" sz="quarter" idx="12"/>
          </p:nvPr>
        </p:nvSpPr>
        <p:spPr/>
        <p:txBody>
          <a:bodyPr/>
          <a:lstStyle/>
          <a:p>
            <a:fld id="{C7876B1C-CEF8-4014-8CB1-55A25726BAB4}" type="slidenum">
              <a:rPr lang="en-US" smtClean="0"/>
              <a:t>25</a:t>
            </a:fld>
            <a:endParaRPr lang="en-US" dirty="0"/>
          </a:p>
        </p:txBody>
      </p:sp>
    </p:spTree>
    <p:extLst>
      <p:ext uri="{BB962C8B-B14F-4D97-AF65-F5344CB8AC3E}">
        <p14:creationId xmlns:p14="http://schemas.microsoft.com/office/powerpoint/2010/main" val="210164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6763EEB-EFD1-4093-B0AD-653B053BCFDD}"/>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PA Business Judgment Rule</a:t>
            </a:r>
          </a:p>
        </p:txBody>
      </p:sp>
      <p:sp>
        <p:nvSpPr>
          <p:cNvPr id="3" name="Content Placeholder 2">
            <a:extLst>
              <a:ext uri="{FF2B5EF4-FFF2-40B4-BE49-F238E27FC236}">
                <a16:creationId xmlns:a16="http://schemas.microsoft.com/office/drawing/2014/main" id="{E7536B94-F501-4B27-9D95-8B45473714E8}"/>
              </a:ext>
            </a:extLst>
          </p:cNvPr>
          <p:cNvSpPr>
            <a:spLocks noGrp="1"/>
          </p:cNvSpPr>
          <p:nvPr>
            <p:ph idx="1"/>
          </p:nvPr>
        </p:nvSpPr>
        <p:spPr>
          <a:xfrm>
            <a:off x="1253265" y="2287927"/>
            <a:ext cx="9708995" cy="4433547"/>
          </a:xfrm>
        </p:spPr>
        <p:txBody>
          <a:bodyPr anchor="ctr">
            <a:normAutofit fontScale="70000" lnSpcReduction="20000"/>
          </a:bodyPr>
          <a:lstStyle/>
          <a:p>
            <a:pPr marL="0" indent="0">
              <a:buNone/>
            </a:pPr>
            <a:endParaRPr lang="en-US" sz="3200" dirty="0"/>
          </a:p>
          <a:p>
            <a:pPr marL="0" indent="0">
              <a:buNone/>
            </a:pPr>
            <a:r>
              <a:rPr lang="en-US" sz="3200" dirty="0"/>
              <a:t>Means that a Board Director of a Nonprofit must use the degree of:</a:t>
            </a:r>
          </a:p>
          <a:p>
            <a:r>
              <a:rPr lang="en-US" sz="3200" dirty="0"/>
              <a:t>care, </a:t>
            </a:r>
          </a:p>
          <a:p>
            <a:r>
              <a:rPr lang="en-US" sz="3200" dirty="0"/>
              <a:t>skill,</a:t>
            </a:r>
          </a:p>
          <a:p>
            <a:r>
              <a:rPr lang="en-US" sz="3200" dirty="0"/>
              <a:t>caution,</a:t>
            </a:r>
          </a:p>
          <a:p>
            <a:r>
              <a:rPr lang="en-US" sz="3200" dirty="0"/>
              <a:t>absence of conflict,</a:t>
            </a:r>
          </a:p>
          <a:p>
            <a:r>
              <a:rPr lang="en-US" sz="3200" dirty="0"/>
              <a:t>and diligence </a:t>
            </a:r>
          </a:p>
          <a:p>
            <a:pPr marL="0" indent="0">
              <a:buNone/>
            </a:pPr>
            <a:r>
              <a:rPr lang="en-US" sz="3200" dirty="0"/>
              <a:t>                              that a </a:t>
            </a:r>
            <a:r>
              <a:rPr lang="en-US" sz="3200" u="sng" dirty="0"/>
              <a:t>prudent</a:t>
            </a:r>
            <a:r>
              <a:rPr lang="en-US" sz="3200" dirty="0"/>
              <a:t> person would use in a </a:t>
            </a:r>
            <a:r>
              <a:rPr lang="en-US" sz="3200" u="sng" dirty="0"/>
              <a:t>like situation</a:t>
            </a:r>
            <a:r>
              <a:rPr lang="en-US" sz="3200" dirty="0"/>
              <a:t>. </a:t>
            </a:r>
          </a:p>
          <a:p>
            <a:pPr marL="0" indent="0">
              <a:buNone/>
            </a:pPr>
            <a:endParaRPr lang="en-US" sz="3200" dirty="0"/>
          </a:p>
          <a:p>
            <a:pPr marL="530352" lvl="1" indent="0">
              <a:buNone/>
            </a:pPr>
            <a:r>
              <a:rPr lang="en-US" sz="3200" i="1" dirty="0"/>
              <a:t>Nonprofits can undertake calculated business risks and can “justifiably rely” on carefully vetted “experts” to help advise on a decision. *</a:t>
            </a:r>
          </a:p>
          <a:p>
            <a:pPr marL="530352" lvl="1" indent="0">
              <a:buNone/>
            </a:pPr>
            <a:endParaRPr lang="en-US" sz="3200" i="1" dirty="0"/>
          </a:p>
          <a:p>
            <a:pPr marL="530352" lvl="1" indent="0">
              <a:buNone/>
            </a:pPr>
            <a:r>
              <a:rPr lang="en-US" sz="2900" dirty="0"/>
              <a:t>* Pa. C.S.A. § 5712</a:t>
            </a:r>
          </a:p>
          <a:p>
            <a:endParaRPr lang="en-US" sz="2400" dirty="0"/>
          </a:p>
        </p:txBody>
      </p:sp>
      <p:sp>
        <p:nvSpPr>
          <p:cNvPr id="4" name="Slide Number Placeholder 3">
            <a:extLst>
              <a:ext uri="{FF2B5EF4-FFF2-40B4-BE49-F238E27FC236}">
                <a16:creationId xmlns:a16="http://schemas.microsoft.com/office/drawing/2014/main" id="{314D4F7E-B5B3-4CB2-8A4D-5FE10F4027AB}"/>
              </a:ext>
            </a:extLst>
          </p:cNvPr>
          <p:cNvSpPr>
            <a:spLocks noGrp="1"/>
          </p:cNvSpPr>
          <p:nvPr>
            <p:ph type="sldNum" sz="quarter" idx="12"/>
          </p:nvPr>
        </p:nvSpPr>
        <p:spPr/>
        <p:txBody>
          <a:bodyPr/>
          <a:lstStyle/>
          <a:p>
            <a:fld id="{C7876B1C-CEF8-4014-8CB1-55A25726BAB4}" type="slidenum">
              <a:rPr lang="en-US" smtClean="0"/>
              <a:t>26</a:t>
            </a:fld>
            <a:endParaRPr lang="en-US" dirty="0"/>
          </a:p>
        </p:txBody>
      </p:sp>
    </p:spTree>
    <p:extLst>
      <p:ext uri="{BB962C8B-B14F-4D97-AF65-F5344CB8AC3E}">
        <p14:creationId xmlns:p14="http://schemas.microsoft.com/office/powerpoint/2010/main" val="1404641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2A8CA77-10AC-41F1-B18E-DF1D6B925E76}"/>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Conflict of Interest</a:t>
            </a:r>
          </a:p>
        </p:txBody>
      </p:sp>
      <p:sp>
        <p:nvSpPr>
          <p:cNvPr id="3" name="Content Placeholder 2">
            <a:extLst>
              <a:ext uri="{FF2B5EF4-FFF2-40B4-BE49-F238E27FC236}">
                <a16:creationId xmlns:a16="http://schemas.microsoft.com/office/drawing/2014/main" id="{FE576514-5231-4C6F-B4E0-8CEA35FF0E74}"/>
              </a:ext>
            </a:extLst>
          </p:cNvPr>
          <p:cNvSpPr>
            <a:spLocks noGrp="1"/>
          </p:cNvSpPr>
          <p:nvPr>
            <p:ph idx="1"/>
          </p:nvPr>
        </p:nvSpPr>
        <p:spPr>
          <a:xfrm>
            <a:off x="1367624" y="2177170"/>
            <a:ext cx="9708995" cy="4454449"/>
          </a:xfrm>
        </p:spPr>
        <p:txBody>
          <a:bodyPr anchor="ctr">
            <a:normAutofit/>
          </a:bodyPr>
          <a:lstStyle/>
          <a:p>
            <a:pPr marL="0" indent="0">
              <a:buNone/>
            </a:pPr>
            <a:r>
              <a:rPr lang="en-US" sz="2400" dirty="0"/>
              <a:t>A conflict of interest may exist when an insider, such as a Director or Senior Executive benefits more than insubstantially from a relationship with the nonprofit. There is a crossover in this area between state and federal law.</a:t>
            </a:r>
          </a:p>
          <a:p>
            <a:pPr marL="0" indent="0">
              <a:buNone/>
            </a:pPr>
            <a:r>
              <a:rPr lang="en-US" sz="2400" dirty="0"/>
              <a:t>Potential conflicts of interest may include: </a:t>
            </a:r>
          </a:p>
          <a:p>
            <a:r>
              <a:rPr lang="en-US" sz="2400" dirty="0"/>
              <a:t>Sales/Purchases/Services from to or from Directors and their relatives without arms length negotiations;</a:t>
            </a:r>
          </a:p>
          <a:p>
            <a:r>
              <a:rPr lang="en-US" sz="2400" dirty="0"/>
              <a:t>Excess compensation of senior management;</a:t>
            </a:r>
          </a:p>
          <a:p>
            <a:r>
              <a:rPr lang="en-US" sz="2400" dirty="0"/>
              <a:t>Nonprofit mergers, acquisitions, joint ventures, etc. require close attention to potential conflicts.</a:t>
            </a:r>
          </a:p>
        </p:txBody>
      </p:sp>
      <p:sp>
        <p:nvSpPr>
          <p:cNvPr id="4" name="Slide Number Placeholder 3">
            <a:extLst>
              <a:ext uri="{FF2B5EF4-FFF2-40B4-BE49-F238E27FC236}">
                <a16:creationId xmlns:a16="http://schemas.microsoft.com/office/drawing/2014/main" id="{BE066E9E-A37C-4E16-A355-CF1F48ADB2D3}"/>
              </a:ext>
            </a:extLst>
          </p:cNvPr>
          <p:cNvSpPr>
            <a:spLocks noGrp="1"/>
          </p:cNvSpPr>
          <p:nvPr>
            <p:ph type="sldNum" sz="quarter" idx="12"/>
          </p:nvPr>
        </p:nvSpPr>
        <p:spPr/>
        <p:txBody>
          <a:bodyPr/>
          <a:lstStyle/>
          <a:p>
            <a:fld id="{C7876B1C-CEF8-4014-8CB1-55A25726BAB4}" type="slidenum">
              <a:rPr lang="en-US" smtClean="0"/>
              <a:t>27</a:t>
            </a:fld>
            <a:endParaRPr lang="en-US" dirty="0"/>
          </a:p>
        </p:txBody>
      </p:sp>
    </p:spTree>
    <p:extLst>
      <p:ext uri="{BB962C8B-B14F-4D97-AF65-F5344CB8AC3E}">
        <p14:creationId xmlns:p14="http://schemas.microsoft.com/office/powerpoint/2010/main" val="208273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27C4D0C3-9313-4FC2-8DE4-D683107E931D}"/>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Conflict of Interest Examples</a:t>
            </a:r>
          </a:p>
        </p:txBody>
      </p:sp>
      <p:sp>
        <p:nvSpPr>
          <p:cNvPr id="3" name="Content Placeholder 2">
            <a:extLst>
              <a:ext uri="{FF2B5EF4-FFF2-40B4-BE49-F238E27FC236}">
                <a16:creationId xmlns:a16="http://schemas.microsoft.com/office/drawing/2014/main" id="{3FD4BAB6-0707-4034-B8F5-923D36F43560}"/>
              </a:ext>
            </a:extLst>
          </p:cNvPr>
          <p:cNvSpPr>
            <a:spLocks noGrp="1"/>
          </p:cNvSpPr>
          <p:nvPr>
            <p:ph idx="1"/>
          </p:nvPr>
        </p:nvSpPr>
        <p:spPr>
          <a:xfrm>
            <a:off x="1367624" y="2490436"/>
            <a:ext cx="9708995" cy="3567173"/>
          </a:xfrm>
        </p:spPr>
        <p:txBody>
          <a:bodyPr anchor="ctr">
            <a:normAutofit/>
          </a:bodyPr>
          <a:lstStyle/>
          <a:p>
            <a:r>
              <a:rPr lang="en-US" sz="2400" i="1" dirty="0"/>
              <a:t>Commonwealth of Pennsylvania v. Citizens Alliance for Better Neighborhoods, Inc. et al, </a:t>
            </a:r>
            <a:r>
              <a:rPr lang="en-US" sz="2400" dirty="0"/>
              <a:t>983</a:t>
            </a:r>
            <a:r>
              <a:rPr lang="en-US" sz="2400" i="1" dirty="0"/>
              <a:t> A </a:t>
            </a:r>
            <a:r>
              <a:rPr lang="en-US" sz="2400" dirty="0"/>
              <a:t>2d. 1274 (2009)- contention that an outsider influenced the Board of a nonprofit to his personal benefit-good discussion of potential conflicts of interest.</a:t>
            </a:r>
          </a:p>
          <a:p>
            <a:r>
              <a:rPr lang="en-US" sz="2400" dirty="0"/>
              <a:t>An out of state example where “insiders” benefited themselves - </a:t>
            </a:r>
            <a:r>
              <a:rPr lang="en-US" sz="2400" i="1" dirty="0"/>
              <a:t>People v. Orange County Charitable Services</a:t>
            </a:r>
            <a:r>
              <a:rPr lang="en-US" sz="2400" dirty="0"/>
              <a:t>, 73 Cal. App. 1054 (1999). A fake charity used telephone solicitors and set up fake bank accounts to steal donated money. </a:t>
            </a:r>
          </a:p>
        </p:txBody>
      </p:sp>
      <p:sp>
        <p:nvSpPr>
          <p:cNvPr id="4" name="Slide Number Placeholder 3">
            <a:extLst>
              <a:ext uri="{FF2B5EF4-FFF2-40B4-BE49-F238E27FC236}">
                <a16:creationId xmlns:a16="http://schemas.microsoft.com/office/drawing/2014/main" id="{B5AD7CE4-3669-460E-A479-9B7D5574A48D}"/>
              </a:ext>
            </a:extLst>
          </p:cNvPr>
          <p:cNvSpPr>
            <a:spLocks noGrp="1"/>
          </p:cNvSpPr>
          <p:nvPr>
            <p:ph type="sldNum" sz="quarter" idx="12"/>
          </p:nvPr>
        </p:nvSpPr>
        <p:spPr/>
        <p:txBody>
          <a:bodyPr/>
          <a:lstStyle/>
          <a:p>
            <a:fld id="{C7876B1C-CEF8-4014-8CB1-55A25726BAB4}" type="slidenum">
              <a:rPr lang="en-US" smtClean="0"/>
              <a:t>28</a:t>
            </a:fld>
            <a:endParaRPr lang="en-US" dirty="0"/>
          </a:p>
        </p:txBody>
      </p:sp>
    </p:spTree>
    <p:extLst>
      <p:ext uri="{BB962C8B-B14F-4D97-AF65-F5344CB8AC3E}">
        <p14:creationId xmlns:p14="http://schemas.microsoft.com/office/powerpoint/2010/main" val="4257651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3ED3E9B-3055-42C8-BA67-47BC28BA4EF7}"/>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Conflict of Interest Avoidance</a:t>
            </a:r>
          </a:p>
        </p:txBody>
      </p:sp>
      <p:sp>
        <p:nvSpPr>
          <p:cNvPr id="3" name="Content Placeholder 2">
            <a:extLst>
              <a:ext uri="{FF2B5EF4-FFF2-40B4-BE49-F238E27FC236}">
                <a16:creationId xmlns:a16="http://schemas.microsoft.com/office/drawing/2014/main" id="{BBE92694-7DA4-4ED6-B218-117050920866}"/>
              </a:ext>
            </a:extLst>
          </p:cNvPr>
          <p:cNvSpPr>
            <a:spLocks noGrp="1"/>
          </p:cNvSpPr>
          <p:nvPr>
            <p:ph idx="1"/>
          </p:nvPr>
        </p:nvSpPr>
        <p:spPr>
          <a:xfrm>
            <a:off x="1368637" y="2177170"/>
            <a:ext cx="9708995" cy="4680830"/>
          </a:xfrm>
        </p:spPr>
        <p:txBody>
          <a:bodyPr anchor="ctr">
            <a:normAutofit lnSpcReduction="10000"/>
          </a:bodyPr>
          <a:lstStyle/>
          <a:p>
            <a:r>
              <a:rPr lang="en-US" sz="2400" dirty="0"/>
              <a:t>Policy to include disclosure of potential conflicts, at the start of Board tenure, annually, and any time a potential conflict presents itself;</a:t>
            </a:r>
          </a:p>
          <a:p>
            <a:r>
              <a:rPr lang="en-US" sz="2400" dirty="0"/>
              <a:t>Analysis of potential conflict and decision on whether something is a conflict;</a:t>
            </a:r>
          </a:p>
          <a:p>
            <a:r>
              <a:rPr lang="en-US" sz="2400" dirty="0"/>
              <a:t>Recording of the decision in Board minutes;</a:t>
            </a:r>
          </a:p>
          <a:p>
            <a:r>
              <a:rPr lang="en-US" sz="2400" dirty="0"/>
              <a:t>If a conflict exists, applying procedures to minimize (arms length negotiation, recusal from voting on matter by interested party, or elimination of the conflict);</a:t>
            </a:r>
          </a:p>
          <a:p>
            <a:r>
              <a:rPr lang="en-US" sz="2400" dirty="0"/>
              <a:t>Keeping the best interests of the corporation at the forefront;</a:t>
            </a:r>
          </a:p>
          <a:p>
            <a:r>
              <a:rPr lang="en-US" sz="2400" dirty="0"/>
              <a:t>Maintaining confidentiality of corporation dealings; and</a:t>
            </a:r>
          </a:p>
          <a:p>
            <a:r>
              <a:rPr lang="en-US" sz="2400" dirty="0"/>
              <a:t>Following the corporation’s articles, bylaws, accreditation standards and policies</a:t>
            </a:r>
          </a:p>
          <a:p>
            <a:endParaRPr lang="en-US" sz="2400" dirty="0"/>
          </a:p>
        </p:txBody>
      </p:sp>
      <p:sp>
        <p:nvSpPr>
          <p:cNvPr id="4" name="Slide Number Placeholder 3">
            <a:extLst>
              <a:ext uri="{FF2B5EF4-FFF2-40B4-BE49-F238E27FC236}">
                <a16:creationId xmlns:a16="http://schemas.microsoft.com/office/drawing/2014/main" id="{8970017D-22A2-4DB4-9E10-EC843910AE95}"/>
              </a:ext>
            </a:extLst>
          </p:cNvPr>
          <p:cNvSpPr>
            <a:spLocks noGrp="1"/>
          </p:cNvSpPr>
          <p:nvPr>
            <p:ph type="sldNum" sz="quarter" idx="12"/>
          </p:nvPr>
        </p:nvSpPr>
        <p:spPr/>
        <p:txBody>
          <a:bodyPr/>
          <a:lstStyle/>
          <a:p>
            <a:fld id="{C7876B1C-CEF8-4014-8CB1-55A25726BAB4}" type="slidenum">
              <a:rPr lang="en-US" smtClean="0"/>
              <a:t>29</a:t>
            </a:fld>
            <a:endParaRPr lang="en-US" dirty="0"/>
          </a:p>
        </p:txBody>
      </p:sp>
    </p:spTree>
    <p:extLst>
      <p:ext uri="{BB962C8B-B14F-4D97-AF65-F5344CB8AC3E}">
        <p14:creationId xmlns:p14="http://schemas.microsoft.com/office/powerpoint/2010/main" val="92761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D30CDDB-9E5B-48A0-986C-773668C9BFA4}"/>
              </a:ext>
            </a:extLst>
          </p:cNvPr>
          <p:cNvSpPr>
            <a:spLocks noGrp="1"/>
          </p:cNvSpPr>
          <p:nvPr>
            <p:ph type="title"/>
          </p:nvPr>
        </p:nvSpPr>
        <p:spPr>
          <a:xfrm>
            <a:off x="962127" y="787092"/>
            <a:ext cx="10264697" cy="957818"/>
          </a:xfrm>
        </p:spPr>
        <p:txBody>
          <a:bodyPr>
            <a:normAutofit/>
          </a:bodyPr>
          <a:lstStyle/>
          <a:p>
            <a:pPr algn="ctr"/>
            <a:r>
              <a:rPr lang="en-US" b="1" dirty="0">
                <a:solidFill>
                  <a:srgbClr val="FFFFFF"/>
                </a:solidFill>
              </a:rPr>
              <a:t>Can a Nonprofit Make Money?</a:t>
            </a:r>
          </a:p>
        </p:txBody>
      </p:sp>
      <p:sp>
        <p:nvSpPr>
          <p:cNvPr id="3" name="Content Placeholder 2">
            <a:extLst>
              <a:ext uri="{FF2B5EF4-FFF2-40B4-BE49-F238E27FC236}">
                <a16:creationId xmlns:a16="http://schemas.microsoft.com/office/drawing/2014/main" id="{D487E1B7-94C6-4B7F-8B51-FA259AB46455}"/>
              </a:ext>
            </a:extLst>
          </p:cNvPr>
          <p:cNvSpPr>
            <a:spLocks noGrp="1"/>
          </p:cNvSpPr>
          <p:nvPr>
            <p:ph idx="1"/>
          </p:nvPr>
        </p:nvSpPr>
        <p:spPr>
          <a:xfrm>
            <a:off x="1367624" y="2177172"/>
            <a:ext cx="9708995" cy="4445570"/>
          </a:xfrm>
        </p:spPr>
        <p:txBody>
          <a:bodyPr anchor="ctr">
            <a:normAutofit/>
          </a:bodyPr>
          <a:lstStyle/>
          <a:p>
            <a:r>
              <a:rPr lang="en-US" sz="2400" dirty="0"/>
              <a:t>The Black’s Legal Dictionary definition of </a:t>
            </a:r>
            <a:r>
              <a:rPr lang="en-US" sz="2400" i="1" dirty="0"/>
              <a:t>nonprofit association </a:t>
            </a:r>
            <a:r>
              <a:rPr lang="en-US" sz="2400" dirty="0"/>
              <a:t>is: A group organized for a purpose other than to generate income or profit, such as a scientific, religious or educational organization.</a:t>
            </a:r>
          </a:p>
          <a:p>
            <a:r>
              <a:rPr lang="en-US" sz="2400" dirty="0"/>
              <a:t>But, a nonprofit can make money.  The money is put back into the entity to fulfill its nonprofit purpose and is not put into the pockets of owners, investors or shareholders, except as expenses and salaries. </a:t>
            </a:r>
          </a:p>
          <a:p>
            <a:r>
              <a:rPr lang="en-US" sz="2400" dirty="0"/>
              <a:t>There are approximately </a:t>
            </a:r>
            <a:r>
              <a:rPr lang="en-US" sz="2400" b="1" dirty="0"/>
              <a:t>63,345</a:t>
            </a:r>
            <a:r>
              <a:rPr lang="en-US" sz="2400" dirty="0"/>
              <a:t> nonprofit corporations in PA, with an estimated gross asset value of </a:t>
            </a:r>
            <a:r>
              <a:rPr lang="en-US" sz="2400" b="1" dirty="0"/>
              <a:t>$306.3 Billion</a:t>
            </a:r>
            <a:r>
              <a:rPr lang="en-US" sz="2400" dirty="0"/>
              <a:t>.* Nearly </a:t>
            </a:r>
            <a:r>
              <a:rPr lang="en-US" sz="2400" b="1" dirty="0"/>
              <a:t>60% </a:t>
            </a:r>
            <a:r>
              <a:rPr lang="en-US" sz="2400" dirty="0"/>
              <a:t>are 501c3 public charities or religious organizations.</a:t>
            </a:r>
          </a:p>
          <a:p>
            <a:pPr marL="0" indent="0">
              <a:buNone/>
            </a:pPr>
            <a:r>
              <a:rPr lang="en-US" sz="2000" dirty="0"/>
              <a:t>*</a:t>
            </a:r>
            <a:r>
              <a:rPr lang="en-US" sz="2000" i="1" dirty="0"/>
              <a:t>State Profile – Pennsylvania</a:t>
            </a:r>
            <a:r>
              <a:rPr lang="en-US" sz="2000" dirty="0"/>
              <a:t>. The Independent Sector.1.10.2022</a:t>
            </a:r>
          </a:p>
        </p:txBody>
      </p:sp>
      <p:sp>
        <p:nvSpPr>
          <p:cNvPr id="4" name="Slide Number Placeholder 3">
            <a:extLst>
              <a:ext uri="{FF2B5EF4-FFF2-40B4-BE49-F238E27FC236}">
                <a16:creationId xmlns:a16="http://schemas.microsoft.com/office/drawing/2014/main" id="{68A258CB-8887-4A3C-8D47-431E07CBC113}"/>
              </a:ext>
            </a:extLst>
          </p:cNvPr>
          <p:cNvSpPr>
            <a:spLocks noGrp="1"/>
          </p:cNvSpPr>
          <p:nvPr>
            <p:ph type="sldNum" sz="quarter" idx="12"/>
          </p:nvPr>
        </p:nvSpPr>
        <p:spPr/>
        <p:txBody>
          <a:bodyPr/>
          <a:lstStyle/>
          <a:p>
            <a:fld id="{C7876B1C-CEF8-4014-8CB1-55A25726BAB4}" type="slidenum">
              <a:rPr lang="en-US" smtClean="0"/>
              <a:t>3</a:t>
            </a:fld>
            <a:endParaRPr lang="en-US" dirty="0"/>
          </a:p>
        </p:txBody>
      </p:sp>
    </p:spTree>
    <p:extLst>
      <p:ext uri="{BB962C8B-B14F-4D97-AF65-F5344CB8AC3E}">
        <p14:creationId xmlns:p14="http://schemas.microsoft.com/office/powerpoint/2010/main" val="381698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11A9CE1-2C7B-4B69-9A0E-562B87073C51}"/>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Nonprofit By-Laws</a:t>
            </a:r>
          </a:p>
        </p:txBody>
      </p:sp>
      <p:sp>
        <p:nvSpPr>
          <p:cNvPr id="3" name="Content Placeholder 2">
            <a:extLst>
              <a:ext uri="{FF2B5EF4-FFF2-40B4-BE49-F238E27FC236}">
                <a16:creationId xmlns:a16="http://schemas.microsoft.com/office/drawing/2014/main" id="{BEAA5F28-04E9-4535-BF7E-3CF0961CE26C}"/>
              </a:ext>
            </a:extLst>
          </p:cNvPr>
          <p:cNvSpPr>
            <a:spLocks noGrp="1"/>
          </p:cNvSpPr>
          <p:nvPr>
            <p:ph idx="1"/>
          </p:nvPr>
        </p:nvSpPr>
        <p:spPr>
          <a:xfrm>
            <a:off x="1316765" y="2788366"/>
            <a:ext cx="9708995" cy="3784926"/>
          </a:xfrm>
        </p:spPr>
        <p:txBody>
          <a:bodyPr anchor="ctr">
            <a:normAutofit/>
          </a:bodyPr>
          <a:lstStyle/>
          <a:p>
            <a:pPr marL="0" indent="0">
              <a:buNone/>
            </a:pPr>
            <a:r>
              <a:rPr lang="en-US" sz="2400" dirty="0"/>
              <a:t>By-Laws are a roadmap for governance. Typical elements include:</a:t>
            </a:r>
          </a:p>
          <a:p>
            <a:r>
              <a:rPr lang="en-US" sz="2400" dirty="0"/>
              <a:t>Treatment of members;</a:t>
            </a:r>
          </a:p>
          <a:p>
            <a:r>
              <a:rPr lang="en-US" sz="2400" dirty="0"/>
              <a:t>Directors and Officers: election, term, removal, vacancies, meetings, notice;</a:t>
            </a:r>
          </a:p>
          <a:p>
            <a:r>
              <a:rPr lang="en-US" sz="2400" dirty="0"/>
              <a:t>Standard of Care and Justifiable Reliance;</a:t>
            </a:r>
          </a:p>
          <a:p>
            <a:r>
              <a:rPr lang="en-US" sz="2400" dirty="0"/>
              <a:t>Liability Limitations and Indemnification;</a:t>
            </a:r>
          </a:p>
          <a:p>
            <a:r>
              <a:rPr lang="en-US" sz="2400" dirty="0"/>
              <a:t>Conflict of Interest Treatment; and</a:t>
            </a:r>
          </a:p>
          <a:p>
            <a:r>
              <a:rPr lang="en-US" sz="2400" dirty="0"/>
              <a:t>Amendments to By-Laws</a:t>
            </a:r>
          </a:p>
          <a:p>
            <a:pPr marL="0" indent="0">
              <a:buNone/>
            </a:pPr>
            <a:endParaRPr lang="en-US" sz="2400" dirty="0"/>
          </a:p>
        </p:txBody>
      </p:sp>
      <p:sp>
        <p:nvSpPr>
          <p:cNvPr id="4" name="Slide Number Placeholder 3">
            <a:extLst>
              <a:ext uri="{FF2B5EF4-FFF2-40B4-BE49-F238E27FC236}">
                <a16:creationId xmlns:a16="http://schemas.microsoft.com/office/drawing/2014/main" id="{C2585E66-3A91-4497-9C26-3FF9F3CE4CA4}"/>
              </a:ext>
            </a:extLst>
          </p:cNvPr>
          <p:cNvSpPr>
            <a:spLocks noGrp="1"/>
          </p:cNvSpPr>
          <p:nvPr>
            <p:ph type="sldNum" sz="quarter" idx="12"/>
          </p:nvPr>
        </p:nvSpPr>
        <p:spPr/>
        <p:txBody>
          <a:bodyPr/>
          <a:lstStyle/>
          <a:p>
            <a:fld id="{C7876B1C-CEF8-4014-8CB1-55A25726BAB4}" type="slidenum">
              <a:rPr lang="en-US" smtClean="0"/>
              <a:t>30</a:t>
            </a:fld>
            <a:endParaRPr lang="en-US" dirty="0"/>
          </a:p>
        </p:txBody>
      </p:sp>
      <p:pic>
        <p:nvPicPr>
          <p:cNvPr id="6" name="Picture 5" descr="A roll of toilet paper&#10;&#10;Description automatically generated">
            <a:extLst>
              <a:ext uri="{FF2B5EF4-FFF2-40B4-BE49-F238E27FC236}">
                <a16:creationId xmlns:a16="http://schemas.microsoft.com/office/drawing/2014/main" id="{2391B9E8-8061-420A-BEE0-13C122394E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8351" y="4333009"/>
            <a:ext cx="3136631" cy="2130422"/>
          </a:xfrm>
          <a:prstGeom prst="rect">
            <a:avLst/>
          </a:prstGeom>
        </p:spPr>
      </p:pic>
    </p:spTree>
    <p:extLst>
      <p:ext uri="{BB962C8B-B14F-4D97-AF65-F5344CB8AC3E}">
        <p14:creationId xmlns:p14="http://schemas.microsoft.com/office/powerpoint/2010/main" val="83487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16FD3C2-07FD-4723-8719-1FEF0707D474}"/>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Entity Transactions</a:t>
            </a:r>
          </a:p>
        </p:txBody>
      </p:sp>
      <p:sp>
        <p:nvSpPr>
          <p:cNvPr id="3" name="Content Placeholder 2">
            <a:extLst>
              <a:ext uri="{FF2B5EF4-FFF2-40B4-BE49-F238E27FC236}">
                <a16:creationId xmlns:a16="http://schemas.microsoft.com/office/drawing/2014/main" id="{0D5C92AE-D986-44D6-85EB-D772B8FFC4B3}"/>
              </a:ext>
            </a:extLst>
          </p:cNvPr>
          <p:cNvSpPr>
            <a:spLocks noGrp="1"/>
          </p:cNvSpPr>
          <p:nvPr>
            <p:ph idx="1"/>
          </p:nvPr>
        </p:nvSpPr>
        <p:spPr>
          <a:xfrm>
            <a:off x="1367624" y="2490436"/>
            <a:ext cx="9708995" cy="3567173"/>
          </a:xfrm>
        </p:spPr>
        <p:txBody>
          <a:bodyPr anchor="ctr">
            <a:normAutofit/>
          </a:bodyPr>
          <a:lstStyle/>
          <a:p>
            <a:r>
              <a:rPr lang="en-US" sz="2400" dirty="0"/>
              <a:t>Most common for nonprofit corporations: </a:t>
            </a:r>
          </a:p>
          <a:p>
            <a:pPr marL="0" indent="0">
              <a:buNone/>
            </a:pPr>
            <a:r>
              <a:rPr lang="en-US" sz="2400" dirty="0"/>
              <a:t>-Fundamental Change Transactions</a:t>
            </a:r>
          </a:p>
          <a:p>
            <a:pPr marL="0" indent="0">
              <a:buNone/>
            </a:pPr>
            <a:r>
              <a:rPr lang="en-US" sz="2400" dirty="0"/>
              <a:t>-Merger (requires review of Attorney General’s office and sometimes Orphan’s Court approval)</a:t>
            </a:r>
          </a:p>
          <a:p>
            <a:pPr marL="0" indent="0">
              <a:buNone/>
            </a:pPr>
            <a:r>
              <a:rPr lang="en-US" sz="2400" dirty="0"/>
              <a:t>-Dissolution (requires review of Attorney General’s office, sometimes Orphan’s Court approval, publication and tax clearances)</a:t>
            </a:r>
          </a:p>
          <a:p>
            <a:r>
              <a:rPr lang="en-US" sz="2400" dirty="0"/>
              <a:t>Other:</a:t>
            </a:r>
          </a:p>
          <a:p>
            <a:pPr marL="0" indent="0">
              <a:buNone/>
            </a:pPr>
            <a:r>
              <a:rPr lang="en-US" sz="2400" dirty="0"/>
              <a:t>-Interest exchange, Domestication, Conversion, Division</a:t>
            </a:r>
          </a:p>
        </p:txBody>
      </p:sp>
      <p:sp>
        <p:nvSpPr>
          <p:cNvPr id="4" name="Slide Number Placeholder 3">
            <a:extLst>
              <a:ext uri="{FF2B5EF4-FFF2-40B4-BE49-F238E27FC236}">
                <a16:creationId xmlns:a16="http://schemas.microsoft.com/office/drawing/2014/main" id="{EBDDD5F3-F14E-462C-9F4F-B71FCFCBD6E2}"/>
              </a:ext>
            </a:extLst>
          </p:cNvPr>
          <p:cNvSpPr>
            <a:spLocks noGrp="1"/>
          </p:cNvSpPr>
          <p:nvPr>
            <p:ph type="sldNum" sz="quarter" idx="12"/>
          </p:nvPr>
        </p:nvSpPr>
        <p:spPr/>
        <p:txBody>
          <a:bodyPr/>
          <a:lstStyle/>
          <a:p>
            <a:fld id="{C7876B1C-CEF8-4014-8CB1-55A25726BAB4}" type="slidenum">
              <a:rPr lang="en-US" smtClean="0"/>
              <a:t>31</a:t>
            </a:fld>
            <a:endParaRPr lang="en-US" dirty="0"/>
          </a:p>
        </p:txBody>
      </p:sp>
    </p:spTree>
    <p:extLst>
      <p:ext uri="{BB962C8B-B14F-4D97-AF65-F5344CB8AC3E}">
        <p14:creationId xmlns:p14="http://schemas.microsoft.com/office/powerpoint/2010/main" val="815578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F5A8886-D4EB-4138-A59A-00B001D14029}"/>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rPr>
              <a:t>Review Protocol for Attorney General’s Office for Merger involving a Nonprofit</a:t>
            </a:r>
          </a:p>
        </p:txBody>
      </p:sp>
      <p:sp>
        <p:nvSpPr>
          <p:cNvPr id="3" name="Content Placeholder 2">
            <a:extLst>
              <a:ext uri="{FF2B5EF4-FFF2-40B4-BE49-F238E27FC236}">
                <a16:creationId xmlns:a16="http://schemas.microsoft.com/office/drawing/2014/main" id="{F3922A1F-66C4-42D2-8477-C2A606B5C4E8}"/>
              </a:ext>
            </a:extLst>
          </p:cNvPr>
          <p:cNvSpPr>
            <a:spLocks noGrp="1"/>
          </p:cNvSpPr>
          <p:nvPr>
            <p:ph idx="1"/>
          </p:nvPr>
        </p:nvSpPr>
        <p:spPr>
          <a:xfrm>
            <a:off x="1367624" y="2177170"/>
            <a:ext cx="9708995" cy="3880439"/>
          </a:xfrm>
        </p:spPr>
        <p:txBody>
          <a:bodyPr numCol="2" anchor="ctr">
            <a:normAutofit/>
          </a:bodyPr>
          <a:lstStyle/>
          <a:p>
            <a:pPr marL="0" indent="0">
              <a:buNone/>
            </a:pPr>
            <a:r>
              <a:rPr lang="en-US" sz="2000" dirty="0"/>
              <a:t>Typical Materials to send for review; a 90 day process; Seeking a No-Objection Letter:</a:t>
            </a:r>
          </a:p>
          <a:p>
            <a:pPr marL="0" indent="0">
              <a:buNone/>
            </a:pPr>
            <a:endParaRPr lang="en-US" sz="2000" dirty="0"/>
          </a:p>
          <a:p>
            <a:r>
              <a:rPr lang="en-US" sz="1700" dirty="0"/>
              <a:t>All organic documents (Articles, Bylaws, Organizational Charts);</a:t>
            </a:r>
          </a:p>
          <a:p>
            <a:r>
              <a:rPr lang="en-US" sz="1700" dirty="0"/>
              <a:t>Transaction documents, such as a plan of merger;</a:t>
            </a:r>
          </a:p>
          <a:p>
            <a:r>
              <a:rPr lang="en-US" sz="1700" dirty="0"/>
              <a:t>Agreements secondary to the transaction, e.g., Key Employee Agreement;</a:t>
            </a:r>
          </a:p>
          <a:p>
            <a:r>
              <a:rPr lang="en-US" sz="1700" dirty="0"/>
              <a:t>Several years of financials and 990s, including info on restricted charitable assets;</a:t>
            </a:r>
          </a:p>
          <a:p>
            <a:endParaRPr lang="en-US" sz="1700" dirty="0"/>
          </a:p>
          <a:p>
            <a:endParaRPr lang="en-US" sz="1700" dirty="0"/>
          </a:p>
          <a:p>
            <a:endParaRPr lang="en-US" sz="1700" dirty="0"/>
          </a:p>
          <a:p>
            <a:endParaRPr lang="en-US" sz="1700" dirty="0"/>
          </a:p>
          <a:p>
            <a:r>
              <a:rPr lang="en-US" sz="1700" dirty="0"/>
              <a:t>Fairness and legal opinions and valuations, if necessary;</a:t>
            </a:r>
          </a:p>
          <a:p>
            <a:r>
              <a:rPr lang="en-US" sz="1700" dirty="0"/>
              <a:t>Post-transaction materials, such as board changes, new Bylaws, etc.;</a:t>
            </a:r>
          </a:p>
          <a:p>
            <a:r>
              <a:rPr lang="en-US" sz="1700" dirty="0"/>
              <a:t>Anything else the Attorney General’s office would like to see or discuss.</a:t>
            </a:r>
          </a:p>
          <a:p>
            <a:endParaRPr lang="en-US" sz="600" dirty="0"/>
          </a:p>
        </p:txBody>
      </p:sp>
      <p:sp>
        <p:nvSpPr>
          <p:cNvPr id="4" name="Slide Number Placeholder 3">
            <a:extLst>
              <a:ext uri="{FF2B5EF4-FFF2-40B4-BE49-F238E27FC236}">
                <a16:creationId xmlns:a16="http://schemas.microsoft.com/office/drawing/2014/main" id="{917DA748-E7D2-4C6D-981B-62F5D9B02622}"/>
              </a:ext>
            </a:extLst>
          </p:cNvPr>
          <p:cNvSpPr>
            <a:spLocks noGrp="1"/>
          </p:cNvSpPr>
          <p:nvPr>
            <p:ph type="sldNum" sz="quarter" idx="12"/>
          </p:nvPr>
        </p:nvSpPr>
        <p:spPr>
          <a:xfrm>
            <a:off x="10707624" y="6382512"/>
            <a:ext cx="685800" cy="320040"/>
          </a:xfrm>
        </p:spPr>
        <p:txBody>
          <a:bodyPr>
            <a:normAutofit/>
          </a:bodyPr>
          <a:lstStyle/>
          <a:p>
            <a:pPr>
              <a:spcAft>
                <a:spcPts val="600"/>
              </a:spcAft>
            </a:pPr>
            <a:fld id="{C7876B1C-CEF8-4014-8CB1-55A25726BAB4}" type="slidenum">
              <a:rPr lang="en-US" sz="1000"/>
              <a:pPr>
                <a:spcAft>
                  <a:spcPts val="600"/>
                </a:spcAft>
              </a:pPr>
              <a:t>32</a:t>
            </a:fld>
            <a:endParaRPr lang="en-US" sz="1000" dirty="0"/>
          </a:p>
        </p:txBody>
      </p:sp>
    </p:spTree>
    <p:extLst>
      <p:ext uri="{BB962C8B-B14F-4D97-AF65-F5344CB8AC3E}">
        <p14:creationId xmlns:p14="http://schemas.microsoft.com/office/powerpoint/2010/main" val="140219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AA1FE90-B8AB-4EE9-A362-E6D1FFF14F2C}"/>
              </a:ext>
            </a:extLst>
          </p:cNvPr>
          <p:cNvSpPr>
            <a:spLocks noGrp="1"/>
          </p:cNvSpPr>
          <p:nvPr>
            <p:ph type="title"/>
          </p:nvPr>
        </p:nvSpPr>
        <p:spPr>
          <a:xfrm>
            <a:off x="958506" y="800392"/>
            <a:ext cx="10264697" cy="1212102"/>
          </a:xfrm>
        </p:spPr>
        <p:txBody>
          <a:bodyPr>
            <a:normAutofit/>
          </a:bodyPr>
          <a:lstStyle/>
          <a:p>
            <a:pPr algn="ctr"/>
            <a:r>
              <a:rPr lang="en-US" sz="3800" b="1" dirty="0">
                <a:solidFill>
                  <a:srgbClr val="FFFFFF"/>
                </a:solidFill>
              </a:rPr>
              <a:t>Typical Steps in a Voluntary Dissolution of Nonprofit</a:t>
            </a:r>
          </a:p>
        </p:txBody>
      </p:sp>
      <p:sp>
        <p:nvSpPr>
          <p:cNvPr id="3" name="Content Placeholder 2">
            <a:extLst>
              <a:ext uri="{FF2B5EF4-FFF2-40B4-BE49-F238E27FC236}">
                <a16:creationId xmlns:a16="http://schemas.microsoft.com/office/drawing/2014/main" id="{6774F217-9109-4324-9AB7-8306D5C7040D}"/>
              </a:ext>
            </a:extLst>
          </p:cNvPr>
          <p:cNvSpPr>
            <a:spLocks noGrp="1"/>
          </p:cNvSpPr>
          <p:nvPr>
            <p:ph idx="1"/>
          </p:nvPr>
        </p:nvSpPr>
        <p:spPr>
          <a:xfrm>
            <a:off x="1367624" y="2490436"/>
            <a:ext cx="9708995" cy="3567173"/>
          </a:xfrm>
        </p:spPr>
        <p:txBody>
          <a:bodyPr anchor="ctr">
            <a:normAutofit/>
          </a:bodyPr>
          <a:lstStyle/>
          <a:p>
            <a:r>
              <a:rPr lang="en-US" sz="2400" dirty="0"/>
              <a:t>Obtain tax clearances from PA Departments of Labor and Revenue</a:t>
            </a:r>
          </a:p>
          <a:p>
            <a:r>
              <a:rPr lang="en-US" sz="2400" dirty="0"/>
              <a:t>Formally alert creditors</a:t>
            </a:r>
          </a:p>
          <a:p>
            <a:r>
              <a:rPr lang="en-US" sz="2400" dirty="0"/>
              <a:t>Discharge liabilities to the extent possible</a:t>
            </a:r>
          </a:p>
          <a:p>
            <a:r>
              <a:rPr lang="en-US" sz="2400" dirty="0"/>
              <a:t>File Notice Packet to Attorney General’s Office seeking No Objection letter (will include a plan for charitable assets)</a:t>
            </a:r>
          </a:p>
          <a:p>
            <a:r>
              <a:rPr lang="en-US" sz="2400" dirty="0"/>
              <a:t>Submit petition for approval to PA Orphan’s Court</a:t>
            </a:r>
          </a:p>
          <a:p>
            <a:r>
              <a:rPr lang="en-US" sz="2400" dirty="0"/>
              <a:t>File Articles of Dissolution with PA</a:t>
            </a:r>
          </a:p>
          <a:p>
            <a:endParaRPr lang="en-US" sz="2400" dirty="0"/>
          </a:p>
        </p:txBody>
      </p:sp>
      <p:sp>
        <p:nvSpPr>
          <p:cNvPr id="4" name="Slide Number Placeholder 3">
            <a:extLst>
              <a:ext uri="{FF2B5EF4-FFF2-40B4-BE49-F238E27FC236}">
                <a16:creationId xmlns:a16="http://schemas.microsoft.com/office/drawing/2014/main" id="{C38618D5-5564-46F6-9E0C-10DD9844838E}"/>
              </a:ext>
            </a:extLst>
          </p:cNvPr>
          <p:cNvSpPr>
            <a:spLocks noGrp="1"/>
          </p:cNvSpPr>
          <p:nvPr>
            <p:ph type="sldNum" sz="quarter" idx="12"/>
          </p:nvPr>
        </p:nvSpPr>
        <p:spPr>
          <a:xfrm>
            <a:off x="10707624" y="6382512"/>
            <a:ext cx="685800" cy="320040"/>
          </a:xfrm>
        </p:spPr>
        <p:txBody>
          <a:bodyPr>
            <a:normAutofit/>
          </a:bodyPr>
          <a:lstStyle/>
          <a:p>
            <a:pPr>
              <a:spcAft>
                <a:spcPts val="600"/>
              </a:spcAft>
            </a:pPr>
            <a:fld id="{C7876B1C-CEF8-4014-8CB1-55A25726BAB4}" type="slidenum">
              <a:rPr lang="en-US" sz="1000"/>
              <a:pPr>
                <a:spcAft>
                  <a:spcPts val="600"/>
                </a:spcAft>
              </a:pPr>
              <a:t>33</a:t>
            </a:fld>
            <a:endParaRPr lang="en-US" sz="1000" dirty="0"/>
          </a:p>
        </p:txBody>
      </p:sp>
    </p:spTree>
    <p:extLst>
      <p:ext uri="{BB962C8B-B14F-4D97-AF65-F5344CB8AC3E}">
        <p14:creationId xmlns:p14="http://schemas.microsoft.com/office/powerpoint/2010/main" val="3564666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E41FDB9-0DDC-40C4-9BE4-390214EFBA5C}"/>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Charitable Funds</a:t>
            </a:r>
          </a:p>
        </p:txBody>
      </p:sp>
      <p:sp>
        <p:nvSpPr>
          <p:cNvPr id="3" name="Content Placeholder 2">
            <a:extLst>
              <a:ext uri="{FF2B5EF4-FFF2-40B4-BE49-F238E27FC236}">
                <a16:creationId xmlns:a16="http://schemas.microsoft.com/office/drawing/2014/main" id="{19388EC1-1F48-4EFC-8A1C-5ADED69C5BA6}"/>
              </a:ext>
            </a:extLst>
          </p:cNvPr>
          <p:cNvSpPr>
            <a:spLocks noGrp="1"/>
          </p:cNvSpPr>
          <p:nvPr>
            <p:ph idx="1"/>
          </p:nvPr>
        </p:nvSpPr>
        <p:spPr>
          <a:xfrm>
            <a:off x="1222646" y="2177170"/>
            <a:ext cx="10169438" cy="4680830"/>
          </a:xfrm>
        </p:spPr>
        <p:txBody>
          <a:bodyPr anchor="ctr">
            <a:normAutofit/>
          </a:bodyPr>
          <a:lstStyle/>
          <a:p>
            <a:r>
              <a:rPr lang="en-US" sz="1600" dirty="0"/>
              <a:t>PA Nonprofit Corporation law and the law of federal tax exemption overlap where donor intent is involved.</a:t>
            </a:r>
          </a:p>
          <a:p>
            <a:r>
              <a:rPr lang="en-US" sz="1600" dirty="0"/>
              <a:t>Federal law mandates that to allow for a federal tax deduction, charitable intent must be present and that the charitable gift must be used for charitable purpose, and. Pennsylvania law declares that the charitable intent of the donor is paramount.</a:t>
            </a:r>
          </a:p>
          <a:p>
            <a:r>
              <a:rPr lang="en-US" sz="1600" dirty="0"/>
              <a:t>The Attorney General of Pennsylvania stands in for the “class of beneficiaries” which is to benefit from charitable gifts. (</a:t>
            </a:r>
            <a:r>
              <a:rPr lang="en-US" sz="1600" i="1" dirty="0"/>
              <a:t>Parens Patriae</a:t>
            </a:r>
            <a:r>
              <a:rPr lang="en-US" sz="1600" dirty="0"/>
              <a:t>). This concept of </a:t>
            </a:r>
            <a:r>
              <a:rPr lang="en-US" sz="1600" i="1" dirty="0"/>
              <a:t>Parens Patriae </a:t>
            </a:r>
            <a:r>
              <a:rPr lang="en-US" sz="1600" dirty="0"/>
              <a:t>is similar in many states; </a:t>
            </a:r>
          </a:p>
          <a:p>
            <a:r>
              <a:rPr lang="en-US" sz="1600" dirty="0"/>
              <a:t>Donor loses property interest in the asset upon donation (unless there is an agreement allowing change);</a:t>
            </a:r>
          </a:p>
          <a:p>
            <a:r>
              <a:rPr lang="en-US" sz="1600" dirty="0"/>
              <a:t>Restricted use for which assets are donated cannot be changed without an order from PA Orphan’s Court.</a:t>
            </a:r>
          </a:p>
          <a:p>
            <a:r>
              <a:rPr lang="en-US" sz="1600" dirty="0"/>
              <a:t>Donated funds must be used to advance charitable mission and not for private benefit.</a:t>
            </a:r>
          </a:p>
          <a:p>
            <a:r>
              <a:rPr lang="en-US" sz="1600" dirty="0"/>
              <a:t>The Board should know or be involved in the nonprofit organization’s fundraising strategies and efforts, should understand the implications of the wording of solicitations, and should create policies and gift agreements.</a:t>
            </a:r>
          </a:p>
          <a:p>
            <a:r>
              <a:rPr lang="en-US" sz="1600" dirty="0"/>
              <a:t>Certain fundraising strategies are limited by statute or regulation, or may require a license (for e.g., small games of chance, internet fundraising).</a:t>
            </a:r>
          </a:p>
          <a:p>
            <a:pPr marL="0" indent="0">
              <a:buNone/>
            </a:pPr>
            <a:endParaRPr lang="en-US" sz="2400" dirty="0"/>
          </a:p>
        </p:txBody>
      </p:sp>
      <p:sp>
        <p:nvSpPr>
          <p:cNvPr id="4" name="Slide Number Placeholder 3">
            <a:extLst>
              <a:ext uri="{FF2B5EF4-FFF2-40B4-BE49-F238E27FC236}">
                <a16:creationId xmlns:a16="http://schemas.microsoft.com/office/drawing/2014/main" id="{6C4471A6-2169-4BBB-83AC-B344F8887B0F}"/>
              </a:ext>
            </a:extLst>
          </p:cNvPr>
          <p:cNvSpPr>
            <a:spLocks noGrp="1"/>
          </p:cNvSpPr>
          <p:nvPr>
            <p:ph type="sldNum" sz="quarter" idx="12"/>
          </p:nvPr>
        </p:nvSpPr>
        <p:spPr/>
        <p:txBody>
          <a:bodyPr/>
          <a:lstStyle/>
          <a:p>
            <a:fld id="{C7876B1C-CEF8-4014-8CB1-55A25726BAB4}" type="slidenum">
              <a:rPr lang="en-US" smtClean="0"/>
              <a:t>34</a:t>
            </a:fld>
            <a:endParaRPr lang="en-US" dirty="0"/>
          </a:p>
        </p:txBody>
      </p:sp>
    </p:spTree>
    <p:extLst>
      <p:ext uri="{BB962C8B-B14F-4D97-AF65-F5344CB8AC3E}">
        <p14:creationId xmlns:p14="http://schemas.microsoft.com/office/powerpoint/2010/main" val="1288839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B72EEEB-C77B-410E-B21F-8DA8CA726A56}"/>
              </a:ext>
            </a:extLst>
          </p:cNvPr>
          <p:cNvSpPr>
            <a:spLocks noGrp="1"/>
          </p:cNvSpPr>
          <p:nvPr>
            <p:ph type="title"/>
          </p:nvPr>
        </p:nvSpPr>
        <p:spPr>
          <a:xfrm>
            <a:off x="958506" y="800392"/>
            <a:ext cx="10264697" cy="1212102"/>
          </a:xfrm>
        </p:spPr>
        <p:txBody>
          <a:bodyPr>
            <a:normAutofit/>
          </a:bodyPr>
          <a:lstStyle/>
          <a:p>
            <a:pPr algn="ctr"/>
            <a:r>
              <a:rPr lang="en-US" sz="3800" b="1" dirty="0">
                <a:solidFill>
                  <a:srgbClr val="FFFFFF"/>
                </a:solidFill>
              </a:rPr>
              <a:t>The Solicitation of Funds for Charitable Purpose Act</a:t>
            </a:r>
            <a:br>
              <a:rPr lang="en-US" sz="3800" b="1" dirty="0">
                <a:solidFill>
                  <a:srgbClr val="FFFFFF"/>
                </a:solidFill>
              </a:rPr>
            </a:br>
            <a:r>
              <a:rPr lang="en-US" sz="3800" b="1" dirty="0">
                <a:solidFill>
                  <a:srgbClr val="FFFFFF"/>
                </a:solidFill>
              </a:rPr>
              <a:t>10 P.S. § 162.1 </a:t>
            </a:r>
            <a:r>
              <a:rPr lang="en-US" sz="3800" b="1" i="1" dirty="0">
                <a:solidFill>
                  <a:srgbClr val="FFFFFF"/>
                </a:solidFill>
              </a:rPr>
              <a:t>et seq.</a:t>
            </a:r>
          </a:p>
        </p:txBody>
      </p:sp>
      <p:sp>
        <p:nvSpPr>
          <p:cNvPr id="3" name="Content Placeholder 2">
            <a:extLst>
              <a:ext uri="{FF2B5EF4-FFF2-40B4-BE49-F238E27FC236}">
                <a16:creationId xmlns:a16="http://schemas.microsoft.com/office/drawing/2014/main" id="{B4D8D321-31F3-4D0B-BD57-2D9909C26298}"/>
              </a:ext>
            </a:extLst>
          </p:cNvPr>
          <p:cNvSpPr>
            <a:spLocks noGrp="1"/>
          </p:cNvSpPr>
          <p:nvPr>
            <p:ph idx="1"/>
          </p:nvPr>
        </p:nvSpPr>
        <p:spPr>
          <a:xfrm>
            <a:off x="1367624" y="2177170"/>
            <a:ext cx="9708995" cy="4312407"/>
          </a:xfrm>
        </p:spPr>
        <p:txBody>
          <a:bodyPr anchor="ctr">
            <a:normAutofit/>
          </a:bodyPr>
          <a:lstStyle/>
          <a:p>
            <a:r>
              <a:rPr lang="en-US" sz="2400" dirty="0"/>
              <a:t>Intention is to safeguard the public while protecting charitable purpose</a:t>
            </a:r>
          </a:p>
          <a:p>
            <a:r>
              <a:rPr lang="en-US" sz="2400" dirty="0"/>
              <a:t>Governs organizations, individuals, professional fundraising counsel, professional solicitors</a:t>
            </a:r>
          </a:p>
          <a:p>
            <a:r>
              <a:rPr lang="en-US" sz="2400" dirty="0"/>
              <a:t>Mandates registration, with certain exceptions</a:t>
            </a:r>
          </a:p>
          <a:p>
            <a:r>
              <a:rPr lang="en-US" sz="2400" dirty="0"/>
              <a:t>Defines fines and penalties</a:t>
            </a:r>
          </a:p>
          <a:p>
            <a:r>
              <a:rPr lang="en-US" sz="2400" dirty="0"/>
              <a:t>Defines exceptions and exemptions</a:t>
            </a:r>
          </a:p>
          <a:p>
            <a:r>
              <a:rPr lang="en-US" sz="2400" dirty="0"/>
              <a:t>Registration is managed by the PA Bureau of Corporations and Charitable Organizations (BCCO)</a:t>
            </a:r>
          </a:p>
          <a:p>
            <a:r>
              <a:rPr lang="en-US" sz="2400" dirty="0"/>
              <a:t>Charitable Solicitation in other jurisdictions may require separate registration</a:t>
            </a:r>
          </a:p>
        </p:txBody>
      </p:sp>
      <p:sp>
        <p:nvSpPr>
          <p:cNvPr id="4" name="Slide Number Placeholder 3">
            <a:extLst>
              <a:ext uri="{FF2B5EF4-FFF2-40B4-BE49-F238E27FC236}">
                <a16:creationId xmlns:a16="http://schemas.microsoft.com/office/drawing/2014/main" id="{261D8EB1-A406-4727-912D-110543E0E5DA}"/>
              </a:ext>
            </a:extLst>
          </p:cNvPr>
          <p:cNvSpPr>
            <a:spLocks noGrp="1"/>
          </p:cNvSpPr>
          <p:nvPr>
            <p:ph type="sldNum" sz="quarter" idx="12"/>
          </p:nvPr>
        </p:nvSpPr>
        <p:spPr>
          <a:xfrm>
            <a:off x="10707624" y="6382512"/>
            <a:ext cx="685800" cy="320040"/>
          </a:xfrm>
        </p:spPr>
        <p:txBody>
          <a:bodyPr>
            <a:normAutofit/>
          </a:bodyPr>
          <a:lstStyle/>
          <a:p>
            <a:pPr>
              <a:spcAft>
                <a:spcPts val="600"/>
              </a:spcAft>
            </a:pPr>
            <a:fld id="{C7876B1C-CEF8-4014-8CB1-55A25726BAB4}" type="slidenum">
              <a:rPr lang="en-US" sz="1000"/>
              <a:pPr>
                <a:spcAft>
                  <a:spcPts val="600"/>
                </a:spcAft>
              </a:pPr>
              <a:t>35</a:t>
            </a:fld>
            <a:endParaRPr lang="en-US" sz="1000" dirty="0"/>
          </a:p>
        </p:txBody>
      </p:sp>
    </p:spTree>
    <p:extLst>
      <p:ext uri="{BB962C8B-B14F-4D97-AF65-F5344CB8AC3E}">
        <p14:creationId xmlns:p14="http://schemas.microsoft.com/office/powerpoint/2010/main" val="3090910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D631DAC-FBFE-4A98-83AC-A2F9FC1EC314}"/>
              </a:ext>
            </a:extLst>
          </p:cNvPr>
          <p:cNvSpPr>
            <a:spLocks noGrp="1"/>
          </p:cNvSpPr>
          <p:nvPr>
            <p:ph type="title"/>
          </p:nvPr>
        </p:nvSpPr>
        <p:spPr>
          <a:xfrm>
            <a:off x="958506" y="800392"/>
            <a:ext cx="10264697" cy="1212102"/>
          </a:xfrm>
        </p:spPr>
        <p:txBody>
          <a:bodyPr>
            <a:normAutofit/>
          </a:bodyPr>
          <a:lstStyle/>
          <a:p>
            <a:pPr algn="ctr"/>
            <a:r>
              <a:rPr lang="en-US" sz="4000" b="1" dirty="0">
                <a:solidFill>
                  <a:srgbClr val="FFFFFF"/>
                </a:solidFill>
              </a:rPr>
              <a:t>Understanding Treatment of Charitable Assets and Contributions is Critical </a:t>
            </a:r>
          </a:p>
        </p:txBody>
      </p:sp>
      <p:sp>
        <p:nvSpPr>
          <p:cNvPr id="3" name="Content Placeholder 2">
            <a:extLst>
              <a:ext uri="{FF2B5EF4-FFF2-40B4-BE49-F238E27FC236}">
                <a16:creationId xmlns:a16="http://schemas.microsoft.com/office/drawing/2014/main" id="{17AF3777-0270-48D6-9B3C-14955FB322B7}"/>
              </a:ext>
            </a:extLst>
          </p:cNvPr>
          <p:cNvSpPr>
            <a:spLocks noGrp="1"/>
          </p:cNvSpPr>
          <p:nvPr>
            <p:ph idx="1"/>
          </p:nvPr>
        </p:nvSpPr>
        <p:spPr>
          <a:xfrm>
            <a:off x="1367624" y="2490435"/>
            <a:ext cx="9708995" cy="4231039"/>
          </a:xfrm>
        </p:spPr>
        <p:txBody>
          <a:bodyPr anchor="ctr">
            <a:normAutofit/>
          </a:bodyPr>
          <a:lstStyle/>
          <a:p>
            <a:r>
              <a:rPr lang="en-US" sz="2400" b="1" dirty="0"/>
              <a:t>Unrestricted Charitable Funds </a:t>
            </a:r>
            <a:r>
              <a:rPr lang="en-US" sz="2400" dirty="0"/>
              <a:t>– charitable funds for use by a nonprofit organization including cash or other assets that are not restricted by a donor as to use and are available for current use. In addition to unrestricted donated funds, an organization’s unrestricted monies can include income from investments.</a:t>
            </a:r>
          </a:p>
          <a:p>
            <a:r>
              <a:rPr lang="en-US" sz="2400" b="1" dirty="0"/>
              <a:t>Restricted Charitable Funds </a:t>
            </a:r>
            <a:r>
              <a:rPr lang="en-US" sz="2400" dirty="0"/>
              <a:t>-</a:t>
            </a:r>
            <a:r>
              <a:rPr lang="en-US" sz="2400" b="1" dirty="0"/>
              <a:t>  </a:t>
            </a:r>
            <a:r>
              <a:rPr lang="en-US" sz="2400" dirty="0"/>
              <a:t>Funds where the use is limited by stipulations imposed by contributors or grantors.</a:t>
            </a:r>
          </a:p>
          <a:p>
            <a:r>
              <a:rPr lang="en-US" sz="2400" b="1" dirty="0"/>
              <a:t>Permanently Restricted Funds - </a:t>
            </a:r>
            <a:r>
              <a:rPr lang="en-US" sz="2400" dirty="0"/>
              <a:t>Funds where the use of principal is restricted indefinitely by stipulations imposed by contributors or donors. This is the definition of </a:t>
            </a:r>
            <a:r>
              <a:rPr lang="en-US" sz="2400" b="1" dirty="0"/>
              <a:t>true endowment </a:t>
            </a:r>
            <a:r>
              <a:rPr lang="en-US" sz="2400" dirty="0"/>
              <a:t>funds.</a:t>
            </a:r>
          </a:p>
          <a:p>
            <a:pPr marL="0" indent="0">
              <a:buNone/>
            </a:pPr>
            <a:r>
              <a:rPr lang="en-US" sz="2400" dirty="0"/>
              <a:t> 						</a:t>
            </a:r>
          </a:p>
          <a:p>
            <a:endParaRPr lang="en-US" sz="2400" dirty="0"/>
          </a:p>
        </p:txBody>
      </p:sp>
      <p:sp>
        <p:nvSpPr>
          <p:cNvPr id="4" name="Slide Number Placeholder 3">
            <a:extLst>
              <a:ext uri="{FF2B5EF4-FFF2-40B4-BE49-F238E27FC236}">
                <a16:creationId xmlns:a16="http://schemas.microsoft.com/office/drawing/2014/main" id="{A54E5AF1-910F-4010-A0B5-736C0EB5683B}"/>
              </a:ext>
            </a:extLst>
          </p:cNvPr>
          <p:cNvSpPr>
            <a:spLocks noGrp="1"/>
          </p:cNvSpPr>
          <p:nvPr>
            <p:ph type="sldNum" sz="quarter" idx="12"/>
          </p:nvPr>
        </p:nvSpPr>
        <p:spPr/>
        <p:txBody>
          <a:bodyPr/>
          <a:lstStyle/>
          <a:p>
            <a:fld id="{C7876B1C-CEF8-4014-8CB1-55A25726BAB4}" type="slidenum">
              <a:rPr lang="en-US" smtClean="0"/>
              <a:t>36</a:t>
            </a:fld>
            <a:endParaRPr lang="en-US" dirty="0"/>
          </a:p>
        </p:txBody>
      </p:sp>
      <p:pic>
        <p:nvPicPr>
          <p:cNvPr id="6" name="Picture 5" descr="A picture containing text&#10;&#10;Description automatically generated">
            <a:extLst>
              <a:ext uri="{FF2B5EF4-FFF2-40B4-BE49-F238E27FC236}">
                <a16:creationId xmlns:a16="http://schemas.microsoft.com/office/drawing/2014/main" id="{850F16F3-6F9B-49B6-98EC-C1D25A236C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48600" y="5410200"/>
            <a:ext cx="3888419" cy="1612476"/>
          </a:xfrm>
          <a:prstGeom prst="rect">
            <a:avLst/>
          </a:prstGeom>
        </p:spPr>
      </p:pic>
    </p:spTree>
    <p:extLst>
      <p:ext uri="{BB962C8B-B14F-4D97-AF65-F5344CB8AC3E}">
        <p14:creationId xmlns:p14="http://schemas.microsoft.com/office/powerpoint/2010/main" val="2497108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1F3D2577-5D76-40FB-9EB7-9D116A003B13}"/>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Endowments</a:t>
            </a:r>
          </a:p>
        </p:txBody>
      </p:sp>
      <p:sp>
        <p:nvSpPr>
          <p:cNvPr id="3" name="Content Placeholder 2">
            <a:extLst>
              <a:ext uri="{FF2B5EF4-FFF2-40B4-BE49-F238E27FC236}">
                <a16:creationId xmlns:a16="http://schemas.microsoft.com/office/drawing/2014/main" id="{9B620C07-3521-45C5-85AF-4456D7551D91}"/>
              </a:ext>
            </a:extLst>
          </p:cNvPr>
          <p:cNvSpPr>
            <a:spLocks noGrp="1"/>
          </p:cNvSpPr>
          <p:nvPr>
            <p:ph idx="1"/>
          </p:nvPr>
        </p:nvSpPr>
        <p:spPr>
          <a:xfrm>
            <a:off x="1367624" y="2263806"/>
            <a:ext cx="9708995" cy="4340194"/>
          </a:xfrm>
        </p:spPr>
        <p:txBody>
          <a:bodyPr anchor="ctr">
            <a:normAutofit fontScale="85000" lnSpcReduction="20000"/>
          </a:bodyPr>
          <a:lstStyle/>
          <a:p>
            <a:pPr marL="0" indent="0">
              <a:buNone/>
            </a:pPr>
            <a:r>
              <a:rPr lang="en-US" sz="2800" dirty="0"/>
              <a:t>An </a:t>
            </a:r>
            <a:r>
              <a:rPr lang="en-US" sz="2800" b="1" dirty="0"/>
              <a:t>Endowment</a:t>
            </a:r>
            <a:r>
              <a:rPr lang="en-US" sz="2800" dirty="0"/>
              <a:t> is a Transfer, generally as a gift of money or property to an institution for a particular purpose. </a:t>
            </a:r>
          </a:p>
          <a:p>
            <a:pPr>
              <a:buNone/>
            </a:pPr>
            <a:r>
              <a:rPr lang="en-US" sz="2800" b="1" dirty="0"/>
              <a:t>True Endowment </a:t>
            </a:r>
          </a:p>
          <a:p>
            <a:pPr>
              <a:buFont typeface="Arial" pitchFamily="34" charset="0"/>
              <a:buChar char="•"/>
            </a:pPr>
            <a:r>
              <a:rPr lang="en-US" sz="2800" dirty="0"/>
              <a:t>Donated gifts meant to be invested so that they produce a permanent stream of income and permanently restricted net assets. The purpose of a true endowment is restricted by the </a:t>
            </a:r>
            <a:r>
              <a:rPr lang="en-US" sz="2800" b="1" u="sng" dirty="0"/>
              <a:t>donor</a:t>
            </a:r>
            <a:r>
              <a:rPr lang="en-US" sz="2800" dirty="0"/>
              <a:t>.</a:t>
            </a:r>
          </a:p>
          <a:p>
            <a:pPr>
              <a:buNone/>
            </a:pPr>
            <a:r>
              <a:rPr lang="en-US" sz="2800" b="1" dirty="0"/>
              <a:t>Quasi-Endowment</a:t>
            </a:r>
          </a:p>
          <a:p>
            <a:pPr>
              <a:buFont typeface="Arial" pitchFamily="34" charset="0"/>
              <a:buChar char="•"/>
            </a:pPr>
            <a:r>
              <a:rPr lang="en-US" dirty="0"/>
              <a:t>A fund so named and or temporarily restricted by the </a:t>
            </a:r>
            <a:r>
              <a:rPr lang="en-US" b="1" u="sng" dirty="0"/>
              <a:t>Board of Directors</a:t>
            </a:r>
            <a:r>
              <a:rPr lang="en-US" b="1" dirty="0"/>
              <a:t> </a:t>
            </a:r>
            <a:r>
              <a:rPr lang="en-US" dirty="0"/>
              <a:t>of an organization, but that may be treated as an endowment for investment and spending purposes. If the funds used to create this quasi-endowment are unrestricted to begin with, a Board can change the purpose, investment and spending strategies of the quasi-endowment at any time with prudent and documented behavior. </a:t>
            </a:r>
          </a:p>
          <a:p>
            <a:endParaRPr lang="en-US" sz="2400" dirty="0"/>
          </a:p>
        </p:txBody>
      </p:sp>
      <p:sp>
        <p:nvSpPr>
          <p:cNvPr id="4" name="Slide Number Placeholder 3">
            <a:extLst>
              <a:ext uri="{FF2B5EF4-FFF2-40B4-BE49-F238E27FC236}">
                <a16:creationId xmlns:a16="http://schemas.microsoft.com/office/drawing/2014/main" id="{CAB329D3-3525-4158-9303-0EDFD1089BE3}"/>
              </a:ext>
            </a:extLst>
          </p:cNvPr>
          <p:cNvSpPr>
            <a:spLocks noGrp="1"/>
          </p:cNvSpPr>
          <p:nvPr>
            <p:ph type="sldNum" sz="quarter" idx="12"/>
          </p:nvPr>
        </p:nvSpPr>
        <p:spPr/>
        <p:txBody>
          <a:bodyPr/>
          <a:lstStyle/>
          <a:p>
            <a:fld id="{C7876B1C-CEF8-4014-8CB1-55A25726BAB4}" type="slidenum">
              <a:rPr lang="en-US" smtClean="0"/>
              <a:t>37</a:t>
            </a:fld>
            <a:endParaRPr lang="en-US" dirty="0"/>
          </a:p>
        </p:txBody>
      </p:sp>
    </p:spTree>
    <p:extLst>
      <p:ext uri="{BB962C8B-B14F-4D97-AF65-F5344CB8AC3E}">
        <p14:creationId xmlns:p14="http://schemas.microsoft.com/office/powerpoint/2010/main" val="4177634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2FA5A9C4-94E9-4CF4-B33B-D7BF1AC419DA}"/>
              </a:ext>
            </a:extLst>
          </p:cNvPr>
          <p:cNvSpPr>
            <a:spLocks noGrp="1"/>
          </p:cNvSpPr>
          <p:nvPr>
            <p:ph type="title"/>
          </p:nvPr>
        </p:nvSpPr>
        <p:spPr>
          <a:xfrm>
            <a:off x="639477" y="800392"/>
            <a:ext cx="10907863" cy="1212102"/>
          </a:xfrm>
        </p:spPr>
        <p:txBody>
          <a:bodyPr>
            <a:normAutofit/>
          </a:bodyPr>
          <a:lstStyle/>
          <a:p>
            <a:r>
              <a:rPr lang="en-US" sz="3900" b="1" dirty="0">
                <a:solidFill>
                  <a:srgbClr val="FFFFFF"/>
                </a:solidFill>
              </a:rPr>
              <a:t>Choices Under PA Law on True Endowment Spending</a:t>
            </a:r>
          </a:p>
        </p:txBody>
      </p:sp>
      <p:sp>
        <p:nvSpPr>
          <p:cNvPr id="3" name="Content Placeholder 2">
            <a:extLst>
              <a:ext uri="{FF2B5EF4-FFF2-40B4-BE49-F238E27FC236}">
                <a16:creationId xmlns:a16="http://schemas.microsoft.com/office/drawing/2014/main" id="{6669C463-481D-497E-9FF3-16E14C604365}"/>
              </a:ext>
            </a:extLst>
          </p:cNvPr>
          <p:cNvSpPr>
            <a:spLocks noGrp="1"/>
          </p:cNvSpPr>
          <p:nvPr>
            <p:ph idx="1"/>
          </p:nvPr>
        </p:nvSpPr>
        <p:spPr>
          <a:xfrm>
            <a:off x="1367624" y="2171992"/>
            <a:ext cx="9708995" cy="3885617"/>
          </a:xfrm>
        </p:spPr>
        <p:txBody>
          <a:bodyPr anchor="ctr">
            <a:normAutofit fontScale="85000" lnSpcReduction="10000"/>
          </a:bodyPr>
          <a:lstStyle/>
          <a:p>
            <a:pPr marL="0" indent="0">
              <a:buNone/>
            </a:pPr>
            <a:endParaRPr lang="en-US" sz="2400" b="1" dirty="0"/>
          </a:p>
          <a:p>
            <a:pPr marL="0" indent="0">
              <a:buNone/>
            </a:pPr>
            <a:r>
              <a:rPr lang="en-US" sz="2400" b="1" dirty="0"/>
              <a:t>Principal is Invested and Income spent according to a formula:</a:t>
            </a:r>
          </a:p>
          <a:p>
            <a:pPr marL="0" indent="0">
              <a:buNone/>
            </a:pPr>
            <a:r>
              <a:rPr lang="en-US" sz="2400" b="1" dirty="0"/>
              <a:t>Donor Designated Formula.</a:t>
            </a:r>
            <a:r>
              <a:rPr lang="en-US" sz="2400" dirty="0"/>
              <a:t> If a donor mandates the amount, percentage or formula to be used for creating spendable income from the endowment, that formula or restriction must be followed. *</a:t>
            </a:r>
          </a:p>
          <a:p>
            <a:pPr marL="0" indent="0">
              <a:buNone/>
            </a:pPr>
            <a:r>
              <a:rPr lang="en-US" sz="2400" b="1" dirty="0"/>
              <a:t>Board Declared Election on Investment and Spending Policy Strategy. </a:t>
            </a:r>
            <a:r>
              <a:rPr lang="en-US" sz="2400" dirty="0"/>
              <a:t>The Board elects a strategy allowed under PA law, that takes the mission driven needs of the organization into consideration and allows for the long-term preservation of the principal.*</a:t>
            </a:r>
          </a:p>
          <a:p>
            <a:pPr marL="0" indent="0">
              <a:buNone/>
            </a:pPr>
            <a:r>
              <a:rPr lang="en-US" sz="2400" dirty="0"/>
              <a:t>*(Pa. C.S.A. § 8113 (d)), (15 Pa. C.S.A. § 5548)</a:t>
            </a:r>
          </a:p>
          <a:p>
            <a:pPr marL="0" indent="0">
              <a:buNone/>
            </a:pPr>
            <a:endParaRPr lang="en-US" sz="2400" dirty="0"/>
          </a:p>
          <a:p>
            <a:pPr marL="0" indent="0">
              <a:buNone/>
            </a:pPr>
            <a:r>
              <a:rPr lang="en-US" sz="2400" dirty="0"/>
              <a:t>Note: One such Board strategy, </a:t>
            </a:r>
            <a:r>
              <a:rPr lang="en-US" sz="2400" i="1" dirty="0"/>
              <a:t>Total Return</a:t>
            </a:r>
            <a:r>
              <a:rPr lang="en-US" sz="2400" dirty="0"/>
              <a:t>, has been amended recently to allow for greater spending in the years 2020, 2021, and 2022</a:t>
            </a:r>
          </a:p>
          <a:p>
            <a:pPr marL="0" indent="0">
              <a:buNone/>
            </a:pPr>
            <a:endParaRPr lang="en-US" sz="2400" dirty="0"/>
          </a:p>
        </p:txBody>
      </p:sp>
      <p:sp>
        <p:nvSpPr>
          <p:cNvPr id="4" name="Slide Number Placeholder 3">
            <a:extLst>
              <a:ext uri="{FF2B5EF4-FFF2-40B4-BE49-F238E27FC236}">
                <a16:creationId xmlns:a16="http://schemas.microsoft.com/office/drawing/2014/main" id="{1D69169D-B67C-4B7B-A513-B1C98922D205}"/>
              </a:ext>
            </a:extLst>
          </p:cNvPr>
          <p:cNvSpPr>
            <a:spLocks noGrp="1"/>
          </p:cNvSpPr>
          <p:nvPr>
            <p:ph type="sldNum" sz="quarter" idx="12"/>
          </p:nvPr>
        </p:nvSpPr>
        <p:spPr/>
        <p:txBody>
          <a:bodyPr/>
          <a:lstStyle/>
          <a:p>
            <a:fld id="{C7876B1C-CEF8-4014-8CB1-55A25726BAB4}" type="slidenum">
              <a:rPr lang="en-US" smtClean="0"/>
              <a:t>38</a:t>
            </a:fld>
            <a:endParaRPr lang="en-US" dirty="0"/>
          </a:p>
        </p:txBody>
      </p:sp>
    </p:spTree>
    <p:extLst>
      <p:ext uri="{BB962C8B-B14F-4D97-AF65-F5344CB8AC3E}">
        <p14:creationId xmlns:p14="http://schemas.microsoft.com/office/powerpoint/2010/main" val="4211016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7A9D68A-74F3-45D2-9816-6C320E9FCDCC}"/>
              </a:ext>
            </a:extLst>
          </p:cNvPr>
          <p:cNvSpPr>
            <a:spLocks noGrp="1"/>
          </p:cNvSpPr>
          <p:nvPr>
            <p:ph type="title"/>
          </p:nvPr>
        </p:nvSpPr>
        <p:spPr>
          <a:xfrm>
            <a:off x="958506" y="800392"/>
            <a:ext cx="10264697" cy="1212102"/>
          </a:xfrm>
        </p:spPr>
        <p:txBody>
          <a:bodyPr>
            <a:noAutofit/>
          </a:bodyPr>
          <a:lstStyle/>
          <a:p>
            <a:pPr algn="ctr"/>
            <a:r>
              <a:rPr lang="en-US" b="1" dirty="0">
                <a:solidFill>
                  <a:schemeClr val="bg1"/>
                </a:solidFill>
              </a:rPr>
              <a:t>Changing The Restricted Use of Endowments and Other Donated Funds</a:t>
            </a:r>
          </a:p>
        </p:txBody>
      </p:sp>
      <p:sp>
        <p:nvSpPr>
          <p:cNvPr id="3" name="Content Placeholder 2">
            <a:extLst>
              <a:ext uri="{FF2B5EF4-FFF2-40B4-BE49-F238E27FC236}">
                <a16:creationId xmlns:a16="http://schemas.microsoft.com/office/drawing/2014/main" id="{F8D28486-B6B1-4488-807F-E7E0598B3CB8}"/>
              </a:ext>
            </a:extLst>
          </p:cNvPr>
          <p:cNvSpPr>
            <a:spLocks noGrp="1"/>
          </p:cNvSpPr>
          <p:nvPr>
            <p:ph idx="1"/>
          </p:nvPr>
        </p:nvSpPr>
        <p:spPr>
          <a:xfrm>
            <a:off x="1367624" y="2490436"/>
            <a:ext cx="9708995" cy="3567173"/>
          </a:xfrm>
        </p:spPr>
        <p:txBody>
          <a:bodyPr anchor="ctr">
            <a:normAutofit fontScale="92500" lnSpcReduction="20000"/>
          </a:bodyPr>
          <a:lstStyle/>
          <a:p>
            <a:r>
              <a:rPr lang="en-US" sz="2400" dirty="0"/>
              <a:t>True endowment funds and other restricted funds can only be used per the donor’s instruction, if not illegal or impossible, and if not changed by court order.</a:t>
            </a:r>
          </a:p>
          <a:p>
            <a:r>
              <a:rPr lang="en-US" sz="2400" dirty="0"/>
              <a:t>Changing a donor-imposed restriction on an endowment or other restricted charitable fund in PA requires an Orphan’s court action.</a:t>
            </a:r>
          </a:p>
          <a:p>
            <a:r>
              <a:rPr lang="en-US" sz="2400" dirty="0"/>
              <a:t>For good reason, related only to forces at play that would defeat the original intention of the endowment or restricted purpose, the charity can apply to Orphan’s Court for an order allowing for a change to endowment or restricted purpose under one of two theories:</a:t>
            </a:r>
          </a:p>
          <a:p>
            <a:pPr marL="0" indent="0">
              <a:buNone/>
            </a:pPr>
            <a:r>
              <a:rPr lang="en-US" sz="2400" i="1" dirty="0"/>
              <a:t>		</a:t>
            </a:r>
            <a:r>
              <a:rPr lang="en-US" sz="2400" i="1" u="sng" dirty="0"/>
              <a:t>Cy Pres</a:t>
            </a:r>
          </a:p>
          <a:p>
            <a:pPr marL="0" indent="0">
              <a:buNone/>
            </a:pPr>
            <a:r>
              <a:rPr lang="en-US" sz="2400" i="1" dirty="0"/>
              <a:t>				 or</a:t>
            </a:r>
            <a:r>
              <a:rPr lang="en-US" sz="2400" dirty="0"/>
              <a:t>	</a:t>
            </a:r>
          </a:p>
          <a:p>
            <a:pPr marL="0" indent="0">
              <a:buNone/>
            </a:pPr>
            <a:r>
              <a:rPr lang="en-US" sz="2400" i="1" dirty="0"/>
              <a:t>					</a:t>
            </a:r>
            <a:r>
              <a:rPr lang="en-US" sz="2400" u="sng" dirty="0"/>
              <a:t>Administrative Deviation</a:t>
            </a:r>
          </a:p>
          <a:p>
            <a:endParaRPr lang="en-US" sz="2400" dirty="0"/>
          </a:p>
        </p:txBody>
      </p:sp>
      <p:sp>
        <p:nvSpPr>
          <p:cNvPr id="4" name="Slide Number Placeholder 3">
            <a:extLst>
              <a:ext uri="{FF2B5EF4-FFF2-40B4-BE49-F238E27FC236}">
                <a16:creationId xmlns:a16="http://schemas.microsoft.com/office/drawing/2014/main" id="{ADF124DE-0468-411C-90ED-CEF355C71C24}"/>
              </a:ext>
            </a:extLst>
          </p:cNvPr>
          <p:cNvSpPr>
            <a:spLocks noGrp="1"/>
          </p:cNvSpPr>
          <p:nvPr>
            <p:ph type="sldNum" sz="quarter" idx="12"/>
          </p:nvPr>
        </p:nvSpPr>
        <p:spPr/>
        <p:txBody>
          <a:bodyPr/>
          <a:lstStyle/>
          <a:p>
            <a:fld id="{C7876B1C-CEF8-4014-8CB1-55A25726BAB4}" type="slidenum">
              <a:rPr lang="en-US" smtClean="0"/>
              <a:t>39</a:t>
            </a:fld>
            <a:endParaRPr lang="en-US" dirty="0"/>
          </a:p>
        </p:txBody>
      </p:sp>
    </p:spTree>
    <p:extLst>
      <p:ext uri="{BB962C8B-B14F-4D97-AF65-F5344CB8AC3E}">
        <p14:creationId xmlns:p14="http://schemas.microsoft.com/office/powerpoint/2010/main" val="363699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958506" y="800392"/>
            <a:ext cx="10264697" cy="1212102"/>
          </a:xfrm>
        </p:spPr>
        <p:txBody>
          <a:bodyPr>
            <a:normAutofit fontScale="90000"/>
          </a:bodyPr>
          <a:lstStyle/>
          <a:p>
            <a:pPr algn="ctr"/>
            <a:r>
              <a:rPr lang="en-US" sz="4900" b="1" dirty="0">
                <a:solidFill>
                  <a:srgbClr val="FFFFFF"/>
                </a:solidFill>
              </a:rPr>
              <a:t>Nonprofit vs Federally Tax-Exempt Entities</a:t>
            </a:r>
            <a:br>
              <a:rPr lang="en-US" sz="4000" dirty="0">
                <a:solidFill>
                  <a:srgbClr val="FFFFFF"/>
                </a:solidFill>
              </a:rPr>
            </a:br>
            <a:endParaRPr lang="en-US" sz="4000" dirty="0">
              <a:solidFill>
                <a:srgbClr val="FFFFFF"/>
              </a:solidFill>
            </a:endParaRPr>
          </a:p>
        </p:txBody>
      </p:sp>
      <p:sp>
        <p:nvSpPr>
          <p:cNvPr id="3" name="Content Placeholder 2"/>
          <p:cNvSpPr>
            <a:spLocks noGrp="1"/>
          </p:cNvSpPr>
          <p:nvPr>
            <p:ph idx="1"/>
          </p:nvPr>
        </p:nvSpPr>
        <p:spPr>
          <a:xfrm>
            <a:off x="1316765" y="2341848"/>
            <a:ext cx="9708995" cy="4449569"/>
          </a:xfrm>
        </p:spPr>
        <p:txBody>
          <a:bodyPr anchor="ctr">
            <a:normAutofit fontScale="92500" lnSpcReduction="20000"/>
          </a:bodyPr>
          <a:lstStyle/>
          <a:p>
            <a:r>
              <a:rPr lang="en-US" sz="2400" b="1" u="sng" dirty="0">
                <a:latin typeface="Times New Roman" panose="02020603050405020304" pitchFamily="18" charset="0"/>
                <a:cs typeface="Times New Roman" panose="02020603050405020304" pitchFamily="18" charset="0"/>
              </a:rPr>
              <a:t>Nonprofit Status</a:t>
            </a:r>
            <a:r>
              <a:rPr lang="en-US" sz="2400"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state law concept, which defines the corporate structure of an entity. Nonprofit status may make an organization eligible for certain benefits, such as state sales and property tax exemptions. 					</a:t>
            </a:r>
          </a:p>
          <a:p>
            <a:r>
              <a:rPr lang="en-US" sz="2400" b="1" u="sng" dirty="0"/>
              <a:t>Federal Tax-Exempt Status </a:t>
            </a:r>
            <a:r>
              <a:rPr lang="en-US" sz="2400" dirty="0"/>
              <a:t>is conferred upon an entity having a PA formation as an Association, Corporation or Trust, and by application under sections of the federal Internal Revenue Code; (often Section 501(c)(3)).  </a:t>
            </a:r>
          </a:p>
          <a:p>
            <a:pPr marL="0" indent="0">
              <a:buNone/>
            </a:pPr>
            <a:r>
              <a:rPr lang="en-US" sz="2400" i="1" dirty="0"/>
              <a:t>	</a:t>
            </a:r>
            <a:r>
              <a:rPr lang="en-US" sz="2500" i="1" dirty="0"/>
              <a:t>Such organizations: </a:t>
            </a:r>
          </a:p>
          <a:p>
            <a:pPr lvl="1"/>
            <a:r>
              <a:rPr lang="en-US" dirty="0"/>
              <a:t>Are usually exempt from paying federal income tax;</a:t>
            </a:r>
          </a:p>
          <a:p>
            <a:pPr lvl="1"/>
            <a:r>
              <a:rPr lang="en-US" dirty="0"/>
              <a:t>Have the ability to receive tax deductible charitable contributions (attractive to donors);</a:t>
            </a:r>
          </a:p>
          <a:p>
            <a:pPr lvl="1"/>
            <a:r>
              <a:rPr lang="en-US" dirty="0"/>
              <a:t>Have the ability to access capital through tax-exempt bonds;</a:t>
            </a:r>
          </a:p>
          <a:p>
            <a:pPr lvl="1"/>
            <a:r>
              <a:rPr lang="en-US" dirty="0"/>
              <a:t>Can sponsor 403(b) plans; and</a:t>
            </a:r>
          </a:p>
          <a:p>
            <a:pPr lvl="1"/>
            <a:r>
              <a:rPr lang="en-US" dirty="0"/>
              <a:t>Can compete for private and public grants.</a:t>
            </a:r>
          </a:p>
          <a:p>
            <a:pPr marL="0" indent="0">
              <a:buNone/>
            </a:pPr>
            <a:r>
              <a:rPr lang="en-US" sz="2400" dirty="0"/>
              <a:t>  </a:t>
            </a:r>
          </a:p>
        </p:txBody>
      </p:sp>
      <p:pic>
        <p:nvPicPr>
          <p:cNvPr id="11" name="Picture 10" descr="More resources for your Promethean ActivBoard can be found at this ...">
            <a:extLst>
              <a:ext uri="{FF2B5EF4-FFF2-40B4-BE49-F238E27FC236}">
                <a16:creationId xmlns:a16="http://schemas.microsoft.com/office/drawing/2014/main" id="{2AC9147C-6EF5-4562-913E-586EE8683C41}"/>
              </a:ext>
            </a:extLst>
          </p:cNvPr>
          <p:cNvPicPr>
            <a:picLocks noChangeAspect="1"/>
          </p:cNvPicPr>
          <p:nvPr/>
        </p:nvPicPr>
        <p:blipFill>
          <a:blip r:embed="rId2"/>
          <a:stretch>
            <a:fillRect/>
          </a:stretch>
        </p:blipFill>
        <p:spPr>
          <a:xfrm>
            <a:off x="10824375" y="2177170"/>
            <a:ext cx="1324959" cy="1487392"/>
          </a:xfrm>
          <a:prstGeom prst="rect">
            <a:avLst/>
          </a:prstGeom>
        </p:spPr>
      </p:pic>
      <p:pic>
        <p:nvPicPr>
          <p:cNvPr id="13" name="Picture 12" descr="An illustration of a United States flag : Free Stock Photo">
            <a:extLst>
              <a:ext uri="{FF2B5EF4-FFF2-40B4-BE49-F238E27FC236}">
                <a16:creationId xmlns:a16="http://schemas.microsoft.com/office/drawing/2014/main" id="{B7D875B3-AB51-4313-9CE2-FCF537AC3378}"/>
              </a:ext>
            </a:extLst>
          </p:cNvPr>
          <p:cNvPicPr>
            <a:picLocks noChangeAspect="1"/>
          </p:cNvPicPr>
          <p:nvPr/>
        </p:nvPicPr>
        <p:blipFill>
          <a:blip r:embed="rId3"/>
          <a:stretch>
            <a:fillRect/>
          </a:stretch>
        </p:blipFill>
        <p:spPr>
          <a:xfrm>
            <a:off x="10679837" y="4053800"/>
            <a:ext cx="1469497" cy="2003808"/>
          </a:xfrm>
          <a:prstGeom prst="rect">
            <a:avLst/>
          </a:prstGeom>
        </p:spPr>
      </p:pic>
      <p:sp>
        <p:nvSpPr>
          <p:cNvPr id="4" name="Slide Number Placeholder 3">
            <a:extLst>
              <a:ext uri="{FF2B5EF4-FFF2-40B4-BE49-F238E27FC236}">
                <a16:creationId xmlns:a16="http://schemas.microsoft.com/office/drawing/2014/main" id="{326658AB-4DBC-4152-9EBA-41FE2C15769A}"/>
              </a:ext>
            </a:extLst>
          </p:cNvPr>
          <p:cNvSpPr>
            <a:spLocks noGrp="1"/>
          </p:cNvSpPr>
          <p:nvPr>
            <p:ph type="sldNum" sz="quarter" idx="12"/>
          </p:nvPr>
        </p:nvSpPr>
        <p:spPr/>
        <p:txBody>
          <a:bodyPr/>
          <a:lstStyle/>
          <a:p>
            <a:fld id="{C7876B1C-CEF8-4014-8CB1-55A25726BAB4}" type="slidenum">
              <a:rPr lang="en-US" smtClean="0"/>
              <a:t>4</a:t>
            </a:fld>
            <a:endParaRPr lang="en-US" dirty="0"/>
          </a:p>
        </p:txBody>
      </p:sp>
    </p:spTree>
    <p:extLst>
      <p:ext uri="{BB962C8B-B14F-4D97-AF65-F5344CB8AC3E}">
        <p14:creationId xmlns:p14="http://schemas.microsoft.com/office/powerpoint/2010/main" val="2705022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00CED74-F437-4ABE-9E68-5F5DFB0919F7}"/>
              </a:ext>
            </a:extLst>
          </p:cNvPr>
          <p:cNvSpPr>
            <a:spLocks noGrp="1"/>
          </p:cNvSpPr>
          <p:nvPr>
            <p:ph type="title"/>
          </p:nvPr>
        </p:nvSpPr>
        <p:spPr>
          <a:xfrm>
            <a:off x="958506" y="800392"/>
            <a:ext cx="10264697" cy="1212102"/>
          </a:xfrm>
        </p:spPr>
        <p:txBody>
          <a:bodyPr>
            <a:normAutofit/>
          </a:bodyPr>
          <a:lstStyle/>
          <a:p>
            <a:r>
              <a:rPr lang="en-US" b="1" i="1" dirty="0">
                <a:solidFill>
                  <a:schemeClr val="bg1"/>
                </a:solidFill>
              </a:rPr>
              <a:t>Cy Pres </a:t>
            </a:r>
            <a:r>
              <a:rPr lang="en-US" b="1" dirty="0">
                <a:solidFill>
                  <a:schemeClr val="bg1"/>
                </a:solidFill>
              </a:rPr>
              <a:t>and Administrative Deviation</a:t>
            </a:r>
          </a:p>
        </p:txBody>
      </p:sp>
      <p:sp>
        <p:nvSpPr>
          <p:cNvPr id="3" name="Content Placeholder 2">
            <a:extLst>
              <a:ext uri="{FF2B5EF4-FFF2-40B4-BE49-F238E27FC236}">
                <a16:creationId xmlns:a16="http://schemas.microsoft.com/office/drawing/2014/main" id="{EED844B1-893D-4300-900F-461CB7B37E69}"/>
              </a:ext>
            </a:extLst>
          </p:cNvPr>
          <p:cNvSpPr>
            <a:spLocks noGrp="1"/>
          </p:cNvSpPr>
          <p:nvPr>
            <p:ph idx="1"/>
          </p:nvPr>
        </p:nvSpPr>
        <p:spPr>
          <a:xfrm>
            <a:off x="1367624" y="2490436"/>
            <a:ext cx="9708995" cy="3567173"/>
          </a:xfrm>
        </p:spPr>
        <p:txBody>
          <a:bodyPr anchor="ctr">
            <a:normAutofit lnSpcReduction="10000"/>
          </a:bodyPr>
          <a:lstStyle/>
          <a:p>
            <a:pPr marL="0" indent="0">
              <a:buNone/>
            </a:pPr>
            <a:r>
              <a:rPr lang="en-US" sz="2400" dirty="0"/>
              <a:t>1.) </a:t>
            </a:r>
            <a:r>
              <a:rPr lang="en-US" sz="2400" i="1" u="sng" dirty="0"/>
              <a:t>Cy Pres</a:t>
            </a:r>
            <a:r>
              <a:rPr lang="en-US" sz="2400" i="1" dirty="0"/>
              <a:t>, </a:t>
            </a:r>
            <a:r>
              <a:rPr lang="en-US" sz="2400" dirty="0"/>
              <a:t>means as near as possible, and is used when, for some reason, the donor’s original wishes for use of the fund cannot be carried out and the charity can propose a new scheme of restrictions to allow the donor’s purpose to be mimicked as closely as possible. </a:t>
            </a:r>
          </a:p>
          <a:p>
            <a:pPr marL="0" indent="0">
              <a:buNone/>
            </a:pPr>
            <a:endParaRPr lang="en-US" sz="2400" dirty="0"/>
          </a:p>
          <a:p>
            <a:pPr marL="0" indent="0">
              <a:buNone/>
            </a:pPr>
            <a:r>
              <a:rPr lang="en-US" sz="2400" i="1" dirty="0"/>
              <a:t>2.) </a:t>
            </a:r>
            <a:r>
              <a:rPr lang="en-US" sz="2400" u="sng" dirty="0"/>
              <a:t>Administrative Deviation </a:t>
            </a:r>
            <a:r>
              <a:rPr lang="en-US" sz="2400" dirty="0"/>
              <a:t>is the theory used to change the purpose for which an endowed or otherwise restricted fund is donated, if that purpose becomes impossible or illegal to implement. The new direction for the fund as proposed by the charity does not necessarily have to mimic the original donor intent. </a:t>
            </a:r>
            <a:endParaRPr lang="en-US" sz="2400" i="1" dirty="0"/>
          </a:p>
          <a:p>
            <a:endParaRPr lang="en-US" sz="2400" dirty="0"/>
          </a:p>
        </p:txBody>
      </p:sp>
      <p:sp>
        <p:nvSpPr>
          <p:cNvPr id="4" name="Slide Number Placeholder 3">
            <a:extLst>
              <a:ext uri="{FF2B5EF4-FFF2-40B4-BE49-F238E27FC236}">
                <a16:creationId xmlns:a16="http://schemas.microsoft.com/office/drawing/2014/main" id="{72ED01C5-1EB6-49B7-B803-C5A4271A2C9F}"/>
              </a:ext>
            </a:extLst>
          </p:cNvPr>
          <p:cNvSpPr>
            <a:spLocks noGrp="1"/>
          </p:cNvSpPr>
          <p:nvPr>
            <p:ph type="sldNum" sz="quarter" idx="12"/>
          </p:nvPr>
        </p:nvSpPr>
        <p:spPr/>
        <p:txBody>
          <a:bodyPr/>
          <a:lstStyle/>
          <a:p>
            <a:fld id="{C7876B1C-CEF8-4014-8CB1-55A25726BAB4}" type="slidenum">
              <a:rPr lang="en-US" smtClean="0"/>
              <a:t>40</a:t>
            </a:fld>
            <a:endParaRPr lang="en-US" dirty="0"/>
          </a:p>
        </p:txBody>
      </p:sp>
    </p:spTree>
    <p:extLst>
      <p:ext uri="{BB962C8B-B14F-4D97-AF65-F5344CB8AC3E}">
        <p14:creationId xmlns:p14="http://schemas.microsoft.com/office/powerpoint/2010/main" val="3074834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73B7099-9850-4DB4-8FC0-BEFA21B226D9}"/>
              </a:ext>
            </a:extLst>
          </p:cNvPr>
          <p:cNvSpPr>
            <a:spLocks noGrp="1"/>
          </p:cNvSpPr>
          <p:nvPr>
            <p:ph type="title"/>
          </p:nvPr>
        </p:nvSpPr>
        <p:spPr>
          <a:xfrm>
            <a:off x="958506" y="800392"/>
            <a:ext cx="10264697" cy="1212102"/>
          </a:xfrm>
        </p:spPr>
        <p:txBody>
          <a:bodyPr>
            <a:normAutofit/>
          </a:bodyPr>
          <a:lstStyle/>
          <a:p>
            <a:pPr algn="ctr"/>
            <a:r>
              <a:rPr lang="en-US" b="1" i="1" dirty="0">
                <a:solidFill>
                  <a:schemeClr val="bg1"/>
                </a:solidFill>
              </a:rPr>
              <a:t>Cy Pres </a:t>
            </a:r>
            <a:r>
              <a:rPr lang="en-US" b="1" dirty="0">
                <a:solidFill>
                  <a:schemeClr val="bg1"/>
                </a:solidFill>
              </a:rPr>
              <a:t>Argument</a:t>
            </a:r>
          </a:p>
        </p:txBody>
      </p:sp>
      <p:sp>
        <p:nvSpPr>
          <p:cNvPr id="3" name="Content Placeholder 2">
            <a:extLst>
              <a:ext uri="{FF2B5EF4-FFF2-40B4-BE49-F238E27FC236}">
                <a16:creationId xmlns:a16="http://schemas.microsoft.com/office/drawing/2014/main" id="{7429AED9-0940-404C-A604-FACA7FE3A131}"/>
              </a:ext>
            </a:extLst>
          </p:cNvPr>
          <p:cNvSpPr>
            <a:spLocks noGrp="1"/>
          </p:cNvSpPr>
          <p:nvPr>
            <p:ph idx="1"/>
          </p:nvPr>
        </p:nvSpPr>
        <p:spPr>
          <a:xfrm>
            <a:off x="1367624" y="2490436"/>
            <a:ext cx="9708995" cy="3567173"/>
          </a:xfrm>
        </p:spPr>
        <p:txBody>
          <a:bodyPr anchor="ctr">
            <a:normAutofit fontScale="92500" lnSpcReduction="10000"/>
          </a:bodyPr>
          <a:lstStyle/>
          <a:p>
            <a:pPr marL="0" indent="0">
              <a:buNone/>
            </a:pPr>
            <a:r>
              <a:rPr lang="en-US" sz="2400" dirty="0"/>
              <a:t>If a charitable purpose for a gift becomes “</a:t>
            </a:r>
            <a:r>
              <a:rPr lang="en-US" sz="2400" u="sng" dirty="0"/>
              <a:t>unlawful, impracticable or wasteful</a:t>
            </a:r>
            <a:r>
              <a:rPr lang="en-US" sz="2400" dirty="0"/>
              <a:t>”, the court shall try to redirect the purpose for which the gift is used to fulfill </a:t>
            </a:r>
            <a:r>
              <a:rPr lang="en-US" sz="2400" u="sng" dirty="0"/>
              <a:t>as nearly as possible </a:t>
            </a:r>
            <a:r>
              <a:rPr lang="en-US" sz="2400" dirty="0"/>
              <a:t>the general or specific charitable intent. (20 Pa C.S. §7740.3(a)).</a:t>
            </a:r>
          </a:p>
          <a:p>
            <a:pPr marL="0" indent="0">
              <a:buNone/>
            </a:pPr>
            <a:endParaRPr lang="en-US" sz="2800" dirty="0"/>
          </a:p>
          <a:p>
            <a:pPr marL="0" indent="0">
              <a:buNone/>
            </a:pPr>
            <a:r>
              <a:rPr lang="en-US" sz="2400" dirty="0"/>
              <a:t>The </a:t>
            </a:r>
            <a:r>
              <a:rPr lang="en-US" sz="2400" i="1" dirty="0"/>
              <a:t>Cy Pres</a:t>
            </a:r>
            <a:r>
              <a:rPr lang="en-US" sz="2400" dirty="0"/>
              <a:t> argument should also follow the rationale outlined in 32 A. Ed. 768 (</a:t>
            </a:r>
            <a:r>
              <a:rPr lang="en-US" sz="2400" i="1" dirty="0"/>
              <a:t>In Re: Estate of George W. Elkins</a:t>
            </a:r>
            <a:r>
              <a:rPr lang="en-US" sz="2400" dirty="0"/>
              <a:t>): the substitute charitable recipient must fall within at least the </a:t>
            </a:r>
            <a:r>
              <a:rPr lang="en-US" sz="2400" u="sng" dirty="0"/>
              <a:t>general donative scheme </a:t>
            </a:r>
            <a:r>
              <a:rPr lang="en-US" sz="2400" dirty="0"/>
              <a:t>of the original donor as to:</a:t>
            </a:r>
          </a:p>
          <a:p>
            <a:pPr marL="0" indent="0">
              <a:buNone/>
            </a:pPr>
            <a:r>
              <a:rPr lang="en-US" sz="2400" dirty="0"/>
              <a:t>-</a:t>
            </a:r>
            <a:r>
              <a:rPr lang="en-US" sz="2400" u="sng" dirty="0"/>
              <a:t>Purpose</a:t>
            </a:r>
            <a:r>
              <a:rPr lang="en-US" sz="2400" dirty="0"/>
              <a:t> for which gift would apply,</a:t>
            </a:r>
          </a:p>
          <a:p>
            <a:pPr marL="0" indent="0">
              <a:buNone/>
            </a:pPr>
            <a:r>
              <a:rPr lang="en-US" sz="2400" dirty="0"/>
              <a:t>-</a:t>
            </a:r>
            <a:r>
              <a:rPr lang="en-US" sz="2400" u="sng" dirty="0"/>
              <a:t>Location </a:t>
            </a:r>
            <a:r>
              <a:rPr lang="en-US" sz="2400" dirty="0"/>
              <a:t>of charitable services to be provided,</a:t>
            </a:r>
          </a:p>
          <a:p>
            <a:pPr marL="0" indent="0">
              <a:buNone/>
            </a:pPr>
            <a:r>
              <a:rPr lang="en-US" sz="2400" dirty="0"/>
              <a:t>-</a:t>
            </a:r>
            <a:r>
              <a:rPr lang="en-US" sz="2400" u="sng" dirty="0"/>
              <a:t>Population</a:t>
            </a:r>
            <a:r>
              <a:rPr lang="en-US" sz="2400" dirty="0"/>
              <a:t> of beneficiaries to be served.</a:t>
            </a:r>
          </a:p>
          <a:p>
            <a:endParaRPr lang="en-US" sz="2400" dirty="0"/>
          </a:p>
        </p:txBody>
      </p:sp>
      <p:sp>
        <p:nvSpPr>
          <p:cNvPr id="4" name="Slide Number Placeholder 3">
            <a:extLst>
              <a:ext uri="{FF2B5EF4-FFF2-40B4-BE49-F238E27FC236}">
                <a16:creationId xmlns:a16="http://schemas.microsoft.com/office/drawing/2014/main" id="{D1CDE44A-C253-4AB6-8814-8C6241B5F2B1}"/>
              </a:ext>
            </a:extLst>
          </p:cNvPr>
          <p:cNvSpPr>
            <a:spLocks noGrp="1"/>
          </p:cNvSpPr>
          <p:nvPr>
            <p:ph type="sldNum" sz="quarter" idx="12"/>
          </p:nvPr>
        </p:nvSpPr>
        <p:spPr/>
        <p:txBody>
          <a:bodyPr/>
          <a:lstStyle/>
          <a:p>
            <a:fld id="{C7876B1C-CEF8-4014-8CB1-55A25726BAB4}" type="slidenum">
              <a:rPr lang="en-US" smtClean="0"/>
              <a:t>41</a:t>
            </a:fld>
            <a:endParaRPr lang="en-US" dirty="0"/>
          </a:p>
        </p:txBody>
      </p:sp>
    </p:spTree>
    <p:extLst>
      <p:ext uri="{BB962C8B-B14F-4D97-AF65-F5344CB8AC3E}">
        <p14:creationId xmlns:p14="http://schemas.microsoft.com/office/powerpoint/2010/main" val="1308661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79DAB05-C610-4A43-9C0A-02D824C31980}"/>
              </a:ext>
            </a:extLst>
          </p:cNvPr>
          <p:cNvSpPr>
            <a:spLocks noGrp="1"/>
          </p:cNvSpPr>
          <p:nvPr>
            <p:ph type="title"/>
          </p:nvPr>
        </p:nvSpPr>
        <p:spPr>
          <a:xfrm>
            <a:off x="958506" y="800392"/>
            <a:ext cx="10264697" cy="1212102"/>
          </a:xfrm>
        </p:spPr>
        <p:txBody>
          <a:bodyPr>
            <a:normAutofit/>
          </a:bodyPr>
          <a:lstStyle/>
          <a:p>
            <a:pPr algn="ctr"/>
            <a:r>
              <a:rPr lang="en-US" sz="4800" b="1" dirty="0">
                <a:solidFill>
                  <a:srgbClr val="FFFFFF"/>
                </a:solidFill>
              </a:rPr>
              <a:t>PA Sales Tax Exemption</a:t>
            </a:r>
          </a:p>
        </p:txBody>
      </p:sp>
      <p:sp>
        <p:nvSpPr>
          <p:cNvPr id="3" name="Content Placeholder 2">
            <a:extLst>
              <a:ext uri="{FF2B5EF4-FFF2-40B4-BE49-F238E27FC236}">
                <a16:creationId xmlns:a16="http://schemas.microsoft.com/office/drawing/2014/main" id="{337835CD-327B-4A62-9ADF-6683DA593455}"/>
              </a:ext>
            </a:extLst>
          </p:cNvPr>
          <p:cNvSpPr>
            <a:spLocks noGrp="1"/>
          </p:cNvSpPr>
          <p:nvPr>
            <p:ph idx="1"/>
          </p:nvPr>
        </p:nvSpPr>
        <p:spPr>
          <a:xfrm>
            <a:off x="1367624" y="2490436"/>
            <a:ext cx="9708995" cy="4088164"/>
          </a:xfrm>
        </p:spPr>
        <p:txBody>
          <a:bodyPr anchor="ctr">
            <a:normAutofit/>
          </a:bodyPr>
          <a:lstStyle/>
          <a:p>
            <a:r>
              <a:rPr lang="en-US" sz="2400" dirty="0"/>
              <a:t>Certain PA charitable nonprofit organizations may apply for, and be granted exemption from PA Sales Tax</a:t>
            </a:r>
          </a:p>
          <a:p>
            <a:r>
              <a:rPr lang="en-US" sz="2400" dirty="0"/>
              <a:t>Application must be made to the PA Department of Revenue, using Forms REV 72 and REV 956, accompanied by organic documents</a:t>
            </a:r>
          </a:p>
          <a:p>
            <a:r>
              <a:rPr lang="en-US" sz="2400" dirty="0"/>
              <a:t>A re-application must be made every 10 years in order to keep the exemption			</a:t>
            </a:r>
          </a:p>
        </p:txBody>
      </p:sp>
      <p:sp>
        <p:nvSpPr>
          <p:cNvPr id="4" name="Slide Number Placeholder 3">
            <a:extLst>
              <a:ext uri="{FF2B5EF4-FFF2-40B4-BE49-F238E27FC236}">
                <a16:creationId xmlns:a16="http://schemas.microsoft.com/office/drawing/2014/main" id="{6A162CA3-85BB-4ACC-B8E4-3AEB4FF6293F}"/>
              </a:ext>
            </a:extLst>
          </p:cNvPr>
          <p:cNvSpPr>
            <a:spLocks noGrp="1"/>
          </p:cNvSpPr>
          <p:nvPr>
            <p:ph type="sldNum" sz="quarter" idx="12"/>
          </p:nvPr>
        </p:nvSpPr>
        <p:spPr/>
        <p:txBody>
          <a:bodyPr/>
          <a:lstStyle/>
          <a:p>
            <a:fld id="{C7876B1C-CEF8-4014-8CB1-55A25726BAB4}" type="slidenum">
              <a:rPr lang="en-US" smtClean="0"/>
              <a:t>42</a:t>
            </a:fld>
            <a:endParaRPr lang="en-US" dirty="0"/>
          </a:p>
        </p:txBody>
      </p:sp>
      <p:pic>
        <p:nvPicPr>
          <p:cNvPr id="6" name="Picture 5" descr="A picture containing text&#10;&#10;Description automatically generated">
            <a:extLst>
              <a:ext uri="{FF2B5EF4-FFF2-40B4-BE49-F238E27FC236}">
                <a16:creationId xmlns:a16="http://schemas.microsoft.com/office/drawing/2014/main" id="{2A7AA451-E732-4AA5-9242-46B63BF83D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5297488"/>
            <a:ext cx="1295400" cy="1133475"/>
          </a:xfrm>
          <a:prstGeom prst="rect">
            <a:avLst/>
          </a:prstGeom>
        </p:spPr>
      </p:pic>
    </p:spTree>
    <p:extLst>
      <p:ext uri="{BB962C8B-B14F-4D97-AF65-F5344CB8AC3E}">
        <p14:creationId xmlns:p14="http://schemas.microsoft.com/office/powerpoint/2010/main" val="64255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C6F0115-A38B-4E92-9304-ACBE1EE643F5}"/>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Real Property Tax Exemption</a:t>
            </a:r>
          </a:p>
        </p:txBody>
      </p:sp>
      <p:sp>
        <p:nvSpPr>
          <p:cNvPr id="3" name="Content Placeholder 2">
            <a:extLst>
              <a:ext uri="{FF2B5EF4-FFF2-40B4-BE49-F238E27FC236}">
                <a16:creationId xmlns:a16="http://schemas.microsoft.com/office/drawing/2014/main" id="{A99DF705-61D6-4B07-AE43-25A63D773601}"/>
              </a:ext>
            </a:extLst>
          </p:cNvPr>
          <p:cNvSpPr>
            <a:spLocks noGrp="1"/>
          </p:cNvSpPr>
          <p:nvPr>
            <p:ph idx="1"/>
          </p:nvPr>
        </p:nvSpPr>
        <p:spPr>
          <a:xfrm>
            <a:off x="1367624" y="2490436"/>
            <a:ext cx="9708995" cy="3567173"/>
          </a:xfrm>
        </p:spPr>
        <p:txBody>
          <a:bodyPr anchor="ctr">
            <a:normAutofit/>
          </a:bodyPr>
          <a:lstStyle/>
          <a:p>
            <a:r>
              <a:rPr lang="en-US" sz="2400" dirty="0"/>
              <a:t>PA Nonprofit  charitable organizations may apply for exemption on paying real property taxes.</a:t>
            </a:r>
          </a:p>
          <a:p>
            <a:r>
              <a:rPr lang="en-US" sz="2400" dirty="0"/>
              <a:t>Such entities must be Institutions of Purely Public Charity per </a:t>
            </a:r>
            <a:r>
              <a:rPr lang="en-US" sz="2400" b="1" dirty="0"/>
              <a:t>Article VII, Section 2 (a) (v) of the PA Constitution </a:t>
            </a:r>
            <a:r>
              <a:rPr lang="en-US" sz="2400" dirty="0"/>
              <a:t>and now codified pursuant to earlier case law under the Institutions of Purely Public Charity Act, </a:t>
            </a:r>
            <a:r>
              <a:rPr lang="en-US" sz="2400" b="1" dirty="0"/>
              <a:t>10 P.S. § 371 </a:t>
            </a:r>
            <a:r>
              <a:rPr lang="en-US" sz="2400" b="1" i="1" dirty="0"/>
              <a:t>et seq. </a:t>
            </a:r>
          </a:p>
        </p:txBody>
      </p:sp>
      <p:sp>
        <p:nvSpPr>
          <p:cNvPr id="4" name="Slide Number Placeholder 3">
            <a:extLst>
              <a:ext uri="{FF2B5EF4-FFF2-40B4-BE49-F238E27FC236}">
                <a16:creationId xmlns:a16="http://schemas.microsoft.com/office/drawing/2014/main" id="{39CB242D-28AE-4863-A5E6-5F7AB802098A}"/>
              </a:ext>
            </a:extLst>
          </p:cNvPr>
          <p:cNvSpPr>
            <a:spLocks noGrp="1"/>
          </p:cNvSpPr>
          <p:nvPr>
            <p:ph type="sldNum" sz="quarter" idx="12"/>
          </p:nvPr>
        </p:nvSpPr>
        <p:spPr/>
        <p:txBody>
          <a:bodyPr/>
          <a:lstStyle/>
          <a:p>
            <a:fld id="{C7876B1C-CEF8-4014-8CB1-55A25726BAB4}" type="slidenum">
              <a:rPr lang="en-US" smtClean="0"/>
              <a:t>43</a:t>
            </a:fld>
            <a:endParaRPr lang="en-US" dirty="0"/>
          </a:p>
        </p:txBody>
      </p:sp>
      <p:pic>
        <p:nvPicPr>
          <p:cNvPr id="6" name="Picture 5" descr="A picture containing sky, outdoor&#10;&#10;Description automatically generated">
            <a:extLst>
              <a:ext uri="{FF2B5EF4-FFF2-40B4-BE49-F238E27FC236}">
                <a16:creationId xmlns:a16="http://schemas.microsoft.com/office/drawing/2014/main" id="{9B6C448C-F84B-431A-A4B6-44E9E41578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18500" y="5115640"/>
            <a:ext cx="2921000" cy="1742360"/>
          </a:xfrm>
          <a:prstGeom prst="rect">
            <a:avLst/>
          </a:prstGeom>
        </p:spPr>
      </p:pic>
    </p:spTree>
    <p:extLst>
      <p:ext uri="{BB962C8B-B14F-4D97-AF65-F5344CB8AC3E}">
        <p14:creationId xmlns:p14="http://schemas.microsoft.com/office/powerpoint/2010/main" val="3327646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F5A8886-D4EB-4138-A59A-00B001D14029}"/>
              </a:ext>
            </a:extLst>
          </p:cNvPr>
          <p:cNvSpPr>
            <a:spLocks noGrp="1"/>
          </p:cNvSpPr>
          <p:nvPr>
            <p:ph type="title"/>
          </p:nvPr>
        </p:nvSpPr>
        <p:spPr>
          <a:xfrm>
            <a:off x="958506" y="800392"/>
            <a:ext cx="10264697" cy="1212102"/>
          </a:xfrm>
        </p:spPr>
        <p:txBody>
          <a:bodyPr>
            <a:noAutofit/>
          </a:bodyPr>
          <a:lstStyle/>
          <a:p>
            <a:pPr algn="ctr"/>
            <a:r>
              <a:rPr lang="en-US" b="1" dirty="0">
                <a:solidFill>
                  <a:srgbClr val="FFFFFF"/>
                </a:solidFill>
              </a:rPr>
              <a:t>Criteria to be Considered an Institution of Purely Public Charity</a:t>
            </a:r>
          </a:p>
        </p:txBody>
      </p:sp>
      <p:sp>
        <p:nvSpPr>
          <p:cNvPr id="3" name="Content Placeholder 2">
            <a:extLst>
              <a:ext uri="{FF2B5EF4-FFF2-40B4-BE49-F238E27FC236}">
                <a16:creationId xmlns:a16="http://schemas.microsoft.com/office/drawing/2014/main" id="{F3922A1F-66C4-42D2-8477-C2A606B5C4E8}"/>
              </a:ext>
            </a:extLst>
          </p:cNvPr>
          <p:cNvSpPr>
            <a:spLocks noGrp="1"/>
          </p:cNvSpPr>
          <p:nvPr>
            <p:ph idx="1"/>
          </p:nvPr>
        </p:nvSpPr>
        <p:spPr>
          <a:xfrm>
            <a:off x="1367624" y="2490436"/>
            <a:ext cx="9708995" cy="4011964"/>
          </a:xfrm>
        </p:spPr>
        <p:txBody>
          <a:bodyPr anchor="ctr">
            <a:normAutofit/>
          </a:bodyPr>
          <a:lstStyle/>
          <a:p>
            <a:pPr marL="0" indent="0">
              <a:buNone/>
            </a:pPr>
            <a:r>
              <a:rPr lang="en-US" sz="2400" dirty="0"/>
              <a:t>In general:</a:t>
            </a:r>
          </a:p>
          <a:p>
            <a:r>
              <a:rPr lang="en-US" sz="2400" dirty="0"/>
              <a:t>Must advance a charitable purpose;</a:t>
            </a:r>
          </a:p>
          <a:p>
            <a:r>
              <a:rPr lang="en-US" sz="2400" dirty="0"/>
              <a:t>Must operate entirely free from a private profit motive;</a:t>
            </a:r>
          </a:p>
          <a:p>
            <a:r>
              <a:rPr lang="en-US" sz="2400" dirty="0"/>
              <a:t>Must donate or render gratuitously a substantial portion of its services;</a:t>
            </a:r>
          </a:p>
          <a:p>
            <a:r>
              <a:rPr lang="en-US" sz="2400" dirty="0"/>
              <a:t>Must benefit a substantial and indefinite class of persons who are legitimate subjects of charity; and</a:t>
            </a:r>
          </a:p>
          <a:p>
            <a:r>
              <a:rPr lang="en-US" sz="2400" dirty="0"/>
              <a:t>Must relieve the government of some of its burden*</a:t>
            </a:r>
          </a:p>
          <a:p>
            <a:pPr marL="0" indent="0">
              <a:buNone/>
            </a:pPr>
            <a:r>
              <a:rPr lang="en-US" sz="1600" dirty="0"/>
              <a:t>* 10 P.S. § 375 (b) – (f)</a:t>
            </a:r>
          </a:p>
        </p:txBody>
      </p:sp>
      <p:sp>
        <p:nvSpPr>
          <p:cNvPr id="4" name="Slide Number Placeholder 3">
            <a:extLst>
              <a:ext uri="{FF2B5EF4-FFF2-40B4-BE49-F238E27FC236}">
                <a16:creationId xmlns:a16="http://schemas.microsoft.com/office/drawing/2014/main" id="{D6557B46-C64C-4E27-BD7C-6013F1F23FCD}"/>
              </a:ext>
            </a:extLst>
          </p:cNvPr>
          <p:cNvSpPr>
            <a:spLocks noGrp="1"/>
          </p:cNvSpPr>
          <p:nvPr>
            <p:ph type="sldNum" sz="quarter" idx="12"/>
          </p:nvPr>
        </p:nvSpPr>
        <p:spPr/>
        <p:txBody>
          <a:bodyPr/>
          <a:lstStyle/>
          <a:p>
            <a:fld id="{C7876B1C-CEF8-4014-8CB1-55A25726BAB4}" type="slidenum">
              <a:rPr lang="en-US" smtClean="0"/>
              <a:t>44</a:t>
            </a:fld>
            <a:endParaRPr lang="en-US" dirty="0"/>
          </a:p>
        </p:txBody>
      </p:sp>
    </p:spTree>
    <p:extLst>
      <p:ext uri="{BB962C8B-B14F-4D97-AF65-F5344CB8AC3E}">
        <p14:creationId xmlns:p14="http://schemas.microsoft.com/office/powerpoint/2010/main" val="2218767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F5A8886-D4EB-4138-A59A-00B001D14029}"/>
              </a:ext>
            </a:extLst>
          </p:cNvPr>
          <p:cNvSpPr>
            <a:spLocks noGrp="1"/>
          </p:cNvSpPr>
          <p:nvPr>
            <p:ph type="title"/>
          </p:nvPr>
        </p:nvSpPr>
        <p:spPr>
          <a:xfrm>
            <a:off x="958506" y="800392"/>
            <a:ext cx="10264697" cy="1212102"/>
          </a:xfrm>
        </p:spPr>
        <p:txBody>
          <a:bodyPr>
            <a:normAutofit/>
          </a:bodyPr>
          <a:lstStyle/>
          <a:p>
            <a:pPr algn="ctr"/>
            <a:r>
              <a:rPr lang="en-US" sz="4000" b="1" dirty="0">
                <a:solidFill>
                  <a:srgbClr val="FFFFFF"/>
                </a:solidFill>
              </a:rPr>
              <a:t>Property Tax Exemption Applications and Other Issues</a:t>
            </a:r>
          </a:p>
        </p:txBody>
      </p:sp>
      <p:sp>
        <p:nvSpPr>
          <p:cNvPr id="3" name="Content Placeholder 2">
            <a:extLst>
              <a:ext uri="{FF2B5EF4-FFF2-40B4-BE49-F238E27FC236}">
                <a16:creationId xmlns:a16="http://schemas.microsoft.com/office/drawing/2014/main" id="{F3922A1F-66C4-42D2-8477-C2A606B5C4E8}"/>
              </a:ext>
            </a:extLst>
          </p:cNvPr>
          <p:cNvSpPr>
            <a:spLocks noGrp="1"/>
          </p:cNvSpPr>
          <p:nvPr>
            <p:ph idx="1"/>
          </p:nvPr>
        </p:nvSpPr>
        <p:spPr>
          <a:xfrm>
            <a:off x="1367624" y="2490436"/>
            <a:ext cx="9708995" cy="3567173"/>
          </a:xfrm>
        </p:spPr>
        <p:txBody>
          <a:bodyPr anchor="ctr">
            <a:normAutofit/>
          </a:bodyPr>
          <a:lstStyle/>
          <a:p>
            <a:r>
              <a:rPr lang="en-US" sz="2400" dirty="0"/>
              <a:t>Applicants must also merit the exemption under applicable county assessment law;</a:t>
            </a:r>
          </a:p>
          <a:p>
            <a:r>
              <a:rPr lang="en-US" sz="2400" dirty="0"/>
              <a:t>Only the part of the property devoted to the charitable mission of the entity will be eligible for the property tax exemption.</a:t>
            </a:r>
          </a:p>
          <a:p>
            <a:r>
              <a:rPr lang="en-US" sz="2400" dirty="0"/>
              <a:t>Applications are made to counties and include organic documents.</a:t>
            </a:r>
          </a:p>
          <a:p>
            <a:r>
              <a:rPr lang="en-US" sz="2400" dirty="0"/>
              <a:t>This exemption for charitable nonprofits is under constant attack by taxing authorities.</a:t>
            </a:r>
          </a:p>
          <a:p>
            <a:r>
              <a:rPr lang="en-US" sz="2400" dirty="0"/>
              <a:t>Many larger charitable nonprofits have entered int Payment In Lieu of Taxes agreements (PILOTS) .</a:t>
            </a:r>
          </a:p>
        </p:txBody>
      </p:sp>
      <p:sp>
        <p:nvSpPr>
          <p:cNvPr id="4" name="Slide Number Placeholder 3">
            <a:extLst>
              <a:ext uri="{FF2B5EF4-FFF2-40B4-BE49-F238E27FC236}">
                <a16:creationId xmlns:a16="http://schemas.microsoft.com/office/drawing/2014/main" id="{ADA2FF2D-F42B-4A63-8A93-CD11E9BF710A}"/>
              </a:ext>
            </a:extLst>
          </p:cNvPr>
          <p:cNvSpPr>
            <a:spLocks noGrp="1"/>
          </p:cNvSpPr>
          <p:nvPr>
            <p:ph type="sldNum" sz="quarter" idx="12"/>
          </p:nvPr>
        </p:nvSpPr>
        <p:spPr/>
        <p:txBody>
          <a:bodyPr/>
          <a:lstStyle/>
          <a:p>
            <a:fld id="{C7876B1C-CEF8-4014-8CB1-55A25726BAB4}" type="slidenum">
              <a:rPr lang="en-US" smtClean="0"/>
              <a:t>45</a:t>
            </a:fld>
            <a:endParaRPr lang="en-US" dirty="0"/>
          </a:p>
        </p:txBody>
      </p:sp>
    </p:spTree>
    <p:extLst>
      <p:ext uri="{BB962C8B-B14F-4D97-AF65-F5344CB8AC3E}">
        <p14:creationId xmlns:p14="http://schemas.microsoft.com/office/powerpoint/2010/main" val="1250287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0419B15-8E9A-43E0-85CC-83B3548636BC}"/>
              </a:ext>
            </a:extLst>
          </p:cNvPr>
          <p:cNvSpPr>
            <a:spLocks noGrp="1"/>
          </p:cNvSpPr>
          <p:nvPr>
            <p:ph type="title"/>
          </p:nvPr>
        </p:nvSpPr>
        <p:spPr>
          <a:xfrm>
            <a:off x="958506" y="800392"/>
            <a:ext cx="10264697" cy="1212102"/>
          </a:xfrm>
        </p:spPr>
        <p:txBody>
          <a:bodyPr>
            <a:noAutofit/>
          </a:bodyPr>
          <a:lstStyle/>
          <a:p>
            <a:pPr algn="ctr"/>
            <a:r>
              <a:rPr lang="en-US" b="1" dirty="0">
                <a:solidFill>
                  <a:schemeClr val="bg1"/>
                </a:solidFill>
              </a:rPr>
              <a:t>Practices that Endanger State Nonprofit Status or that Lead to Expensive Trouble</a:t>
            </a:r>
            <a:endParaRPr lang="en-US" dirty="0">
              <a:solidFill>
                <a:schemeClr val="bg1"/>
              </a:solidFill>
            </a:endParaRPr>
          </a:p>
        </p:txBody>
      </p:sp>
      <p:sp>
        <p:nvSpPr>
          <p:cNvPr id="3" name="Content Placeholder 2">
            <a:extLst>
              <a:ext uri="{FF2B5EF4-FFF2-40B4-BE49-F238E27FC236}">
                <a16:creationId xmlns:a16="http://schemas.microsoft.com/office/drawing/2014/main" id="{8BCD6938-F3A8-49BD-A24B-4BBF11B69768}"/>
              </a:ext>
            </a:extLst>
          </p:cNvPr>
          <p:cNvSpPr>
            <a:spLocks noGrp="1"/>
          </p:cNvSpPr>
          <p:nvPr>
            <p:ph idx="1"/>
          </p:nvPr>
        </p:nvSpPr>
        <p:spPr>
          <a:xfrm>
            <a:off x="1367624" y="2177170"/>
            <a:ext cx="9708995" cy="4680830"/>
          </a:xfrm>
        </p:spPr>
        <p:txBody>
          <a:bodyPr anchor="ctr">
            <a:normAutofit fontScale="92500" lnSpcReduction="20000"/>
          </a:bodyPr>
          <a:lstStyle/>
          <a:p>
            <a:r>
              <a:rPr lang="en-US" sz="2400" b="1" dirty="0"/>
              <a:t>Failure to comply with State filing and compliance obligations</a:t>
            </a:r>
            <a:r>
              <a:rPr lang="en-US" sz="2400" dirty="0"/>
              <a:t>:</a:t>
            </a:r>
          </a:p>
          <a:p>
            <a:pPr marL="0" indent="0">
              <a:buNone/>
            </a:pPr>
            <a:r>
              <a:rPr lang="en-US" sz="2400" dirty="0"/>
              <a:t>-State tax obligations and filings, like wage tax filings;</a:t>
            </a:r>
          </a:p>
          <a:p>
            <a:pPr marL="0" indent="0">
              <a:buNone/>
            </a:pPr>
            <a:r>
              <a:rPr lang="en-US" sz="2400" dirty="0"/>
              <a:t>-State tax exemption filings and challenges (property tax issues);</a:t>
            </a:r>
          </a:p>
          <a:p>
            <a:pPr marL="0" indent="0">
              <a:buNone/>
            </a:pPr>
            <a:r>
              <a:rPr lang="en-US" sz="2400" dirty="0"/>
              <a:t>-Charitable registration and updates (the #1 problem);</a:t>
            </a:r>
          </a:p>
          <a:p>
            <a:pPr marL="0" indent="0">
              <a:buNone/>
            </a:pPr>
            <a:r>
              <a:rPr lang="en-US" sz="2400" dirty="0"/>
              <a:t>-Annual Report;</a:t>
            </a:r>
          </a:p>
          <a:p>
            <a:pPr marL="0" indent="0">
              <a:buNone/>
            </a:pPr>
            <a:r>
              <a:rPr lang="en-US" sz="2400" dirty="0"/>
              <a:t>-Protection of Donor Intent;</a:t>
            </a:r>
          </a:p>
          <a:p>
            <a:pPr marL="0" indent="0">
              <a:buNone/>
            </a:pPr>
            <a:r>
              <a:rPr lang="en-US" sz="2400" dirty="0"/>
              <a:t>-Fraud</a:t>
            </a:r>
          </a:p>
          <a:p>
            <a:r>
              <a:rPr lang="en-US" sz="2400" b="1" dirty="0"/>
              <a:t>Failure to adhere to corporate form and good governance:</a:t>
            </a:r>
          </a:p>
          <a:p>
            <a:pPr marL="0" indent="0">
              <a:buNone/>
            </a:pPr>
            <a:r>
              <a:rPr lang="en-US" sz="2400" dirty="0"/>
              <a:t>-Organizational history, minutes, meetings, etc.;</a:t>
            </a:r>
          </a:p>
          <a:p>
            <a:pPr marL="0" indent="0">
              <a:buNone/>
            </a:pPr>
            <a:r>
              <a:rPr lang="en-US" sz="2400" dirty="0"/>
              <a:t>-Policies and procedures and adherence to them;</a:t>
            </a:r>
          </a:p>
          <a:p>
            <a:pPr marL="0" indent="0">
              <a:buNone/>
            </a:pPr>
            <a:r>
              <a:rPr lang="en-US" sz="2400" dirty="0"/>
              <a:t>-Following bylaws and adherence to mission;</a:t>
            </a:r>
          </a:p>
          <a:p>
            <a:pPr marL="0" indent="0">
              <a:buNone/>
            </a:pPr>
            <a:r>
              <a:rPr lang="en-US" sz="2400" dirty="0"/>
              <a:t>-Fiduciary duties of Board of Directors</a:t>
            </a:r>
          </a:p>
          <a:p>
            <a:endParaRPr lang="en-US" sz="2400" dirty="0"/>
          </a:p>
        </p:txBody>
      </p:sp>
      <p:sp>
        <p:nvSpPr>
          <p:cNvPr id="4" name="Slide Number Placeholder 3">
            <a:extLst>
              <a:ext uri="{FF2B5EF4-FFF2-40B4-BE49-F238E27FC236}">
                <a16:creationId xmlns:a16="http://schemas.microsoft.com/office/drawing/2014/main" id="{E5F4D355-D397-48E4-A0D9-ECB5421EE706}"/>
              </a:ext>
            </a:extLst>
          </p:cNvPr>
          <p:cNvSpPr>
            <a:spLocks noGrp="1"/>
          </p:cNvSpPr>
          <p:nvPr>
            <p:ph type="sldNum" sz="quarter" idx="12"/>
          </p:nvPr>
        </p:nvSpPr>
        <p:spPr/>
        <p:txBody>
          <a:bodyPr/>
          <a:lstStyle/>
          <a:p>
            <a:fld id="{C7876B1C-CEF8-4014-8CB1-55A25726BAB4}" type="slidenum">
              <a:rPr lang="en-US" smtClean="0"/>
              <a:t>46</a:t>
            </a:fld>
            <a:endParaRPr lang="en-US" dirty="0"/>
          </a:p>
        </p:txBody>
      </p:sp>
    </p:spTree>
    <p:extLst>
      <p:ext uri="{BB962C8B-B14F-4D97-AF65-F5344CB8AC3E}">
        <p14:creationId xmlns:p14="http://schemas.microsoft.com/office/powerpoint/2010/main" val="3621333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1CDD03E1-F558-4B7E-920E-43FFC152352D}"/>
              </a:ext>
            </a:extLst>
          </p:cNvPr>
          <p:cNvSpPr>
            <a:spLocks noGrp="1"/>
          </p:cNvSpPr>
          <p:nvPr>
            <p:ph type="title"/>
          </p:nvPr>
        </p:nvSpPr>
        <p:spPr>
          <a:xfrm>
            <a:off x="958506" y="800392"/>
            <a:ext cx="10264697" cy="1212102"/>
          </a:xfrm>
        </p:spPr>
        <p:txBody>
          <a:bodyPr>
            <a:noAutofit/>
          </a:bodyPr>
          <a:lstStyle/>
          <a:p>
            <a:r>
              <a:rPr lang="en-US" b="1" dirty="0">
                <a:solidFill>
                  <a:srgbClr val="FFFFFF"/>
                </a:solidFill>
              </a:rPr>
              <a:t>Why Spend Time on Legal Compliance Issues?</a:t>
            </a:r>
          </a:p>
        </p:txBody>
      </p:sp>
      <p:sp>
        <p:nvSpPr>
          <p:cNvPr id="3" name="Content Placeholder 2">
            <a:extLst>
              <a:ext uri="{FF2B5EF4-FFF2-40B4-BE49-F238E27FC236}">
                <a16:creationId xmlns:a16="http://schemas.microsoft.com/office/drawing/2014/main" id="{0E4DDA81-6ED8-4211-9FF8-DFA07E0686AF}"/>
              </a:ext>
            </a:extLst>
          </p:cNvPr>
          <p:cNvSpPr>
            <a:spLocks noGrp="1"/>
          </p:cNvSpPr>
          <p:nvPr>
            <p:ph idx="1"/>
          </p:nvPr>
        </p:nvSpPr>
        <p:spPr>
          <a:xfrm>
            <a:off x="1367624" y="2490436"/>
            <a:ext cx="9708995" cy="4138964"/>
          </a:xfrm>
        </p:spPr>
        <p:txBody>
          <a:bodyPr anchor="ctr">
            <a:normAutofit fontScale="92500"/>
          </a:bodyPr>
          <a:lstStyle/>
          <a:p>
            <a:r>
              <a:rPr lang="en-US" sz="2400" dirty="0"/>
              <a:t>Standards (like statutes, regulations and even internal policies) are enacted: </a:t>
            </a:r>
          </a:p>
          <a:p>
            <a:pPr marL="0" indent="0">
              <a:buNone/>
            </a:pPr>
            <a:r>
              <a:rPr lang="en-US" sz="2400" dirty="0"/>
              <a:t>	-for fairness (consistent treatment);</a:t>
            </a:r>
          </a:p>
          <a:p>
            <a:pPr marL="0" indent="0">
              <a:buNone/>
            </a:pPr>
            <a:r>
              <a:rPr lang="en-US" sz="2400" dirty="0"/>
              <a:t>	-for transparency; and</a:t>
            </a:r>
          </a:p>
          <a:p>
            <a:pPr marL="0" indent="0">
              <a:buNone/>
            </a:pPr>
            <a:r>
              <a:rPr lang="en-US" sz="2400" dirty="0"/>
              <a:t>	-for efficiency.</a:t>
            </a:r>
          </a:p>
          <a:p>
            <a:r>
              <a:rPr lang="en-US" sz="2400" dirty="0"/>
              <a:t>There may be penalties and fines for noncompliance.</a:t>
            </a:r>
          </a:p>
          <a:p>
            <a:r>
              <a:rPr lang="en-US" sz="2400" dirty="0"/>
              <a:t>Non-compliant practices may lead to lawsuits, which are costly.</a:t>
            </a:r>
          </a:p>
          <a:p>
            <a:r>
              <a:rPr lang="en-US" sz="2400" dirty="0"/>
              <a:t>Non-compliant practices may lead to bad PR for the nonprofit and diminished public support.  (For e.g., after the National </a:t>
            </a:r>
            <a:r>
              <a:rPr lang="en-US" sz="2400" i="1" dirty="0"/>
              <a:t>United Way </a:t>
            </a:r>
            <a:r>
              <a:rPr lang="en-US" sz="2400" dirty="0"/>
              <a:t>Scandal, it took 7 years to recover.)</a:t>
            </a:r>
          </a:p>
          <a:p>
            <a:r>
              <a:rPr lang="en-US" sz="2400" dirty="0"/>
              <a:t>Dealing with problems takes away time from mission-related activities.</a:t>
            </a:r>
          </a:p>
          <a:p>
            <a:endParaRPr lang="en-US" sz="2400" dirty="0"/>
          </a:p>
        </p:txBody>
      </p:sp>
      <p:sp>
        <p:nvSpPr>
          <p:cNvPr id="4" name="Slide Number Placeholder 3">
            <a:extLst>
              <a:ext uri="{FF2B5EF4-FFF2-40B4-BE49-F238E27FC236}">
                <a16:creationId xmlns:a16="http://schemas.microsoft.com/office/drawing/2014/main" id="{2E503C01-F988-4A0B-B6A3-8B1F5501C885}"/>
              </a:ext>
            </a:extLst>
          </p:cNvPr>
          <p:cNvSpPr>
            <a:spLocks noGrp="1"/>
          </p:cNvSpPr>
          <p:nvPr>
            <p:ph type="sldNum" sz="quarter" idx="12"/>
          </p:nvPr>
        </p:nvSpPr>
        <p:spPr/>
        <p:txBody>
          <a:bodyPr/>
          <a:lstStyle/>
          <a:p>
            <a:fld id="{C7876B1C-CEF8-4014-8CB1-55A25726BAB4}" type="slidenum">
              <a:rPr lang="en-US" smtClean="0"/>
              <a:t>47</a:t>
            </a:fld>
            <a:endParaRPr lang="en-US" dirty="0"/>
          </a:p>
        </p:txBody>
      </p:sp>
    </p:spTree>
    <p:extLst>
      <p:ext uri="{BB962C8B-B14F-4D97-AF65-F5344CB8AC3E}">
        <p14:creationId xmlns:p14="http://schemas.microsoft.com/office/powerpoint/2010/main" val="3991315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CE5454B-D7D1-4C34-BF64-C0627F28DBDF}"/>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Legal Checkup : Sample Factors</a:t>
            </a:r>
          </a:p>
        </p:txBody>
      </p:sp>
      <p:sp>
        <p:nvSpPr>
          <p:cNvPr id="3" name="Content Placeholder 2">
            <a:extLst>
              <a:ext uri="{FF2B5EF4-FFF2-40B4-BE49-F238E27FC236}">
                <a16:creationId xmlns:a16="http://schemas.microsoft.com/office/drawing/2014/main" id="{063E3AF2-DD8F-440D-A913-AFA1E0C6AD41}"/>
              </a:ext>
            </a:extLst>
          </p:cNvPr>
          <p:cNvSpPr>
            <a:spLocks noGrp="1"/>
          </p:cNvSpPr>
          <p:nvPr>
            <p:ph idx="1"/>
          </p:nvPr>
        </p:nvSpPr>
        <p:spPr>
          <a:xfrm>
            <a:off x="1119322" y="2197099"/>
            <a:ext cx="10432493" cy="4524375"/>
          </a:xfrm>
        </p:spPr>
        <p:txBody>
          <a:bodyPr anchor="ctr">
            <a:normAutofit fontScale="47500" lnSpcReduction="20000"/>
          </a:bodyPr>
          <a:lstStyle/>
          <a:p>
            <a:pPr marL="0" indent="0">
              <a:buNone/>
            </a:pPr>
            <a:r>
              <a:rPr lang="en-US" sz="3300" dirty="0"/>
              <a:t>-Articles of Incorporation (member/nonmember designation is critical. Has charitable purpose changed and should it be updated? Mission and dissolution clauses are necessary.  Be aware of links to the IRS and exempt status.</a:t>
            </a:r>
          </a:p>
          <a:p>
            <a:pPr marL="0" indent="0">
              <a:buNone/>
            </a:pPr>
            <a:r>
              <a:rPr lang="en-US" sz="3300" dirty="0"/>
              <a:t>-Fictitious Names </a:t>
            </a:r>
          </a:p>
          <a:p>
            <a:pPr marL="0" indent="0">
              <a:buNone/>
            </a:pPr>
            <a:r>
              <a:rPr lang="en-US" sz="3300" dirty="0"/>
              <a:t>-Other Corporation Filings or Statutory Mandates – e.g. change of registered office, annual statement, annual report, charitable registration (this may include parent/subordinate filing), tax issues (i.e., sales, employment, property), employment related records, background checks</a:t>
            </a:r>
          </a:p>
          <a:p>
            <a:pPr marL="0" indent="0">
              <a:buNone/>
            </a:pPr>
            <a:r>
              <a:rPr lang="en-US" sz="3300" dirty="0"/>
              <a:t>-Board of Directors</a:t>
            </a:r>
          </a:p>
          <a:p>
            <a:pPr marL="0" indent="0">
              <a:buNone/>
            </a:pPr>
            <a:r>
              <a:rPr lang="en-US" sz="3300" dirty="0"/>
              <a:t>-Audit or Financial Reports and evidence of indebtedness </a:t>
            </a:r>
          </a:p>
          <a:p>
            <a:pPr marL="0" indent="0">
              <a:buNone/>
            </a:pPr>
            <a:r>
              <a:rPr lang="en-US" sz="3300" dirty="0"/>
              <a:t>-Bylaws</a:t>
            </a:r>
          </a:p>
          <a:p>
            <a:pPr marL="0" indent="0">
              <a:buNone/>
            </a:pPr>
            <a:r>
              <a:rPr lang="en-US" sz="3300" dirty="0"/>
              <a:t>-Corporate Practices and Policies; including those for fundraising, fiscal sponsorship, fiscal responsibility, and conflict of interest</a:t>
            </a:r>
          </a:p>
          <a:p>
            <a:pPr marL="0" indent="0">
              <a:buNone/>
            </a:pPr>
            <a:r>
              <a:rPr lang="en-US" sz="3300" dirty="0"/>
              <a:t>-Corporate Formalities such as minutes, meeting notices, signatures on bank accts</a:t>
            </a:r>
          </a:p>
          <a:p>
            <a:pPr marL="0" indent="0">
              <a:buNone/>
            </a:pPr>
            <a:r>
              <a:rPr lang="en-US" sz="3300" dirty="0"/>
              <a:t>-Certification or Licensure Issues (Professional or Gaming)</a:t>
            </a:r>
          </a:p>
          <a:p>
            <a:pPr marL="0" indent="0">
              <a:buNone/>
            </a:pPr>
            <a:r>
              <a:rPr lang="en-US" sz="3300" dirty="0"/>
              <a:t>-Donor/Funder Records and Requirements or Reports</a:t>
            </a:r>
          </a:p>
          <a:p>
            <a:pPr marL="0" indent="0">
              <a:buNone/>
            </a:pPr>
            <a:r>
              <a:rPr lang="en-US" sz="3300" dirty="0"/>
              <a:t>-Insurances                                                                                                 </a:t>
            </a:r>
          </a:p>
          <a:p>
            <a:pPr marL="0" indent="0">
              <a:buNone/>
            </a:pPr>
            <a:r>
              <a:rPr lang="en-US" sz="2400" dirty="0"/>
              <a:t>								</a:t>
            </a:r>
          </a:p>
        </p:txBody>
      </p:sp>
      <p:sp>
        <p:nvSpPr>
          <p:cNvPr id="4" name="Slide Number Placeholder 3">
            <a:extLst>
              <a:ext uri="{FF2B5EF4-FFF2-40B4-BE49-F238E27FC236}">
                <a16:creationId xmlns:a16="http://schemas.microsoft.com/office/drawing/2014/main" id="{362A0D11-F6FC-4B09-9F9A-49999B60B385}"/>
              </a:ext>
            </a:extLst>
          </p:cNvPr>
          <p:cNvSpPr>
            <a:spLocks noGrp="1"/>
          </p:cNvSpPr>
          <p:nvPr>
            <p:ph type="sldNum" sz="quarter" idx="12"/>
          </p:nvPr>
        </p:nvSpPr>
        <p:spPr/>
        <p:txBody>
          <a:bodyPr/>
          <a:lstStyle/>
          <a:p>
            <a:fld id="{C7876B1C-CEF8-4014-8CB1-55A25726BAB4}" type="slidenum">
              <a:rPr lang="en-US" smtClean="0"/>
              <a:t>48</a:t>
            </a:fld>
            <a:endParaRPr lang="en-US" dirty="0"/>
          </a:p>
        </p:txBody>
      </p:sp>
      <p:pic>
        <p:nvPicPr>
          <p:cNvPr id="11" name="Picture 10" descr="A red stethoscope with a white background&#10;&#10;Description automatically generated with low confidence">
            <a:extLst>
              <a:ext uri="{FF2B5EF4-FFF2-40B4-BE49-F238E27FC236}">
                <a16:creationId xmlns:a16="http://schemas.microsoft.com/office/drawing/2014/main" id="{6F018420-B3CB-4075-A7A3-4660B03431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24900" y="4960942"/>
            <a:ext cx="3145483" cy="1541457"/>
          </a:xfrm>
          <a:prstGeom prst="rect">
            <a:avLst/>
          </a:prstGeom>
        </p:spPr>
      </p:pic>
    </p:spTree>
    <p:extLst>
      <p:ext uri="{BB962C8B-B14F-4D97-AF65-F5344CB8AC3E}">
        <p14:creationId xmlns:p14="http://schemas.microsoft.com/office/powerpoint/2010/main" val="1738127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A43EE19-9954-42C0-8EC0-21B71239E990}"/>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Questions?</a:t>
            </a:r>
          </a:p>
        </p:txBody>
      </p:sp>
      <p:sp>
        <p:nvSpPr>
          <p:cNvPr id="3" name="Content Placeholder 2">
            <a:extLst>
              <a:ext uri="{FF2B5EF4-FFF2-40B4-BE49-F238E27FC236}">
                <a16:creationId xmlns:a16="http://schemas.microsoft.com/office/drawing/2014/main" id="{DC14FAFF-0559-46C9-8EFC-7C1F49AEDF0E}"/>
              </a:ext>
            </a:extLst>
          </p:cNvPr>
          <p:cNvSpPr>
            <a:spLocks noGrp="1"/>
          </p:cNvSpPr>
          <p:nvPr>
            <p:ph idx="1"/>
          </p:nvPr>
        </p:nvSpPr>
        <p:spPr>
          <a:xfrm>
            <a:off x="1367624" y="2490436"/>
            <a:ext cx="9708995" cy="3567173"/>
          </a:xfrm>
        </p:spPr>
        <p:txBody>
          <a:bodyPr anchor="ctr">
            <a:normAutofit/>
          </a:bodyPr>
          <a:lstStyle/>
          <a:p>
            <a:pPr marL="0" indent="0">
              <a:buNone/>
            </a:pPr>
            <a:endParaRPr lang="en-US" dirty="0">
              <a:latin typeface="Forte" panose="03060902040502070203" pitchFamily="66" charset="0"/>
            </a:endParaRPr>
          </a:p>
          <a:p>
            <a:pPr marL="0" indent="0">
              <a:buNone/>
            </a:pPr>
            <a:r>
              <a:rPr lang="en-US" dirty="0">
                <a:latin typeface="Forte" panose="03060902040502070203" pitchFamily="66" charset="0"/>
              </a:rPr>
              <a:t>Susan Alexander Ott, Esq.</a:t>
            </a:r>
          </a:p>
          <a:p>
            <a:pPr marL="0" indent="0">
              <a:buNone/>
            </a:pPr>
            <a:r>
              <a:rPr lang="en-US" dirty="0">
                <a:latin typeface="Forte" panose="03060902040502070203" pitchFamily="66" charset="0"/>
              </a:rPr>
              <a:t>Owen Law Group, LLC</a:t>
            </a:r>
          </a:p>
          <a:p>
            <a:pPr marL="0" indent="0">
              <a:buNone/>
            </a:pPr>
            <a:r>
              <a:rPr lang="en-US" dirty="0">
                <a:latin typeface="Forte" panose="03060902040502070203" pitchFamily="66" charset="0"/>
              </a:rPr>
              <a:t>310 Grant Street, Suite 1005</a:t>
            </a:r>
          </a:p>
          <a:p>
            <a:pPr marL="0" indent="0">
              <a:buNone/>
            </a:pPr>
            <a:r>
              <a:rPr lang="en-US" dirty="0">
                <a:latin typeface="Forte" panose="03060902040502070203" pitchFamily="66" charset="0"/>
              </a:rPr>
              <a:t>Pittsburgh, PA 15219</a:t>
            </a:r>
          </a:p>
          <a:p>
            <a:pPr marL="0" indent="0">
              <a:buNone/>
            </a:pPr>
            <a:r>
              <a:rPr lang="en-US" dirty="0">
                <a:latin typeface="Forte" panose="03060902040502070203" pitchFamily="66" charset="0"/>
              </a:rPr>
              <a:t>412-745-1040 (main office)   412-417-7313 (cell)</a:t>
            </a:r>
          </a:p>
          <a:p>
            <a:pPr marL="0" indent="0">
              <a:buNone/>
            </a:pPr>
            <a:r>
              <a:rPr lang="en-US" dirty="0">
                <a:latin typeface="Forte" panose="03060902040502070203" pitchFamily="66" charset="0"/>
                <a:hlinkClick r:id="rId2"/>
              </a:rPr>
              <a:t>sott@owenlawllc.com</a:t>
            </a:r>
            <a:endParaRPr lang="en-US" dirty="0">
              <a:latin typeface="Forte" panose="03060902040502070203" pitchFamily="66" charset="0"/>
            </a:endParaRPr>
          </a:p>
          <a:p>
            <a:pPr marL="0" indent="0">
              <a:buNone/>
            </a:pPr>
            <a:endParaRPr lang="en-US" sz="2400" dirty="0"/>
          </a:p>
        </p:txBody>
      </p:sp>
      <p:sp>
        <p:nvSpPr>
          <p:cNvPr id="4" name="Slide Number Placeholder 3">
            <a:extLst>
              <a:ext uri="{FF2B5EF4-FFF2-40B4-BE49-F238E27FC236}">
                <a16:creationId xmlns:a16="http://schemas.microsoft.com/office/drawing/2014/main" id="{73DE2D72-3FE9-4BC0-B9EE-6362C8D5CA20}"/>
              </a:ext>
            </a:extLst>
          </p:cNvPr>
          <p:cNvSpPr>
            <a:spLocks noGrp="1"/>
          </p:cNvSpPr>
          <p:nvPr>
            <p:ph type="sldNum" sz="quarter" idx="12"/>
          </p:nvPr>
        </p:nvSpPr>
        <p:spPr/>
        <p:txBody>
          <a:bodyPr/>
          <a:lstStyle/>
          <a:p>
            <a:fld id="{C7876B1C-CEF8-4014-8CB1-55A25726BAB4}" type="slidenum">
              <a:rPr lang="en-US" smtClean="0"/>
              <a:t>49</a:t>
            </a:fld>
            <a:endParaRPr lang="en-US" dirty="0"/>
          </a:p>
        </p:txBody>
      </p:sp>
    </p:spTree>
    <p:extLst>
      <p:ext uri="{BB962C8B-B14F-4D97-AF65-F5344CB8AC3E}">
        <p14:creationId xmlns:p14="http://schemas.microsoft.com/office/powerpoint/2010/main" val="283325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3BFC73F3-1813-4F58-B8B0-DDD3F1A4B1B5}"/>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What is the Entity in Question?</a:t>
            </a:r>
          </a:p>
        </p:txBody>
      </p:sp>
      <p:sp>
        <p:nvSpPr>
          <p:cNvPr id="3" name="Content Placeholder 2"/>
          <p:cNvSpPr>
            <a:spLocks noGrp="1"/>
          </p:cNvSpPr>
          <p:nvPr>
            <p:ph idx="1"/>
          </p:nvPr>
        </p:nvSpPr>
        <p:spPr>
          <a:xfrm>
            <a:off x="1367624" y="2490436"/>
            <a:ext cx="9708995" cy="3567173"/>
          </a:xfrm>
        </p:spPr>
        <p:txBody>
          <a:bodyPr anchor="ctr">
            <a:normAutofit/>
          </a:bodyPr>
          <a:lstStyle/>
          <a:p>
            <a:r>
              <a:rPr lang="en-US" sz="2400" dirty="0">
                <a:latin typeface="Times New Roman" panose="02020603050405020304" pitchFamily="18" charset="0"/>
                <a:cs typeface="Times New Roman" panose="02020603050405020304" pitchFamily="18" charset="0"/>
              </a:rPr>
              <a:t>In counseling a nonprofit or in creating or managing one, </a:t>
            </a:r>
            <a:r>
              <a:rPr lang="en-US" sz="2400" u="sng" dirty="0">
                <a:latin typeface="Times New Roman" panose="02020603050405020304" pitchFamily="18" charset="0"/>
                <a:cs typeface="Times New Roman" panose="02020603050405020304" pitchFamily="18" charset="0"/>
              </a:rPr>
              <a:t>it is critical to understand the definition of the entity in question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An entity can be both a nonprofit and a federally tax-exempt entity.  But, existing as  nonprofit alone does not automatically guarantee federal tax-exempt status.</a:t>
            </a:r>
          </a:p>
          <a:p>
            <a:r>
              <a:rPr lang="en-US" sz="2400" dirty="0">
                <a:latin typeface="Times New Roman" panose="02020603050405020304" pitchFamily="18" charset="0"/>
                <a:cs typeface="Times New Roman" panose="02020603050405020304" pitchFamily="18" charset="0"/>
              </a:rPr>
              <a:t>A PA </a:t>
            </a:r>
            <a:r>
              <a:rPr lang="en-US" sz="2400" i="1" dirty="0">
                <a:latin typeface="Times New Roman" panose="02020603050405020304" pitchFamily="18" charset="0"/>
                <a:cs typeface="Times New Roman" panose="02020603050405020304" pitchFamily="18" charset="0"/>
              </a:rPr>
              <a:t>nonprofit</a:t>
            </a:r>
            <a:r>
              <a:rPr lang="en-US" sz="2400" dirty="0">
                <a:latin typeface="Times New Roman" panose="02020603050405020304" pitchFamily="18" charset="0"/>
                <a:cs typeface="Times New Roman" panose="02020603050405020304" pitchFamily="18" charset="0"/>
              </a:rPr>
              <a:t> is not necessarily a </a:t>
            </a:r>
            <a:r>
              <a:rPr lang="en-US" sz="2400" i="1" dirty="0">
                <a:latin typeface="Times New Roman" panose="02020603050405020304" pitchFamily="18" charset="0"/>
                <a:cs typeface="Times New Roman" panose="02020603050405020304" pitchFamily="18" charset="0"/>
              </a:rPr>
              <a:t>tax-exempt, exempt </a:t>
            </a:r>
            <a:r>
              <a:rPr lang="en-US" sz="2400" dirty="0">
                <a:latin typeface="Times New Roman" panose="02020603050405020304" pitchFamily="18" charset="0"/>
                <a:cs typeface="Times New Roman" panose="02020603050405020304" pitchFamily="18" charset="0"/>
              </a:rPr>
              <a:t>or </a:t>
            </a:r>
            <a:r>
              <a:rPr lang="en-US" sz="2400" i="1" dirty="0">
                <a:latin typeface="Times New Roman" panose="02020603050405020304" pitchFamily="18" charset="0"/>
                <a:cs typeface="Times New Roman" panose="02020603050405020304" pitchFamily="18" charset="0"/>
              </a:rPr>
              <a:t>501c3</a:t>
            </a:r>
            <a:r>
              <a:rPr lang="en-US" sz="2400" dirty="0">
                <a:latin typeface="Times New Roman" panose="02020603050405020304" pitchFamily="18" charset="0"/>
                <a:cs typeface="Times New Roman" panose="02020603050405020304" pitchFamily="18" charset="0"/>
              </a:rPr>
              <a:t> organization, although most nonprofit entities that wish to raise charitable dollars, seek the federal </a:t>
            </a:r>
            <a:r>
              <a:rPr lang="en-US" sz="2400" i="1" dirty="0">
                <a:latin typeface="Times New Roman" panose="02020603050405020304" pitchFamily="18" charset="0"/>
                <a:cs typeface="Times New Roman" panose="02020603050405020304" pitchFamily="18" charset="0"/>
              </a:rPr>
              <a:t>tax-exempt </a:t>
            </a:r>
            <a:r>
              <a:rPr lang="en-US" sz="2400" dirty="0">
                <a:latin typeface="Times New Roman" panose="02020603050405020304" pitchFamily="18" charset="0"/>
                <a:cs typeface="Times New Roman" panose="02020603050405020304" pitchFamily="18" charset="0"/>
              </a:rPr>
              <a:t>status by applying to the IRS. </a:t>
            </a:r>
          </a:p>
          <a:p>
            <a:endParaRPr lang="en-US" sz="2400" b="1" i="1" u="sng" dirty="0">
              <a:latin typeface="Times New Roman" panose="02020603050405020304" pitchFamily="18" charset="0"/>
              <a:cs typeface="Times New Roman" panose="02020603050405020304" pitchFamily="18" charset="0"/>
            </a:endParaRPr>
          </a:p>
          <a:p>
            <a:pPr marL="0" indent="0">
              <a:spcBef>
                <a:spcPts val="0"/>
              </a:spcBef>
              <a:buNone/>
            </a:pPr>
            <a:endParaRPr lang="en-US" sz="2400" dirty="0"/>
          </a:p>
        </p:txBody>
      </p:sp>
      <p:sp>
        <p:nvSpPr>
          <p:cNvPr id="2" name="Slide Number Placeholder 1">
            <a:extLst>
              <a:ext uri="{FF2B5EF4-FFF2-40B4-BE49-F238E27FC236}">
                <a16:creationId xmlns:a16="http://schemas.microsoft.com/office/drawing/2014/main" id="{A337E724-D51E-4009-825A-A8D3E88A9895}"/>
              </a:ext>
            </a:extLst>
          </p:cNvPr>
          <p:cNvSpPr>
            <a:spLocks noGrp="1"/>
          </p:cNvSpPr>
          <p:nvPr>
            <p:ph type="sldNum" sz="quarter" idx="12"/>
          </p:nvPr>
        </p:nvSpPr>
        <p:spPr/>
        <p:txBody>
          <a:bodyPr/>
          <a:lstStyle/>
          <a:p>
            <a:fld id="{C7876B1C-CEF8-4014-8CB1-55A25726BAB4}" type="slidenum">
              <a:rPr lang="en-US" smtClean="0"/>
              <a:t>5</a:t>
            </a:fld>
            <a:endParaRPr lang="en-US" dirty="0"/>
          </a:p>
        </p:txBody>
      </p:sp>
    </p:spTree>
    <p:extLst>
      <p:ext uri="{BB962C8B-B14F-4D97-AF65-F5344CB8AC3E}">
        <p14:creationId xmlns:p14="http://schemas.microsoft.com/office/powerpoint/2010/main" val="346061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3CDE369-9A4F-4834-8C86-4EA2BC8F0593}"/>
              </a:ext>
            </a:extLst>
          </p:cNvPr>
          <p:cNvSpPr>
            <a:spLocks noGrp="1"/>
          </p:cNvSpPr>
          <p:nvPr>
            <p:ph type="title"/>
          </p:nvPr>
        </p:nvSpPr>
        <p:spPr>
          <a:xfrm>
            <a:off x="958506" y="800392"/>
            <a:ext cx="10264697" cy="1212102"/>
          </a:xfrm>
        </p:spPr>
        <p:txBody>
          <a:bodyPr>
            <a:noAutofit/>
          </a:bodyPr>
          <a:lstStyle/>
          <a:p>
            <a:pPr algn="ctr"/>
            <a:r>
              <a:rPr lang="en-US" b="1" dirty="0">
                <a:solidFill>
                  <a:srgbClr val="FFFFFF"/>
                </a:solidFill>
              </a:rPr>
              <a:t>There is Some State/Federal Crossover in Charitable Concept</a:t>
            </a:r>
          </a:p>
        </p:txBody>
      </p:sp>
      <p:sp>
        <p:nvSpPr>
          <p:cNvPr id="3" name="Content Placeholder 2">
            <a:extLst>
              <a:ext uri="{FF2B5EF4-FFF2-40B4-BE49-F238E27FC236}">
                <a16:creationId xmlns:a16="http://schemas.microsoft.com/office/drawing/2014/main" id="{9362167F-DE55-4193-BFF7-281DD97C4053}"/>
              </a:ext>
            </a:extLst>
          </p:cNvPr>
          <p:cNvSpPr>
            <a:spLocks noGrp="1"/>
          </p:cNvSpPr>
          <p:nvPr>
            <p:ph idx="1"/>
          </p:nvPr>
        </p:nvSpPr>
        <p:spPr>
          <a:xfrm>
            <a:off x="1119322" y="2177170"/>
            <a:ext cx="10234478" cy="4544305"/>
          </a:xfrm>
        </p:spPr>
        <p:txBody>
          <a:bodyPr anchor="ctr">
            <a:normAutofit lnSpcReduction="10000"/>
          </a:bodyPr>
          <a:lstStyle/>
          <a:p>
            <a:pPr marL="0" indent="0">
              <a:buNone/>
            </a:pPr>
            <a:r>
              <a:rPr lang="en-US" sz="2400" b="1" dirty="0"/>
              <a:t>For instance:</a:t>
            </a:r>
          </a:p>
          <a:p>
            <a:r>
              <a:rPr lang="en-US" sz="2400" dirty="0"/>
              <a:t>To judge a charitable nonprofit entity worthy of federal tax-exempt status, the IRS usually requires evidence of establishment at the State level via Articles and governing documents such as By-Laws and;</a:t>
            </a:r>
          </a:p>
          <a:p>
            <a:r>
              <a:rPr lang="en-US" sz="2400" dirty="0"/>
              <a:t>A charitable purpose that mirrors federal law as set forth in the Internal Revenue Code. The organization must </a:t>
            </a:r>
            <a:r>
              <a:rPr lang="en-US" sz="2400" dirty="0">
                <a:latin typeface="Times New Roman" panose="02020603050405020304" pitchFamily="18" charset="0"/>
                <a:cs typeface="Times New Roman" panose="02020603050405020304" pitchFamily="18" charset="0"/>
              </a:rPr>
              <a:t>exist for charitable, religious, literary, educational purposes, etc., and operate for the benefit of  the public. *</a:t>
            </a:r>
          </a:p>
          <a:p>
            <a:r>
              <a:rPr lang="en-US" sz="2400" dirty="0"/>
              <a:t>An insistence on no private benefit *; and </a:t>
            </a:r>
          </a:p>
          <a:p>
            <a:r>
              <a:rPr lang="en-US" sz="2400" dirty="0"/>
              <a:t>A promise that upon dissolution, the assets of the entity will be distributed to another entity capable of fulfilling the nonprofit/exempt’s charitable mission. *</a:t>
            </a:r>
          </a:p>
          <a:p>
            <a:pPr marL="0" indent="0">
              <a:buNone/>
            </a:pPr>
            <a:r>
              <a:rPr lang="en-US" sz="2400" dirty="0"/>
              <a:t>*These clauses are necessary in PA Articles of Incorporation and are repeated in the application for federal tax-exempt status. </a:t>
            </a:r>
          </a:p>
        </p:txBody>
      </p:sp>
      <p:sp>
        <p:nvSpPr>
          <p:cNvPr id="4" name="Slide Number Placeholder 3">
            <a:extLst>
              <a:ext uri="{FF2B5EF4-FFF2-40B4-BE49-F238E27FC236}">
                <a16:creationId xmlns:a16="http://schemas.microsoft.com/office/drawing/2014/main" id="{120FECD2-97CF-496E-BD4F-4DA0C6B22005}"/>
              </a:ext>
            </a:extLst>
          </p:cNvPr>
          <p:cNvSpPr>
            <a:spLocks noGrp="1"/>
          </p:cNvSpPr>
          <p:nvPr>
            <p:ph type="sldNum" sz="quarter" idx="12"/>
          </p:nvPr>
        </p:nvSpPr>
        <p:spPr/>
        <p:txBody>
          <a:bodyPr/>
          <a:lstStyle/>
          <a:p>
            <a:fld id="{C7876B1C-CEF8-4014-8CB1-55A25726BAB4}" type="slidenum">
              <a:rPr lang="en-US" smtClean="0"/>
              <a:t>6</a:t>
            </a:fld>
            <a:endParaRPr lang="en-US" dirty="0"/>
          </a:p>
        </p:txBody>
      </p:sp>
    </p:spTree>
    <p:extLst>
      <p:ext uri="{BB962C8B-B14F-4D97-AF65-F5344CB8AC3E}">
        <p14:creationId xmlns:p14="http://schemas.microsoft.com/office/powerpoint/2010/main" val="161565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291BA616-D00B-4C4E-8D99-4CA8829F1BF1}"/>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PA Nonprofit Law:  What is It?</a:t>
            </a:r>
          </a:p>
        </p:txBody>
      </p:sp>
      <p:sp>
        <p:nvSpPr>
          <p:cNvPr id="3" name="Content Placeholder 2">
            <a:extLst>
              <a:ext uri="{FF2B5EF4-FFF2-40B4-BE49-F238E27FC236}">
                <a16:creationId xmlns:a16="http://schemas.microsoft.com/office/drawing/2014/main" id="{699077A6-05F2-41A9-BC04-F636760F2F55}"/>
              </a:ext>
            </a:extLst>
          </p:cNvPr>
          <p:cNvSpPr>
            <a:spLocks noGrp="1"/>
          </p:cNvSpPr>
          <p:nvPr>
            <p:ph idx="1"/>
          </p:nvPr>
        </p:nvSpPr>
        <p:spPr>
          <a:xfrm>
            <a:off x="1047885" y="2341848"/>
            <a:ext cx="10336133" cy="3715761"/>
          </a:xfrm>
        </p:spPr>
        <p:txBody>
          <a:bodyPr anchor="ctr">
            <a:normAutofit/>
          </a:bodyPr>
          <a:lstStyle/>
          <a:p>
            <a:r>
              <a:rPr lang="en-US" sz="2400" dirty="0"/>
              <a:t>A </a:t>
            </a:r>
            <a:r>
              <a:rPr lang="en-US" sz="2400" i="1" dirty="0"/>
              <a:t>nonprofit</a:t>
            </a:r>
            <a:r>
              <a:rPr lang="en-US" sz="2400" dirty="0"/>
              <a:t> is a PA legal construct</a:t>
            </a:r>
          </a:p>
          <a:p>
            <a:r>
              <a:rPr lang="en-US" sz="2400" dirty="0"/>
              <a:t>A PA nonprofit can be big or small and can have all of the legal issues that exist at its’ for-profit counterpart entity :</a:t>
            </a:r>
          </a:p>
          <a:p>
            <a:pPr marL="0" indent="0">
              <a:buNone/>
            </a:pPr>
            <a:r>
              <a:rPr lang="en-US" sz="2000" dirty="0"/>
              <a:t>*Contract Law  *Employment Law  *Corporate Law  *Intellectual Property Law  *Tax Law  *Trust Law </a:t>
            </a:r>
          </a:p>
          <a:p>
            <a:pPr marL="457200" lvl="1" indent="0">
              <a:buNone/>
            </a:pPr>
            <a:r>
              <a:rPr lang="en-US" sz="2400" dirty="0"/>
              <a:t>With a </a:t>
            </a:r>
            <a:r>
              <a:rPr lang="en-US" sz="2400" i="1" dirty="0"/>
              <a:t>nonprofit</a:t>
            </a:r>
            <a:r>
              <a:rPr lang="en-US" sz="2400" dirty="0"/>
              <a:t> twist or modification. </a:t>
            </a:r>
          </a:p>
          <a:p>
            <a:r>
              <a:rPr lang="en-US" sz="2400" dirty="0"/>
              <a:t>There is no one body of law that controls everything about  PA nonprofit, </a:t>
            </a:r>
            <a:r>
              <a:rPr lang="en-US" sz="2400" i="1" dirty="0"/>
              <a:t>but</a:t>
            </a:r>
            <a:r>
              <a:rPr lang="en-US" sz="2400" dirty="0"/>
              <a:t>…..</a:t>
            </a:r>
          </a:p>
        </p:txBody>
      </p:sp>
      <p:sp>
        <p:nvSpPr>
          <p:cNvPr id="4" name="Slide Number Placeholder 3">
            <a:extLst>
              <a:ext uri="{FF2B5EF4-FFF2-40B4-BE49-F238E27FC236}">
                <a16:creationId xmlns:a16="http://schemas.microsoft.com/office/drawing/2014/main" id="{185C5ED8-9F50-4C3F-85D2-26857F1AF400}"/>
              </a:ext>
            </a:extLst>
          </p:cNvPr>
          <p:cNvSpPr>
            <a:spLocks noGrp="1"/>
          </p:cNvSpPr>
          <p:nvPr>
            <p:ph type="sldNum" sz="quarter" idx="12"/>
          </p:nvPr>
        </p:nvSpPr>
        <p:spPr/>
        <p:txBody>
          <a:bodyPr/>
          <a:lstStyle/>
          <a:p>
            <a:fld id="{C7876B1C-CEF8-4014-8CB1-55A25726BAB4}" type="slidenum">
              <a:rPr lang="en-US" smtClean="0"/>
              <a:t>7</a:t>
            </a:fld>
            <a:endParaRPr lang="en-US" dirty="0"/>
          </a:p>
        </p:txBody>
      </p:sp>
    </p:spTree>
    <p:extLst>
      <p:ext uri="{BB962C8B-B14F-4D97-AF65-F5344CB8AC3E}">
        <p14:creationId xmlns:p14="http://schemas.microsoft.com/office/powerpoint/2010/main" val="181999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F5D3197-BBF0-41CB-A286-21602005D7F4}"/>
              </a:ext>
            </a:extLst>
          </p:cNvPr>
          <p:cNvSpPr>
            <a:spLocks noGrp="1"/>
          </p:cNvSpPr>
          <p:nvPr>
            <p:ph type="title"/>
          </p:nvPr>
        </p:nvSpPr>
        <p:spPr>
          <a:xfrm>
            <a:off x="958506" y="800392"/>
            <a:ext cx="10264697" cy="1212102"/>
          </a:xfrm>
        </p:spPr>
        <p:txBody>
          <a:bodyPr>
            <a:noAutofit/>
          </a:bodyPr>
          <a:lstStyle/>
          <a:p>
            <a:pPr algn="ctr"/>
            <a:r>
              <a:rPr lang="en-US" b="1" dirty="0">
                <a:solidFill>
                  <a:srgbClr val="FFFFFF"/>
                </a:solidFill>
              </a:rPr>
              <a:t>Two Bodies of PA Law Provide a Structural Overview</a:t>
            </a:r>
          </a:p>
        </p:txBody>
      </p:sp>
      <p:sp>
        <p:nvSpPr>
          <p:cNvPr id="3" name="Content Placeholder 2">
            <a:extLst>
              <a:ext uri="{FF2B5EF4-FFF2-40B4-BE49-F238E27FC236}">
                <a16:creationId xmlns:a16="http://schemas.microsoft.com/office/drawing/2014/main" id="{A88F8A40-1E51-470D-9EA4-9AC944CA2A9F}"/>
              </a:ext>
            </a:extLst>
          </p:cNvPr>
          <p:cNvSpPr>
            <a:spLocks noGrp="1"/>
          </p:cNvSpPr>
          <p:nvPr>
            <p:ph idx="1"/>
          </p:nvPr>
        </p:nvSpPr>
        <p:spPr>
          <a:xfrm>
            <a:off x="1367624" y="2490436"/>
            <a:ext cx="9708995" cy="3865914"/>
          </a:xfrm>
        </p:spPr>
        <p:txBody>
          <a:bodyPr anchor="ctr">
            <a:normAutofit/>
          </a:bodyPr>
          <a:lstStyle/>
          <a:p>
            <a:r>
              <a:rPr lang="en-US" sz="2400" dirty="0"/>
              <a:t>The “</a:t>
            </a:r>
            <a:r>
              <a:rPr lang="en-US" sz="2400" b="1" dirty="0"/>
              <a:t>Associations Code</a:t>
            </a:r>
            <a:r>
              <a:rPr lang="en-US" sz="2400" dirty="0"/>
              <a:t>” - </a:t>
            </a:r>
            <a:r>
              <a:rPr lang="en-US" sz="2400" b="1" i="0" dirty="0">
                <a:effectLst/>
                <a:latin typeface="Times New Roman" panose="02020603050405020304" pitchFamily="18" charset="0"/>
                <a:cs typeface="Times New Roman" panose="02020603050405020304" pitchFamily="18" charset="0"/>
              </a:rPr>
              <a:t>15 Pa.C.S.A. § 101 </a:t>
            </a:r>
            <a:r>
              <a:rPr lang="en-US" sz="2400" b="1" i="1" dirty="0">
                <a:effectLst/>
                <a:latin typeface="Times New Roman" panose="02020603050405020304" pitchFamily="18" charset="0"/>
                <a:cs typeface="Times New Roman" panose="02020603050405020304" pitchFamily="18" charset="0"/>
              </a:rPr>
              <a:t>et seq. </a:t>
            </a:r>
            <a:r>
              <a:rPr lang="en-US" sz="2400" dirty="0">
                <a:effectLst/>
                <a:latin typeface="Times New Roman" panose="02020603050405020304" pitchFamily="18" charset="0"/>
                <a:cs typeface="Times New Roman" panose="02020603050405020304" pitchFamily="18" charset="0"/>
              </a:rPr>
              <a:t>applies to all entities, incorporated or not. Recent sectional changes to this statute are derived from the Model Entity Transaction Act and became effective on July 1, 2015.</a:t>
            </a:r>
          </a:p>
          <a:p>
            <a:endParaRPr lang="en-US" sz="2400" dirty="0">
              <a:effectLst/>
              <a:latin typeface="Times New Roman" panose="02020603050405020304" pitchFamily="18" charset="0"/>
              <a:cs typeface="Times New Roman" panose="02020603050405020304" pitchFamily="18" charset="0"/>
            </a:endParaRPr>
          </a:p>
          <a:p>
            <a:r>
              <a:rPr lang="en-US" sz="2400" dirty="0"/>
              <a:t>The PA Nonprofit Corporation Law – </a:t>
            </a:r>
            <a:r>
              <a:rPr lang="en-US" sz="2400" b="1" dirty="0"/>
              <a:t>15 Pa. C.S.A. §5101 et seq. </a:t>
            </a:r>
            <a:r>
              <a:rPr lang="en-US" sz="2400" i="1" dirty="0"/>
              <a:t>or the “</a:t>
            </a:r>
            <a:r>
              <a:rPr lang="en-US" sz="2400" b="1" i="1" dirty="0"/>
              <a:t>NPCL</a:t>
            </a:r>
            <a:r>
              <a:rPr lang="en-US" sz="2400" i="1" dirty="0"/>
              <a:t>” </a:t>
            </a:r>
            <a:r>
              <a:rPr lang="en-US" sz="2400" dirty="0"/>
              <a:t>assumed into the Associations Code effective January 21,2017</a:t>
            </a:r>
            <a:r>
              <a:rPr lang="en-US" sz="2400" i="1" dirty="0"/>
              <a:t>.</a:t>
            </a:r>
          </a:p>
        </p:txBody>
      </p:sp>
      <p:sp>
        <p:nvSpPr>
          <p:cNvPr id="4" name="Slide Number Placeholder 3">
            <a:extLst>
              <a:ext uri="{FF2B5EF4-FFF2-40B4-BE49-F238E27FC236}">
                <a16:creationId xmlns:a16="http://schemas.microsoft.com/office/drawing/2014/main" id="{47D4F9E3-AC89-4E57-ACA5-F32BCD6EA5F5}"/>
              </a:ext>
            </a:extLst>
          </p:cNvPr>
          <p:cNvSpPr>
            <a:spLocks noGrp="1"/>
          </p:cNvSpPr>
          <p:nvPr>
            <p:ph type="sldNum" sz="quarter" idx="12"/>
          </p:nvPr>
        </p:nvSpPr>
        <p:spPr/>
        <p:txBody>
          <a:bodyPr/>
          <a:lstStyle/>
          <a:p>
            <a:fld id="{C7876B1C-CEF8-4014-8CB1-55A25726BAB4}" type="slidenum">
              <a:rPr lang="en-US" smtClean="0"/>
              <a:t>8</a:t>
            </a:fld>
            <a:endParaRPr lang="en-US" dirty="0"/>
          </a:p>
        </p:txBody>
      </p:sp>
    </p:spTree>
    <p:extLst>
      <p:ext uri="{BB962C8B-B14F-4D97-AF65-F5344CB8AC3E}">
        <p14:creationId xmlns:p14="http://schemas.microsoft.com/office/powerpoint/2010/main" val="429255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66F9D2A-B9BA-425E-890E-8A547E8CEDD3}"/>
              </a:ext>
            </a:extLst>
          </p:cNvPr>
          <p:cNvSpPr>
            <a:spLocks noGrp="1"/>
          </p:cNvSpPr>
          <p:nvPr>
            <p:ph type="title"/>
          </p:nvPr>
        </p:nvSpPr>
        <p:spPr>
          <a:xfrm>
            <a:off x="958506" y="800392"/>
            <a:ext cx="10264697" cy="1212102"/>
          </a:xfrm>
        </p:spPr>
        <p:txBody>
          <a:bodyPr>
            <a:normAutofit/>
          </a:bodyPr>
          <a:lstStyle/>
          <a:p>
            <a:pPr algn="ctr"/>
            <a:r>
              <a:rPr lang="en-US" b="1" dirty="0">
                <a:solidFill>
                  <a:srgbClr val="FFFFFF"/>
                </a:solidFill>
              </a:rPr>
              <a:t>Other Statutes</a:t>
            </a:r>
          </a:p>
        </p:txBody>
      </p:sp>
      <p:sp>
        <p:nvSpPr>
          <p:cNvPr id="3" name="Content Placeholder 2">
            <a:extLst>
              <a:ext uri="{FF2B5EF4-FFF2-40B4-BE49-F238E27FC236}">
                <a16:creationId xmlns:a16="http://schemas.microsoft.com/office/drawing/2014/main" id="{F448DC04-40A4-47FC-8530-CFE97C86510F}"/>
              </a:ext>
            </a:extLst>
          </p:cNvPr>
          <p:cNvSpPr>
            <a:spLocks noGrp="1"/>
          </p:cNvSpPr>
          <p:nvPr>
            <p:ph idx="1"/>
          </p:nvPr>
        </p:nvSpPr>
        <p:spPr>
          <a:xfrm>
            <a:off x="1353667" y="2177170"/>
            <a:ext cx="9708995" cy="3567173"/>
          </a:xfrm>
        </p:spPr>
        <p:txBody>
          <a:bodyPr anchor="ctr">
            <a:normAutofit/>
          </a:bodyPr>
          <a:lstStyle/>
          <a:p>
            <a:pPr marL="0" indent="0">
              <a:buNone/>
            </a:pPr>
            <a:r>
              <a:rPr lang="en-US" sz="2400" dirty="0"/>
              <a:t>The following two statutes are also of import to PA charitable nonprofits:</a:t>
            </a:r>
          </a:p>
          <a:p>
            <a:pPr marL="0" indent="0">
              <a:buNone/>
            </a:pPr>
            <a:r>
              <a:rPr lang="en-US" sz="2400" dirty="0"/>
              <a:t>-The </a:t>
            </a:r>
            <a:r>
              <a:rPr lang="en-US" sz="2400" b="1" dirty="0"/>
              <a:t>Institutions of Purely Public Charity Act</a:t>
            </a:r>
            <a:r>
              <a:rPr lang="en-US" sz="2400" dirty="0"/>
              <a:t>:</a:t>
            </a:r>
          </a:p>
          <a:p>
            <a:pPr marL="0" indent="0">
              <a:buNone/>
            </a:pPr>
            <a:r>
              <a:rPr lang="en-US" sz="2400" dirty="0"/>
              <a:t>	10 P.S. § 371 </a:t>
            </a:r>
            <a:r>
              <a:rPr lang="en-US" sz="2400" i="1" dirty="0"/>
              <a:t>et seq</a:t>
            </a:r>
            <a:r>
              <a:rPr lang="en-US" sz="2400" dirty="0"/>
              <a:t>.</a:t>
            </a:r>
          </a:p>
          <a:p>
            <a:pPr marL="0" indent="0">
              <a:buNone/>
            </a:pPr>
            <a:r>
              <a:rPr lang="en-US" sz="2400" dirty="0"/>
              <a:t>-The </a:t>
            </a:r>
            <a:r>
              <a:rPr lang="en-US" sz="2400" b="1" dirty="0"/>
              <a:t>Solicitation of Funds for Charitable Purposes Act</a:t>
            </a:r>
          </a:p>
          <a:p>
            <a:pPr marL="0" indent="0">
              <a:buNone/>
            </a:pPr>
            <a:r>
              <a:rPr lang="en-US" sz="2400" dirty="0"/>
              <a:t>	10 P.S. § 162.1 </a:t>
            </a:r>
            <a:r>
              <a:rPr lang="en-US" sz="2400" i="1" dirty="0"/>
              <a:t>et seq.</a:t>
            </a:r>
          </a:p>
        </p:txBody>
      </p:sp>
      <p:sp>
        <p:nvSpPr>
          <p:cNvPr id="4" name="Slide Number Placeholder 3">
            <a:extLst>
              <a:ext uri="{FF2B5EF4-FFF2-40B4-BE49-F238E27FC236}">
                <a16:creationId xmlns:a16="http://schemas.microsoft.com/office/drawing/2014/main" id="{28F442D9-6ED0-4010-BE81-F609F1332966}"/>
              </a:ext>
            </a:extLst>
          </p:cNvPr>
          <p:cNvSpPr>
            <a:spLocks noGrp="1"/>
          </p:cNvSpPr>
          <p:nvPr>
            <p:ph type="sldNum" sz="quarter" idx="12"/>
          </p:nvPr>
        </p:nvSpPr>
        <p:spPr/>
        <p:txBody>
          <a:bodyPr/>
          <a:lstStyle/>
          <a:p>
            <a:fld id="{C7876B1C-CEF8-4014-8CB1-55A25726BAB4}" type="slidenum">
              <a:rPr lang="en-US" smtClean="0"/>
              <a:t>9</a:t>
            </a:fld>
            <a:endParaRPr lang="en-US" dirty="0"/>
          </a:p>
        </p:txBody>
      </p:sp>
    </p:spTree>
    <p:extLst>
      <p:ext uri="{BB962C8B-B14F-4D97-AF65-F5344CB8AC3E}">
        <p14:creationId xmlns:p14="http://schemas.microsoft.com/office/powerpoint/2010/main" val="3200744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5222</Words>
  <Application>Microsoft Office PowerPoint</Application>
  <PresentationFormat>Widescreen</PresentationFormat>
  <Paragraphs>402</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Forte</vt:lpstr>
      <vt:lpstr>inherit</vt:lpstr>
      <vt:lpstr>Source Sans Pro</vt:lpstr>
      <vt:lpstr>Times New Roman</vt:lpstr>
      <vt:lpstr>Office Theme</vt:lpstr>
      <vt:lpstr>The Nuts and Bolts  of  Pennsylvania Nonprofit Law</vt:lpstr>
      <vt:lpstr>Historical Origin and Modern Applications</vt:lpstr>
      <vt:lpstr>Can a Nonprofit Make Money?</vt:lpstr>
      <vt:lpstr>Nonprofit vs Federally Tax-Exempt Entities </vt:lpstr>
      <vt:lpstr>What is the Entity in Question?</vt:lpstr>
      <vt:lpstr>There is Some State/Federal Crossover in Charitable Concept</vt:lpstr>
      <vt:lpstr>PA Nonprofit Law:  What is It?</vt:lpstr>
      <vt:lpstr>Two Bodies of PA Law Provide a Structural Overview</vt:lpstr>
      <vt:lpstr>Other Statutes</vt:lpstr>
      <vt:lpstr>The Associations Code 15 Pa. C.S.A. § 101 et seq</vt:lpstr>
      <vt:lpstr>An Unincorporated  Nonprofit Association is:</vt:lpstr>
      <vt:lpstr>Unincorporated Associations</vt:lpstr>
      <vt:lpstr>Governing Principals of an Unincorporated Association</vt:lpstr>
      <vt:lpstr>Nonprofit Associations and Liability</vt:lpstr>
      <vt:lpstr>Common Issues for Associations</vt:lpstr>
      <vt:lpstr>Nonprofit Corporations and the NPCL</vt:lpstr>
      <vt:lpstr>Charitable Purpose/Noncharitable Purpose</vt:lpstr>
      <vt:lpstr>Methods of Organization</vt:lpstr>
      <vt:lpstr>The PA Department of State: Powers and Functions</vt:lpstr>
      <vt:lpstr>PA Filing Requirements for a Nonprofit Corporation</vt:lpstr>
      <vt:lpstr>PA Department of State, Domestic Nonprofit Forms</vt:lpstr>
      <vt:lpstr>Articles of Incorporation</vt:lpstr>
      <vt:lpstr>Having Members vs. Having No Members</vt:lpstr>
      <vt:lpstr>Parent/Subordinate Arrangements Often Invoke Member Issues</vt:lpstr>
      <vt:lpstr>The Nonprofit Corporation Board of Directors: Fiduciary Duties</vt:lpstr>
      <vt:lpstr>PA Business Judgment Rule</vt:lpstr>
      <vt:lpstr>Conflict of Interest</vt:lpstr>
      <vt:lpstr>Conflict of Interest Examples</vt:lpstr>
      <vt:lpstr>Conflict of Interest Avoidance</vt:lpstr>
      <vt:lpstr>Nonprofit By-Laws</vt:lpstr>
      <vt:lpstr>Entity Transactions</vt:lpstr>
      <vt:lpstr>Review Protocol for Attorney General’s Office for Merger involving a Nonprofit</vt:lpstr>
      <vt:lpstr>Typical Steps in a Voluntary Dissolution of Nonprofit</vt:lpstr>
      <vt:lpstr>Charitable Funds</vt:lpstr>
      <vt:lpstr>The Solicitation of Funds for Charitable Purpose Act 10 P.S. § 162.1 et seq.</vt:lpstr>
      <vt:lpstr>Understanding Treatment of Charitable Assets and Contributions is Critical </vt:lpstr>
      <vt:lpstr>Endowments</vt:lpstr>
      <vt:lpstr>Choices Under PA Law on True Endowment Spending</vt:lpstr>
      <vt:lpstr>Changing The Restricted Use of Endowments and Other Donated Funds</vt:lpstr>
      <vt:lpstr>Cy Pres and Administrative Deviation</vt:lpstr>
      <vt:lpstr>Cy Pres Argument</vt:lpstr>
      <vt:lpstr>PA Sales Tax Exemption</vt:lpstr>
      <vt:lpstr>Real Property Tax Exemption</vt:lpstr>
      <vt:lpstr>Criteria to be Considered an Institution of Purely Public Charity</vt:lpstr>
      <vt:lpstr>Property Tax Exemption Applications and Other Issues</vt:lpstr>
      <vt:lpstr>Practices that Endanger State Nonprofit Status or that Lead to Expensive Trouble</vt:lpstr>
      <vt:lpstr>Why Spend Time on Legal Compliance Issues?</vt:lpstr>
      <vt:lpstr>Legal Checkup : Sample Factors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Excerpts from Susan Ott Presentations</dc:title>
  <dc:creator>Susan  Ott</dc:creator>
  <cp:lastModifiedBy>Shawn Firster</cp:lastModifiedBy>
  <cp:revision>112</cp:revision>
  <cp:lastPrinted>2021-04-19T20:21:58Z</cp:lastPrinted>
  <dcterms:created xsi:type="dcterms:W3CDTF">2021-03-16T18:36:03Z</dcterms:created>
  <dcterms:modified xsi:type="dcterms:W3CDTF">2022-01-22T13:42:41Z</dcterms:modified>
</cp:coreProperties>
</file>