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notesMasterIdLst>
    <p:notesMasterId r:id="rId255"/>
  </p:notesMasterIdLst>
  <p:handoutMasterIdLst>
    <p:handoutMasterId r:id="rId256"/>
  </p:handoutMasterIdLst>
  <p:sldIdLst>
    <p:sldId id="256" r:id="rId2"/>
    <p:sldId id="472" r:id="rId3"/>
    <p:sldId id="568" r:id="rId4"/>
    <p:sldId id="855" r:id="rId5"/>
    <p:sldId id="643" r:id="rId6"/>
    <p:sldId id="624" r:id="rId7"/>
    <p:sldId id="677" r:id="rId8"/>
    <p:sldId id="897" r:id="rId9"/>
    <p:sldId id="898" r:id="rId10"/>
    <p:sldId id="427" r:id="rId11"/>
    <p:sldId id="428" r:id="rId12"/>
    <p:sldId id="480" r:id="rId13"/>
    <p:sldId id="635" r:id="rId14"/>
    <p:sldId id="636" r:id="rId15"/>
    <p:sldId id="638" r:id="rId16"/>
    <p:sldId id="639" r:id="rId17"/>
    <p:sldId id="640" r:id="rId18"/>
    <p:sldId id="900" r:id="rId19"/>
    <p:sldId id="645" r:id="rId20"/>
    <p:sldId id="627" r:id="rId21"/>
    <p:sldId id="646" r:id="rId22"/>
    <p:sldId id="664" r:id="rId23"/>
    <p:sldId id="665" r:id="rId24"/>
    <p:sldId id="666" r:id="rId25"/>
    <p:sldId id="903" r:id="rId26"/>
    <p:sldId id="899" r:id="rId27"/>
    <p:sldId id="675" r:id="rId28"/>
    <p:sldId id="717" r:id="rId29"/>
    <p:sldId id="858" r:id="rId30"/>
    <p:sldId id="652" r:id="rId31"/>
    <p:sldId id="656" r:id="rId32"/>
    <p:sldId id="654" r:id="rId33"/>
    <p:sldId id="449" r:id="rId34"/>
    <p:sldId id="453" r:id="rId35"/>
    <p:sldId id="451" r:id="rId36"/>
    <p:sldId id="452" r:id="rId37"/>
    <p:sldId id="450" r:id="rId38"/>
    <p:sldId id="454" r:id="rId39"/>
    <p:sldId id="457" r:id="rId40"/>
    <p:sldId id="458" r:id="rId41"/>
    <p:sldId id="641" r:id="rId42"/>
    <p:sldId id="459" r:id="rId43"/>
    <p:sldId id="460" r:id="rId44"/>
    <p:sldId id="461" r:id="rId45"/>
    <p:sldId id="455" r:id="rId46"/>
    <p:sldId id="657" r:id="rId47"/>
    <p:sldId id="633" r:id="rId48"/>
    <p:sldId id="658" r:id="rId49"/>
    <p:sldId id="859" r:id="rId50"/>
    <p:sldId id="824" r:id="rId51"/>
    <p:sldId id="673" r:id="rId52"/>
    <p:sldId id="686" r:id="rId53"/>
    <p:sldId id="687" r:id="rId54"/>
    <p:sldId id="688" r:id="rId55"/>
    <p:sldId id="672" r:id="rId56"/>
    <p:sldId id="857" r:id="rId57"/>
    <p:sldId id="810" r:id="rId58"/>
    <p:sldId id="670" r:id="rId59"/>
    <p:sldId id="685" r:id="rId60"/>
    <p:sldId id="860" r:id="rId61"/>
    <p:sldId id="811" r:id="rId62"/>
    <p:sldId id="766" r:id="rId63"/>
    <p:sldId id="767" r:id="rId64"/>
    <p:sldId id="668" r:id="rId65"/>
    <p:sldId id="678" r:id="rId66"/>
    <p:sldId id="679" r:id="rId67"/>
    <p:sldId id="680" r:id="rId68"/>
    <p:sldId id="681" r:id="rId69"/>
    <p:sldId id="682" r:id="rId70"/>
    <p:sldId id="683" r:id="rId71"/>
    <p:sldId id="684" r:id="rId72"/>
    <p:sldId id="795" r:id="rId73"/>
    <p:sldId id="901" r:id="rId74"/>
    <p:sldId id="916" r:id="rId75"/>
    <p:sldId id="912" r:id="rId76"/>
    <p:sldId id="586" r:id="rId77"/>
    <p:sldId id="861" r:id="rId78"/>
    <p:sldId id="812" r:id="rId79"/>
    <p:sldId id="790" r:id="rId80"/>
    <p:sldId id="671" r:id="rId81"/>
    <p:sldId id="689" r:id="rId82"/>
    <p:sldId id="796" r:id="rId83"/>
    <p:sldId id="789" r:id="rId84"/>
    <p:sldId id="862" r:id="rId85"/>
    <p:sldId id="813" r:id="rId86"/>
    <p:sldId id="768" r:id="rId87"/>
    <p:sldId id="802" r:id="rId88"/>
    <p:sldId id="803" r:id="rId89"/>
    <p:sldId id="843" r:id="rId90"/>
    <p:sldId id="844" r:id="rId91"/>
    <p:sldId id="845" r:id="rId92"/>
    <p:sldId id="863" r:id="rId93"/>
    <p:sldId id="814" r:id="rId94"/>
    <p:sldId id="794" r:id="rId95"/>
    <p:sldId id="732" r:id="rId96"/>
    <p:sldId id="733" r:id="rId97"/>
    <p:sldId id="735" r:id="rId98"/>
    <p:sldId id="734" r:id="rId99"/>
    <p:sldId id="700" r:id="rId100"/>
    <p:sldId id="693" r:id="rId101"/>
    <p:sldId id="709" r:id="rId102"/>
    <p:sldId id="710" r:id="rId103"/>
    <p:sldId id="711" r:id="rId104"/>
    <p:sldId id="712" r:id="rId105"/>
    <p:sldId id="736" r:id="rId106"/>
    <p:sldId id="737" r:id="rId107"/>
    <p:sldId id="738" r:id="rId108"/>
    <p:sldId id="739" r:id="rId109"/>
    <p:sldId id="740" r:id="rId110"/>
    <p:sldId id="741" r:id="rId111"/>
    <p:sldId id="742" r:id="rId112"/>
    <p:sldId id="743" r:id="rId113"/>
    <p:sldId id="744" r:id="rId114"/>
    <p:sldId id="797" r:id="rId115"/>
    <p:sldId id="798" r:id="rId116"/>
    <p:sldId id="864" r:id="rId117"/>
    <p:sldId id="815" r:id="rId118"/>
    <p:sldId id="770" r:id="rId119"/>
    <p:sldId id="826" r:id="rId120"/>
    <p:sldId id="865" r:id="rId121"/>
    <p:sldId id="816" r:id="rId122"/>
    <p:sldId id="772" r:id="rId123"/>
    <p:sldId id="778" r:id="rId124"/>
    <p:sldId id="782" r:id="rId125"/>
    <p:sldId id="783" r:id="rId126"/>
    <p:sldId id="694" r:id="rId127"/>
    <p:sldId id="838" r:id="rId128"/>
    <p:sldId id="839" r:id="rId129"/>
    <p:sldId id="840" r:id="rId130"/>
    <p:sldId id="841" r:id="rId131"/>
    <p:sldId id="723" r:id="rId132"/>
    <p:sldId id="724" r:id="rId133"/>
    <p:sldId id="725" r:id="rId134"/>
    <p:sldId id="726" r:id="rId135"/>
    <p:sldId id="727" r:id="rId136"/>
    <p:sldId id="728" r:id="rId137"/>
    <p:sldId id="729" r:id="rId138"/>
    <p:sldId id="730" r:id="rId139"/>
    <p:sldId id="745" r:id="rId140"/>
    <p:sldId id="747" r:id="rId141"/>
    <p:sldId id="748" r:id="rId142"/>
    <p:sldId id="895" r:id="rId143"/>
    <p:sldId id="896" r:id="rId144"/>
    <p:sldId id="866" r:id="rId145"/>
    <p:sldId id="817" r:id="rId146"/>
    <p:sldId id="775" r:id="rId147"/>
    <p:sldId id="779" r:id="rId148"/>
    <p:sldId id="713" r:id="rId149"/>
    <p:sldId id="784" r:id="rId150"/>
    <p:sldId id="777" r:id="rId151"/>
    <p:sldId id="867" r:id="rId152"/>
    <p:sldId id="818" r:id="rId153"/>
    <p:sldId id="825" r:id="rId154"/>
    <p:sldId id="786" r:id="rId155"/>
    <p:sldId id="787" r:id="rId156"/>
    <p:sldId id="788" r:id="rId157"/>
    <p:sldId id="695" r:id="rId158"/>
    <p:sldId id="697" r:id="rId159"/>
    <p:sldId id="696" r:id="rId160"/>
    <p:sldId id="698" r:id="rId161"/>
    <p:sldId id="868" r:id="rId162"/>
    <p:sldId id="819" r:id="rId163"/>
    <p:sldId id="828" r:id="rId164"/>
    <p:sldId id="832" r:id="rId165"/>
    <p:sldId id="833" r:id="rId166"/>
    <p:sldId id="830" r:id="rId167"/>
    <p:sldId id="714" r:id="rId168"/>
    <p:sldId id="807" r:id="rId169"/>
    <p:sldId id="808" r:id="rId170"/>
    <p:sldId id="809" r:id="rId171"/>
    <p:sldId id="806" r:id="rId172"/>
    <p:sldId id="715" r:id="rId173"/>
    <p:sldId id="716" r:id="rId174"/>
    <p:sldId id="718" r:id="rId175"/>
    <p:sldId id="719" r:id="rId176"/>
    <p:sldId id="869" r:id="rId177"/>
    <p:sldId id="820" r:id="rId178"/>
    <p:sldId id="829" r:id="rId179"/>
    <p:sldId id="834" r:id="rId180"/>
    <p:sldId id="731" r:id="rId181"/>
    <p:sldId id="746" r:id="rId182"/>
    <p:sldId id="669" r:id="rId183"/>
    <p:sldId id="835" r:id="rId184"/>
    <p:sldId id="690" r:id="rId185"/>
    <p:sldId id="701" r:id="rId186"/>
    <p:sldId id="703" r:id="rId187"/>
    <p:sldId id="702" r:id="rId188"/>
    <p:sldId id="704" r:id="rId189"/>
    <p:sldId id="705" r:id="rId190"/>
    <p:sldId id="706" r:id="rId191"/>
    <p:sldId id="707" r:id="rId192"/>
    <p:sldId id="691" r:id="rId193"/>
    <p:sldId id="720" r:id="rId194"/>
    <p:sldId id="721" r:id="rId195"/>
    <p:sldId id="846" r:id="rId196"/>
    <p:sldId id="773" r:id="rId197"/>
    <p:sldId id="836" r:id="rId198"/>
    <p:sldId id="837" r:id="rId199"/>
    <p:sldId id="902" r:id="rId200"/>
    <p:sldId id="920" r:id="rId201"/>
    <p:sldId id="870" r:id="rId202"/>
    <p:sldId id="821" r:id="rId203"/>
    <p:sldId id="659" r:id="rId204"/>
    <p:sldId id="660" r:id="rId205"/>
    <p:sldId id="628" r:id="rId206"/>
    <p:sldId id="661" r:id="rId207"/>
    <p:sldId id="722" r:id="rId208"/>
    <p:sldId id="893" r:id="rId209"/>
    <p:sldId id="831" r:id="rId210"/>
    <p:sldId id="911" r:id="rId211"/>
    <p:sldId id="913" r:id="rId212"/>
    <p:sldId id="842" r:id="rId213"/>
    <p:sldId id="879" r:id="rId214"/>
    <p:sldId id="874" r:id="rId215"/>
    <p:sldId id="877" r:id="rId216"/>
    <p:sldId id="876" r:id="rId217"/>
    <p:sldId id="889" r:id="rId218"/>
    <p:sldId id="887" r:id="rId219"/>
    <p:sldId id="888" r:id="rId220"/>
    <p:sldId id="880" r:id="rId221"/>
    <p:sldId id="881" r:id="rId222"/>
    <p:sldId id="882" r:id="rId223"/>
    <p:sldId id="883" r:id="rId224"/>
    <p:sldId id="885" r:id="rId225"/>
    <p:sldId id="886" r:id="rId226"/>
    <p:sldId id="871" r:id="rId227"/>
    <p:sldId id="822" r:id="rId228"/>
    <p:sldId id="793" r:id="rId229"/>
    <p:sldId id="914" r:id="rId230"/>
    <p:sldId id="915" r:id="rId231"/>
    <p:sldId id="662" r:id="rId232"/>
    <p:sldId id="890" r:id="rId233"/>
    <p:sldId id="891" r:id="rId234"/>
    <p:sldId id="892" r:id="rId235"/>
    <p:sldId id="872" r:id="rId236"/>
    <p:sldId id="823" r:id="rId237"/>
    <p:sldId id="465" r:id="rId238"/>
    <p:sldId id="757" r:id="rId239"/>
    <p:sldId id="755" r:id="rId240"/>
    <p:sldId id="756" r:id="rId241"/>
    <p:sldId id="749" r:id="rId242"/>
    <p:sldId id="753" r:id="rId243"/>
    <p:sldId id="754" r:id="rId244"/>
    <p:sldId id="751" r:id="rId245"/>
    <p:sldId id="752" r:id="rId246"/>
    <p:sldId id="750" r:id="rId247"/>
    <p:sldId id="674" r:id="rId248"/>
    <p:sldId id="569" r:id="rId249"/>
    <p:sldId id="622" r:id="rId250"/>
    <p:sldId id="918" r:id="rId251"/>
    <p:sldId id="919" r:id="rId252"/>
    <p:sldId id="827" r:id="rId253"/>
    <p:sldId id="445" r:id="rId25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uis Thomas Marchlen" initials="LTM" lastIdx="6" clrIdx="0">
    <p:extLst>
      <p:ext uri="{19B8F6BF-5375-455C-9EA6-DF929625EA0E}">
        <p15:presenceInfo xmlns:p15="http://schemas.microsoft.com/office/powerpoint/2012/main" userId="9d35b07a339f2b5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5FC927-F083-4357-B1C0-B4BEA95544CF}" v="2029" dt="2021-04-10T01:17:51.2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73" autoAdjust="0"/>
    <p:restoredTop sz="87332" autoAdjust="0"/>
  </p:normalViewPr>
  <p:slideViewPr>
    <p:cSldViewPr snapToGrid="0">
      <p:cViewPr varScale="1">
        <p:scale>
          <a:sx n="86" d="100"/>
          <a:sy n="86" d="100"/>
        </p:scale>
        <p:origin x="76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viewProps" Target="viewProps.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theme" Target="theme/theme1.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tableStyles" Target="tableStyle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microsoft.com/office/2016/11/relationships/changesInfo" Target="changesInfos/changesInfo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microsoft.com/office/2015/10/relationships/revisionInfo" Target="revisionInfo.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notesMaster" Target="notesMasters/notesMaster1.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handoutMaster" Target="handoutMasters/handoutMaster1.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commentAuthors" Target="commentAuthors.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 Thomas Marchlen" userId="9d35b07a339f2b58" providerId="LiveId" clId="{AA5FC927-F083-4357-B1C0-B4BEA95544CF}"/>
    <pc:docChg chg="undo redo custSel addSld delSld modSld">
      <pc:chgData name="Louis Thomas Marchlen" userId="9d35b07a339f2b58" providerId="LiveId" clId="{AA5FC927-F083-4357-B1C0-B4BEA95544CF}" dt="2021-04-14T21:59:33.876" v="2580" actId="207"/>
      <pc:docMkLst>
        <pc:docMk/>
      </pc:docMkLst>
      <pc:sldChg chg="addSp delSp modSp add del mod modShow">
        <pc:chgData name="Louis Thomas Marchlen" userId="9d35b07a339f2b58" providerId="LiveId" clId="{AA5FC927-F083-4357-B1C0-B4BEA95544CF}" dt="2021-04-14T21:40:30.268" v="2578" actId="729"/>
        <pc:sldMkLst>
          <pc:docMk/>
          <pc:sldMk cId="463005800" sldId="256"/>
        </pc:sldMkLst>
        <pc:spChg chg="add mod">
          <ac:chgData name="Louis Thomas Marchlen" userId="9d35b07a339f2b58" providerId="LiveId" clId="{AA5FC927-F083-4357-B1C0-B4BEA95544CF}" dt="2021-04-10T01:17:51.220" v="2481" actId="1035"/>
          <ac:spMkLst>
            <pc:docMk/>
            <pc:sldMk cId="463005800" sldId="256"/>
            <ac:spMk id="2" creationId="{756219F9-CDBA-400E-A70C-0C6A3A9A92EF}"/>
          </ac:spMkLst>
        </pc:spChg>
        <pc:spChg chg="add mod">
          <ac:chgData name="Louis Thomas Marchlen" userId="9d35b07a339f2b58" providerId="LiveId" clId="{AA5FC927-F083-4357-B1C0-B4BEA95544CF}" dt="2021-04-10T01:13:56.538" v="2072" actId="14100"/>
          <ac:spMkLst>
            <pc:docMk/>
            <pc:sldMk cId="463005800" sldId="256"/>
            <ac:spMk id="3" creationId="{99795E2E-19B2-467A-A4D0-970A3BA9DD40}"/>
          </ac:spMkLst>
        </pc:spChg>
        <pc:spChg chg="mod">
          <ac:chgData name="Louis Thomas Marchlen" userId="9d35b07a339f2b58" providerId="LiveId" clId="{AA5FC927-F083-4357-B1C0-B4BEA95544CF}" dt="2021-04-10T00:46:13.492" v="8" actId="6549"/>
          <ac:spMkLst>
            <pc:docMk/>
            <pc:sldMk cId="463005800" sldId="256"/>
            <ac:spMk id="7" creationId="{079FAB64-4225-4DAF-B276-FA820F5CBBC8}"/>
          </ac:spMkLst>
        </pc:spChg>
        <pc:spChg chg="mod">
          <ac:chgData name="Louis Thomas Marchlen" userId="9d35b07a339f2b58" providerId="LiveId" clId="{AA5FC927-F083-4357-B1C0-B4BEA95544CF}" dt="2021-04-10T00:48:21.494" v="86" actId="1035"/>
          <ac:spMkLst>
            <pc:docMk/>
            <pc:sldMk cId="463005800" sldId="256"/>
            <ac:spMk id="12" creationId="{3D4655C8-12B4-4D4C-88E6-B8DD76E2D670}"/>
          </ac:spMkLst>
        </pc:spChg>
        <pc:spChg chg="mod">
          <ac:chgData name="Louis Thomas Marchlen" userId="9d35b07a339f2b58" providerId="LiveId" clId="{AA5FC927-F083-4357-B1C0-B4BEA95544CF}" dt="2021-04-10T01:26:11.217" v="2491" actId="14100"/>
          <ac:spMkLst>
            <pc:docMk/>
            <pc:sldMk cId="463005800" sldId="256"/>
            <ac:spMk id="13" creationId="{B73982F0-E535-4BFD-A73A-8C29B8D6477C}"/>
          </ac:spMkLst>
        </pc:spChg>
        <pc:spChg chg="add mod">
          <ac:chgData name="Louis Thomas Marchlen" userId="9d35b07a339f2b58" providerId="LiveId" clId="{AA5FC927-F083-4357-B1C0-B4BEA95544CF}" dt="2021-04-10T01:17:51.220" v="2481" actId="1035"/>
          <ac:spMkLst>
            <pc:docMk/>
            <pc:sldMk cId="463005800" sldId="256"/>
            <ac:spMk id="18" creationId="{BB2FDA31-EF7F-4514-AF0A-C0FE063FB138}"/>
          </ac:spMkLst>
        </pc:spChg>
        <pc:picChg chg="mod">
          <ac:chgData name="Louis Thomas Marchlen" userId="9d35b07a339f2b58" providerId="LiveId" clId="{AA5FC927-F083-4357-B1C0-B4BEA95544CF}" dt="2021-04-10T01:17:27.464" v="2472" actId="1038"/>
          <ac:picMkLst>
            <pc:docMk/>
            <pc:sldMk cId="463005800" sldId="256"/>
            <ac:picMk id="9" creationId="{192C7DC5-4692-4F4D-A8C7-47F1A959F226}"/>
          </ac:picMkLst>
        </pc:picChg>
        <pc:picChg chg="add mod">
          <ac:chgData name="Louis Thomas Marchlen" userId="9d35b07a339f2b58" providerId="LiveId" clId="{AA5FC927-F083-4357-B1C0-B4BEA95544CF}" dt="2021-04-10T01:10:08.346" v="1803" actId="1038"/>
          <ac:picMkLst>
            <pc:docMk/>
            <pc:sldMk cId="463005800" sldId="256"/>
            <ac:picMk id="11" creationId="{AEE6F435-1208-4F01-B0E0-C14ECD4EA20B}"/>
          </ac:picMkLst>
        </pc:picChg>
        <pc:picChg chg="add mod">
          <ac:chgData name="Louis Thomas Marchlen" userId="9d35b07a339f2b58" providerId="LiveId" clId="{AA5FC927-F083-4357-B1C0-B4BEA95544CF}" dt="2021-04-10T01:10:08.346" v="1803" actId="1038"/>
          <ac:picMkLst>
            <pc:docMk/>
            <pc:sldMk cId="463005800" sldId="256"/>
            <ac:picMk id="1026" creationId="{0D263827-0CA1-4380-A14E-245917B7D122}"/>
          </ac:picMkLst>
        </pc:picChg>
        <pc:picChg chg="add del">
          <ac:chgData name="Louis Thomas Marchlen" userId="9d35b07a339f2b58" providerId="LiveId" clId="{AA5FC927-F083-4357-B1C0-B4BEA95544CF}" dt="2021-04-10T00:58:06.099" v="323" actId="478"/>
          <ac:picMkLst>
            <pc:docMk/>
            <pc:sldMk cId="463005800" sldId="256"/>
            <ac:picMk id="1028" creationId="{EB98ABB6-1D69-4A7A-92A4-98C9061C53C7}"/>
          </ac:picMkLst>
        </pc:picChg>
        <pc:picChg chg="add mod">
          <ac:chgData name="Louis Thomas Marchlen" userId="9d35b07a339f2b58" providerId="LiveId" clId="{AA5FC927-F083-4357-B1C0-B4BEA95544CF}" dt="2021-04-10T01:10:08.346" v="1803" actId="1038"/>
          <ac:picMkLst>
            <pc:docMk/>
            <pc:sldMk cId="463005800" sldId="256"/>
            <ac:picMk id="1030" creationId="{73675258-B7BF-4A10-B83D-8B3FD13E8F8E}"/>
          </ac:picMkLst>
        </pc:picChg>
        <pc:picChg chg="add mod">
          <ac:chgData name="Louis Thomas Marchlen" userId="9d35b07a339f2b58" providerId="LiveId" clId="{AA5FC927-F083-4357-B1C0-B4BEA95544CF}" dt="2021-04-10T01:10:08.346" v="1803" actId="1038"/>
          <ac:picMkLst>
            <pc:docMk/>
            <pc:sldMk cId="463005800" sldId="256"/>
            <ac:picMk id="1032" creationId="{D3DBA3D5-C7B1-4A6C-AC34-7455D586C697}"/>
          </ac:picMkLst>
        </pc:picChg>
        <pc:picChg chg="add mod">
          <ac:chgData name="Louis Thomas Marchlen" userId="9d35b07a339f2b58" providerId="LiveId" clId="{AA5FC927-F083-4357-B1C0-B4BEA95544CF}" dt="2021-04-10T01:17:51.220" v="2481" actId="1035"/>
          <ac:picMkLst>
            <pc:docMk/>
            <pc:sldMk cId="463005800" sldId="256"/>
            <ac:picMk id="1034" creationId="{EAA28267-727D-43E1-BA33-1B1347FB6CE8}"/>
          </ac:picMkLst>
        </pc:picChg>
        <pc:picChg chg="add del">
          <ac:chgData name="Louis Thomas Marchlen" userId="9d35b07a339f2b58" providerId="LiveId" clId="{AA5FC927-F083-4357-B1C0-B4BEA95544CF}" dt="2021-04-10T01:13:00.566" v="1921"/>
          <ac:picMkLst>
            <pc:docMk/>
            <pc:sldMk cId="463005800" sldId="256"/>
            <ac:picMk id="1036" creationId="{A2A3323C-1DF5-46BF-935C-BBFA874451A7}"/>
          </ac:picMkLst>
        </pc:picChg>
        <pc:picChg chg="add del">
          <ac:chgData name="Louis Thomas Marchlen" userId="9d35b07a339f2b58" providerId="LiveId" clId="{AA5FC927-F083-4357-B1C0-B4BEA95544CF}" dt="2021-04-10T01:13:14.383" v="1923"/>
          <ac:picMkLst>
            <pc:docMk/>
            <pc:sldMk cId="463005800" sldId="256"/>
            <ac:picMk id="1038" creationId="{84DA92E4-9EF0-4C88-94A3-353836867270}"/>
          </ac:picMkLst>
        </pc:picChg>
      </pc:sldChg>
      <pc:sldChg chg="add del">
        <pc:chgData name="Louis Thomas Marchlen" userId="9d35b07a339f2b58" providerId="LiveId" clId="{AA5FC927-F083-4357-B1C0-B4BEA95544CF}" dt="2021-04-10T01:18:59.705" v="2483" actId="47"/>
        <pc:sldMkLst>
          <pc:docMk/>
          <pc:sldMk cId="870127788" sldId="427"/>
        </pc:sldMkLst>
      </pc:sldChg>
      <pc:sldChg chg="add del">
        <pc:chgData name="Louis Thomas Marchlen" userId="9d35b07a339f2b58" providerId="LiveId" clId="{AA5FC927-F083-4357-B1C0-B4BEA95544CF}" dt="2021-04-10T01:18:59.705" v="2483" actId="47"/>
        <pc:sldMkLst>
          <pc:docMk/>
          <pc:sldMk cId="2368048352" sldId="428"/>
        </pc:sldMkLst>
      </pc:sldChg>
      <pc:sldChg chg="add del">
        <pc:chgData name="Louis Thomas Marchlen" userId="9d35b07a339f2b58" providerId="LiveId" clId="{AA5FC927-F083-4357-B1C0-B4BEA95544CF}" dt="2021-04-10T01:18:59.705" v="2483" actId="47"/>
        <pc:sldMkLst>
          <pc:docMk/>
          <pc:sldMk cId="2764324862" sldId="472"/>
        </pc:sldMkLst>
      </pc:sldChg>
      <pc:sldChg chg="add del">
        <pc:chgData name="Louis Thomas Marchlen" userId="9d35b07a339f2b58" providerId="LiveId" clId="{AA5FC927-F083-4357-B1C0-B4BEA95544CF}" dt="2021-04-10T01:18:59.705" v="2483" actId="47"/>
        <pc:sldMkLst>
          <pc:docMk/>
          <pc:sldMk cId="1233592531" sldId="480"/>
        </pc:sldMkLst>
      </pc:sldChg>
      <pc:sldChg chg="delSp modSp add del mod">
        <pc:chgData name="Louis Thomas Marchlen" userId="9d35b07a339f2b58" providerId="LiveId" clId="{AA5FC927-F083-4357-B1C0-B4BEA95544CF}" dt="2021-04-10T01:30:19.550" v="2508" actId="14100"/>
        <pc:sldMkLst>
          <pc:docMk/>
          <pc:sldMk cId="3743614574" sldId="568"/>
        </pc:sldMkLst>
        <pc:spChg chg="mod">
          <ac:chgData name="Louis Thomas Marchlen" userId="9d35b07a339f2b58" providerId="LiveId" clId="{AA5FC927-F083-4357-B1C0-B4BEA95544CF}" dt="2021-04-10T01:30:09.027" v="2507" actId="1036"/>
          <ac:spMkLst>
            <pc:docMk/>
            <pc:sldMk cId="3743614574" sldId="568"/>
            <ac:spMk id="3" creationId="{6BD54806-1F45-4FA3-908F-A731A28E16C5}"/>
          </ac:spMkLst>
        </pc:spChg>
        <pc:spChg chg="del">
          <ac:chgData name="Louis Thomas Marchlen" userId="9d35b07a339f2b58" providerId="LiveId" clId="{AA5FC927-F083-4357-B1C0-B4BEA95544CF}" dt="2021-04-10T01:20:06.464" v="2485" actId="478"/>
          <ac:spMkLst>
            <pc:docMk/>
            <pc:sldMk cId="3743614574" sldId="568"/>
            <ac:spMk id="8" creationId="{04467A94-69F0-4148-AABD-D8BD6635F3E8}"/>
          </ac:spMkLst>
        </pc:spChg>
        <pc:spChg chg="mod">
          <ac:chgData name="Louis Thomas Marchlen" userId="9d35b07a339f2b58" providerId="LiveId" clId="{AA5FC927-F083-4357-B1C0-B4BEA95544CF}" dt="2021-04-10T01:30:19.550" v="2508" actId="14100"/>
          <ac:spMkLst>
            <pc:docMk/>
            <pc:sldMk cId="3743614574" sldId="568"/>
            <ac:spMk id="10" creationId="{4CF728F1-1D49-4E87-A754-FC37782F3CDC}"/>
          </ac:spMkLst>
        </pc:spChg>
      </pc:sldChg>
      <pc:sldChg chg="del">
        <pc:chgData name="Louis Thomas Marchlen" userId="9d35b07a339f2b58" providerId="LiveId" clId="{AA5FC927-F083-4357-B1C0-B4BEA95544CF}" dt="2021-04-10T01:24:46.501" v="2487" actId="47"/>
        <pc:sldMkLst>
          <pc:docMk/>
          <pc:sldMk cId="996072326" sldId="571"/>
        </pc:sldMkLst>
      </pc:sldChg>
      <pc:sldChg chg="del">
        <pc:chgData name="Louis Thomas Marchlen" userId="9d35b07a339f2b58" providerId="LiveId" clId="{AA5FC927-F083-4357-B1C0-B4BEA95544CF}" dt="2021-04-10T01:24:46.501" v="2487" actId="47"/>
        <pc:sldMkLst>
          <pc:docMk/>
          <pc:sldMk cId="3891820760" sldId="573"/>
        </pc:sldMkLst>
      </pc:sldChg>
      <pc:sldChg chg="del">
        <pc:chgData name="Louis Thomas Marchlen" userId="9d35b07a339f2b58" providerId="LiveId" clId="{AA5FC927-F083-4357-B1C0-B4BEA95544CF}" dt="2021-04-10T01:24:46.501" v="2487" actId="47"/>
        <pc:sldMkLst>
          <pc:docMk/>
          <pc:sldMk cId="197624088" sldId="574"/>
        </pc:sldMkLst>
      </pc:sldChg>
      <pc:sldChg chg="del">
        <pc:chgData name="Louis Thomas Marchlen" userId="9d35b07a339f2b58" providerId="LiveId" clId="{AA5FC927-F083-4357-B1C0-B4BEA95544CF}" dt="2021-04-10T01:24:46.501" v="2487" actId="47"/>
        <pc:sldMkLst>
          <pc:docMk/>
          <pc:sldMk cId="348775412" sldId="575"/>
        </pc:sldMkLst>
      </pc:sldChg>
      <pc:sldChg chg="del">
        <pc:chgData name="Louis Thomas Marchlen" userId="9d35b07a339f2b58" providerId="LiveId" clId="{AA5FC927-F083-4357-B1C0-B4BEA95544CF}" dt="2021-04-10T01:24:46.501" v="2487" actId="47"/>
        <pc:sldMkLst>
          <pc:docMk/>
          <pc:sldMk cId="3037903791" sldId="576"/>
        </pc:sldMkLst>
      </pc:sldChg>
      <pc:sldChg chg="del">
        <pc:chgData name="Louis Thomas Marchlen" userId="9d35b07a339f2b58" providerId="LiveId" clId="{AA5FC927-F083-4357-B1C0-B4BEA95544CF}" dt="2021-04-10T01:24:46.501" v="2487" actId="47"/>
        <pc:sldMkLst>
          <pc:docMk/>
          <pc:sldMk cId="2937057889" sldId="577"/>
        </pc:sldMkLst>
      </pc:sldChg>
      <pc:sldChg chg="del">
        <pc:chgData name="Louis Thomas Marchlen" userId="9d35b07a339f2b58" providerId="LiveId" clId="{AA5FC927-F083-4357-B1C0-B4BEA95544CF}" dt="2021-04-10T01:24:46.501" v="2487" actId="47"/>
        <pc:sldMkLst>
          <pc:docMk/>
          <pc:sldMk cId="1848319653" sldId="579"/>
        </pc:sldMkLst>
      </pc:sldChg>
      <pc:sldChg chg="del">
        <pc:chgData name="Louis Thomas Marchlen" userId="9d35b07a339f2b58" providerId="LiveId" clId="{AA5FC927-F083-4357-B1C0-B4BEA95544CF}" dt="2021-04-10T01:24:46.501" v="2487" actId="47"/>
        <pc:sldMkLst>
          <pc:docMk/>
          <pc:sldMk cId="1441687458" sldId="580"/>
        </pc:sldMkLst>
      </pc:sldChg>
      <pc:sldChg chg="del">
        <pc:chgData name="Louis Thomas Marchlen" userId="9d35b07a339f2b58" providerId="LiveId" clId="{AA5FC927-F083-4357-B1C0-B4BEA95544CF}" dt="2021-04-10T01:24:46.501" v="2487" actId="47"/>
        <pc:sldMkLst>
          <pc:docMk/>
          <pc:sldMk cId="2632753104" sldId="581"/>
        </pc:sldMkLst>
      </pc:sldChg>
      <pc:sldChg chg="del">
        <pc:chgData name="Louis Thomas Marchlen" userId="9d35b07a339f2b58" providerId="LiveId" clId="{AA5FC927-F083-4357-B1C0-B4BEA95544CF}" dt="2021-04-10T01:24:46.501" v="2487" actId="47"/>
        <pc:sldMkLst>
          <pc:docMk/>
          <pc:sldMk cId="1925729512" sldId="582"/>
        </pc:sldMkLst>
      </pc:sldChg>
      <pc:sldChg chg="del">
        <pc:chgData name="Louis Thomas Marchlen" userId="9d35b07a339f2b58" providerId="LiveId" clId="{AA5FC927-F083-4357-B1C0-B4BEA95544CF}" dt="2021-04-10T01:24:46.501" v="2487" actId="47"/>
        <pc:sldMkLst>
          <pc:docMk/>
          <pc:sldMk cId="2406160855" sldId="583"/>
        </pc:sldMkLst>
      </pc:sldChg>
      <pc:sldChg chg="del">
        <pc:chgData name="Louis Thomas Marchlen" userId="9d35b07a339f2b58" providerId="LiveId" clId="{AA5FC927-F083-4357-B1C0-B4BEA95544CF}" dt="2021-04-10T01:24:46.501" v="2487" actId="47"/>
        <pc:sldMkLst>
          <pc:docMk/>
          <pc:sldMk cId="2352339198" sldId="585"/>
        </pc:sldMkLst>
      </pc:sldChg>
      <pc:sldChg chg="del">
        <pc:chgData name="Louis Thomas Marchlen" userId="9d35b07a339f2b58" providerId="LiveId" clId="{AA5FC927-F083-4357-B1C0-B4BEA95544CF}" dt="2021-04-10T01:24:46.501" v="2487" actId="47"/>
        <pc:sldMkLst>
          <pc:docMk/>
          <pc:sldMk cId="1395283609" sldId="588"/>
        </pc:sldMkLst>
      </pc:sldChg>
      <pc:sldChg chg="del">
        <pc:chgData name="Louis Thomas Marchlen" userId="9d35b07a339f2b58" providerId="LiveId" clId="{AA5FC927-F083-4357-B1C0-B4BEA95544CF}" dt="2021-04-10T01:24:46.501" v="2487" actId="47"/>
        <pc:sldMkLst>
          <pc:docMk/>
          <pc:sldMk cId="758991219" sldId="589"/>
        </pc:sldMkLst>
      </pc:sldChg>
      <pc:sldChg chg="del">
        <pc:chgData name="Louis Thomas Marchlen" userId="9d35b07a339f2b58" providerId="LiveId" clId="{AA5FC927-F083-4357-B1C0-B4BEA95544CF}" dt="2021-04-10T01:24:46.501" v="2487" actId="47"/>
        <pc:sldMkLst>
          <pc:docMk/>
          <pc:sldMk cId="3647279372" sldId="592"/>
        </pc:sldMkLst>
      </pc:sldChg>
      <pc:sldChg chg="del">
        <pc:chgData name="Louis Thomas Marchlen" userId="9d35b07a339f2b58" providerId="LiveId" clId="{AA5FC927-F083-4357-B1C0-B4BEA95544CF}" dt="2021-04-10T01:24:46.501" v="2487" actId="47"/>
        <pc:sldMkLst>
          <pc:docMk/>
          <pc:sldMk cId="1776991736" sldId="595"/>
        </pc:sldMkLst>
      </pc:sldChg>
      <pc:sldChg chg="del">
        <pc:chgData name="Louis Thomas Marchlen" userId="9d35b07a339f2b58" providerId="LiveId" clId="{AA5FC927-F083-4357-B1C0-B4BEA95544CF}" dt="2021-04-10T01:24:46.501" v="2487" actId="47"/>
        <pc:sldMkLst>
          <pc:docMk/>
          <pc:sldMk cId="323533468" sldId="596"/>
        </pc:sldMkLst>
      </pc:sldChg>
      <pc:sldChg chg="del">
        <pc:chgData name="Louis Thomas Marchlen" userId="9d35b07a339f2b58" providerId="LiveId" clId="{AA5FC927-F083-4357-B1C0-B4BEA95544CF}" dt="2021-04-10T01:24:46.501" v="2487" actId="47"/>
        <pc:sldMkLst>
          <pc:docMk/>
          <pc:sldMk cId="668092146" sldId="597"/>
        </pc:sldMkLst>
      </pc:sldChg>
      <pc:sldChg chg="del">
        <pc:chgData name="Louis Thomas Marchlen" userId="9d35b07a339f2b58" providerId="LiveId" clId="{AA5FC927-F083-4357-B1C0-B4BEA95544CF}" dt="2021-04-10T01:24:46.501" v="2487" actId="47"/>
        <pc:sldMkLst>
          <pc:docMk/>
          <pc:sldMk cId="4211727043" sldId="598"/>
        </pc:sldMkLst>
      </pc:sldChg>
      <pc:sldChg chg="del">
        <pc:chgData name="Louis Thomas Marchlen" userId="9d35b07a339f2b58" providerId="LiveId" clId="{AA5FC927-F083-4357-B1C0-B4BEA95544CF}" dt="2021-04-10T01:24:46.501" v="2487" actId="47"/>
        <pc:sldMkLst>
          <pc:docMk/>
          <pc:sldMk cId="1187862884" sldId="599"/>
        </pc:sldMkLst>
      </pc:sldChg>
      <pc:sldChg chg="del">
        <pc:chgData name="Louis Thomas Marchlen" userId="9d35b07a339f2b58" providerId="LiveId" clId="{AA5FC927-F083-4357-B1C0-B4BEA95544CF}" dt="2021-04-10T01:24:46.501" v="2487" actId="47"/>
        <pc:sldMkLst>
          <pc:docMk/>
          <pc:sldMk cId="372445763" sldId="600"/>
        </pc:sldMkLst>
      </pc:sldChg>
      <pc:sldChg chg="del">
        <pc:chgData name="Louis Thomas Marchlen" userId="9d35b07a339f2b58" providerId="LiveId" clId="{AA5FC927-F083-4357-B1C0-B4BEA95544CF}" dt="2021-04-10T01:24:46.501" v="2487" actId="47"/>
        <pc:sldMkLst>
          <pc:docMk/>
          <pc:sldMk cId="1501421736" sldId="603"/>
        </pc:sldMkLst>
      </pc:sldChg>
      <pc:sldChg chg="del">
        <pc:chgData name="Louis Thomas Marchlen" userId="9d35b07a339f2b58" providerId="LiveId" clId="{AA5FC927-F083-4357-B1C0-B4BEA95544CF}" dt="2021-04-10T01:24:46.501" v="2487" actId="47"/>
        <pc:sldMkLst>
          <pc:docMk/>
          <pc:sldMk cId="956198475" sldId="604"/>
        </pc:sldMkLst>
      </pc:sldChg>
      <pc:sldChg chg="del">
        <pc:chgData name="Louis Thomas Marchlen" userId="9d35b07a339f2b58" providerId="LiveId" clId="{AA5FC927-F083-4357-B1C0-B4BEA95544CF}" dt="2021-04-10T01:24:46.501" v="2487" actId="47"/>
        <pc:sldMkLst>
          <pc:docMk/>
          <pc:sldMk cId="480617036" sldId="605"/>
        </pc:sldMkLst>
      </pc:sldChg>
      <pc:sldChg chg="del">
        <pc:chgData name="Louis Thomas Marchlen" userId="9d35b07a339f2b58" providerId="LiveId" clId="{AA5FC927-F083-4357-B1C0-B4BEA95544CF}" dt="2021-04-10T01:24:46.501" v="2487" actId="47"/>
        <pc:sldMkLst>
          <pc:docMk/>
          <pc:sldMk cId="2234930295" sldId="606"/>
        </pc:sldMkLst>
      </pc:sldChg>
      <pc:sldChg chg="del">
        <pc:chgData name="Louis Thomas Marchlen" userId="9d35b07a339f2b58" providerId="LiveId" clId="{AA5FC927-F083-4357-B1C0-B4BEA95544CF}" dt="2021-04-10T01:24:46.501" v="2487" actId="47"/>
        <pc:sldMkLst>
          <pc:docMk/>
          <pc:sldMk cId="1765289017" sldId="607"/>
        </pc:sldMkLst>
      </pc:sldChg>
      <pc:sldChg chg="del">
        <pc:chgData name="Louis Thomas Marchlen" userId="9d35b07a339f2b58" providerId="LiveId" clId="{AA5FC927-F083-4357-B1C0-B4BEA95544CF}" dt="2021-04-10T01:24:46.501" v="2487" actId="47"/>
        <pc:sldMkLst>
          <pc:docMk/>
          <pc:sldMk cId="3767651821" sldId="609"/>
        </pc:sldMkLst>
      </pc:sldChg>
      <pc:sldChg chg="del">
        <pc:chgData name="Louis Thomas Marchlen" userId="9d35b07a339f2b58" providerId="LiveId" clId="{AA5FC927-F083-4357-B1C0-B4BEA95544CF}" dt="2021-04-10T01:24:46.501" v="2487" actId="47"/>
        <pc:sldMkLst>
          <pc:docMk/>
          <pc:sldMk cId="2863143894" sldId="610"/>
        </pc:sldMkLst>
      </pc:sldChg>
      <pc:sldChg chg="del">
        <pc:chgData name="Louis Thomas Marchlen" userId="9d35b07a339f2b58" providerId="LiveId" clId="{AA5FC927-F083-4357-B1C0-B4BEA95544CF}" dt="2021-04-10T01:24:46.501" v="2487" actId="47"/>
        <pc:sldMkLst>
          <pc:docMk/>
          <pc:sldMk cId="4292189722" sldId="612"/>
        </pc:sldMkLst>
      </pc:sldChg>
      <pc:sldChg chg="del">
        <pc:chgData name="Louis Thomas Marchlen" userId="9d35b07a339f2b58" providerId="LiveId" clId="{AA5FC927-F083-4357-B1C0-B4BEA95544CF}" dt="2021-04-10T01:24:46.501" v="2487" actId="47"/>
        <pc:sldMkLst>
          <pc:docMk/>
          <pc:sldMk cId="1352397529" sldId="613"/>
        </pc:sldMkLst>
      </pc:sldChg>
      <pc:sldChg chg="add del">
        <pc:chgData name="Louis Thomas Marchlen" userId="9d35b07a339f2b58" providerId="LiveId" clId="{AA5FC927-F083-4357-B1C0-B4BEA95544CF}" dt="2021-04-10T01:18:59.705" v="2483" actId="47"/>
        <pc:sldMkLst>
          <pc:docMk/>
          <pc:sldMk cId="1199907859" sldId="624"/>
        </pc:sldMkLst>
      </pc:sldChg>
      <pc:sldChg chg="add del">
        <pc:chgData name="Louis Thomas Marchlen" userId="9d35b07a339f2b58" providerId="LiveId" clId="{AA5FC927-F083-4357-B1C0-B4BEA95544CF}" dt="2021-04-10T01:18:59.705" v="2483" actId="47"/>
        <pc:sldMkLst>
          <pc:docMk/>
          <pc:sldMk cId="2008167312" sldId="627"/>
        </pc:sldMkLst>
      </pc:sldChg>
      <pc:sldChg chg="add del">
        <pc:chgData name="Louis Thomas Marchlen" userId="9d35b07a339f2b58" providerId="LiveId" clId="{AA5FC927-F083-4357-B1C0-B4BEA95544CF}" dt="2021-04-10T01:18:59.705" v="2483" actId="47"/>
        <pc:sldMkLst>
          <pc:docMk/>
          <pc:sldMk cId="2456851416" sldId="635"/>
        </pc:sldMkLst>
      </pc:sldChg>
      <pc:sldChg chg="add del">
        <pc:chgData name="Louis Thomas Marchlen" userId="9d35b07a339f2b58" providerId="LiveId" clId="{AA5FC927-F083-4357-B1C0-B4BEA95544CF}" dt="2021-04-10T01:18:59.705" v="2483" actId="47"/>
        <pc:sldMkLst>
          <pc:docMk/>
          <pc:sldMk cId="885843133" sldId="636"/>
        </pc:sldMkLst>
      </pc:sldChg>
      <pc:sldChg chg="add del">
        <pc:chgData name="Louis Thomas Marchlen" userId="9d35b07a339f2b58" providerId="LiveId" clId="{AA5FC927-F083-4357-B1C0-B4BEA95544CF}" dt="2021-04-10T01:18:59.705" v="2483" actId="47"/>
        <pc:sldMkLst>
          <pc:docMk/>
          <pc:sldMk cId="1096149369" sldId="638"/>
        </pc:sldMkLst>
      </pc:sldChg>
      <pc:sldChg chg="add del">
        <pc:chgData name="Louis Thomas Marchlen" userId="9d35b07a339f2b58" providerId="LiveId" clId="{AA5FC927-F083-4357-B1C0-B4BEA95544CF}" dt="2021-04-10T01:18:59.705" v="2483" actId="47"/>
        <pc:sldMkLst>
          <pc:docMk/>
          <pc:sldMk cId="937739465" sldId="639"/>
        </pc:sldMkLst>
      </pc:sldChg>
      <pc:sldChg chg="add del">
        <pc:chgData name="Louis Thomas Marchlen" userId="9d35b07a339f2b58" providerId="LiveId" clId="{AA5FC927-F083-4357-B1C0-B4BEA95544CF}" dt="2021-04-10T01:18:59.705" v="2483" actId="47"/>
        <pc:sldMkLst>
          <pc:docMk/>
          <pc:sldMk cId="893303969" sldId="640"/>
        </pc:sldMkLst>
      </pc:sldChg>
      <pc:sldChg chg="add del">
        <pc:chgData name="Louis Thomas Marchlen" userId="9d35b07a339f2b58" providerId="LiveId" clId="{AA5FC927-F083-4357-B1C0-B4BEA95544CF}" dt="2021-04-10T01:18:59.705" v="2483" actId="47"/>
        <pc:sldMkLst>
          <pc:docMk/>
          <pc:sldMk cId="2648946604" sldId="643"/>
        </pc:sldMkLst>
      </pc:sldChg>
      <pc:sldChg chg="add del">
        <pc:chgData name="Louis Thomas Marchlen" userId="9d35b07a339f2b58" providerId="LiveId" clId="{AA5FC927-F083-4357-B1C0-B4BEA95544CF}" dt="2021-04-10T01:18:59.705" v="2483" actId="47"/>
        <pc:sldMkLst>
          <pc:docMk/>
          <pc:sldMk cId="1788340052" sldId="645"/>
        </pc:sldMkLst>
      </pc:sldChg>
      <pc:sldChg chg="add del">
        <pc:chgData name="Louis Thomas Marchlen" userId="9d35b07a339f2b58" providerId="LiveId" clId="{AA5FC927-F083-4357-B1C0-B4BEA95544CF}" dt="2021-04-10T01:18:59.705" v="2483" actId="47"/>
        <pc:sldMkLst>
          <pc:docMk/>
          <pc:sldMk cId="1442209469" sldId="646"/>
        </pc:sldMkLst>
      </pc:sldChg>
      <pc:sldChg chg="add del">
        <pc:chgData name="Louis Thomas Marchlen" userId="9d35b07a339f2b58" providerId="LiveId" clId="{AA5FC927-F083-4357-B1C0-B4BEA95544CF}" dt="2021-04-10T01:18:59.705" v="2483" actId="47"/>
        <pc:sldMkLst>
          <pc:docMk/>
          <pc:sldMk cId="293711050" sldId="664"/>
        </pc:sldMkLst>
      </pc:sldChg>
      <pc:sldChg chg="add del">
        <pc:chgData name="Louis Thomas Marchlen" userId="9d35b07a339f2b58" providerId="LiveId" clId="{AA5FC927-F083-4357-B1C0-B4BEA95544CF}" dt="2021-04-10T01:18:59.705" v="2483" actId="47"/>
        <pc:sldMkLst>
          <pc:docMk/>
          <pc:sldMk cId="1026331982" sldId="665"/>
        </pc:sldMkLst>
      </pc:sldChg>
      <pc:sldChg chg="add del">
        <pc:chgData name="Louis Thomas Marchlen" userId="9d35b07a339f2b58" providerId="LiveId" clId="{AA5FC927-F083-4357-B1C0-B4BEA95544CF}" dt="2021-04-10T01:18:59.705" v="2483" actId="47"/>
        <pc:sldMkLst>
          <pc:docMk/>
          <pc:sldMk cId="3366452936" sldId="666"/>
        </pc:sldMkLst>
      </pc:sldChg>
      <pc:sldChg chg="add del">
        <pc:chgData name="Louis Thomas Marchlen" userId="9d35b07a339f2b58" providerId="LiveId" clId="{AA5FC927-F083-4357-B1C0-B4BEA95544CF}" dt="2021-04-10T01:18:59.705" v="2483" actId="47"/>
        <pc:sldMkLst>
          <pc:docMk/>
          <pc:sldMk cId="1044996756" sldId="677"/>
        </pc:sldMkLst>
      </pc:sldChg>
      <pc:sldChg chg="modSp mod">
        <pc:chgData name="Louis Thomas Marchlen" userId="9d35b07a339f2b58" providerId="LiveId" clId="{AA5FC927-F083-4357-B1C0-B4BEA95544CF}" dt="2021-04-13T20:06:25.705" v="2570" actId="20577"/>
        <pc:sldMkLst>
          <pc:docMk/>
          <pc:sldMk cId="2741756067" sldId="693"/>
        </pc:sldMkLst>
        <pc:spChg chg="mod">
          <ac:chgData name="Louis Thomas Marchlen" userId="9d35b07a339f2b58" providerId="LiveId" clId="{AA5FC927-F083-4357-B1C0-B4BEA95544CF}" dt="2021-04-13T20:06:25.705" v="2570" actId="20577"/>
          <ac:spMkLst>
            <pc:docMk/>
            <pc:sldMk cId="2741756067" sldId="693"/>
            <ac:spMk id="3" creationId="{6BD54806-1F45-4FA3-908F-A731A28E16C5}"/>
          </ac:spMkLst>
        </pc:spChg>
      </pc:sldChg>
      <pc:sldChg chg="modSp mod">
        <pc:chgData name="Louis Thomas Marchlen" userId="9d35b07a339f2b58" providerId="LiveId" clId="{AA5FC927-F083-4357-B1C0-B4BEA95544CF}" dt="2021-04-14T21:59:33.876" v="2580" actId="207"/>
        <pc:sldMkLst>
          <pc:docMk/>
          <pc:sldMk cId="2042067184" sldId="711"/>
        </pc:sldMkLst>
        <pc:spChg chg="mod">
          <ac:chgData name="Louis Thomas Marchlen" userId="9d35b07a339f2b58" providerId="LiveId" clId="{AA5FC927-F083-4357-B1C0-B4BEA95544CF}" dt="2021-04-14T21:59:33.876" v="2580" actId="207"/>
          <ac:spMkLst>
            <pc:docMk/>
            <pc:sldMk cId="2042067184" sldId="711"/>
            <ac:spMk id="3" creationId="{6BD54806-1F45-4FA3-908F-A731A28E16C5}"/>
          </ac:spMkLst>
        </pc:spChg>
      </pc:sldChg>
      <pc:sldChg chg="add del">
        <pc:chgData name="Louis Thomas Marchlen" userId="9d35b07a339f2b58" providerId="LiveId" clId="{AA5FC927-F083-4357-B1C0-B4BEA95544CF}" dt="2021-04-10T01:19:26.195" v="2484" actId="47"/>
        <pc:sldMkLst>
          <pc:docMk/>
          <pc:sldMk cId="3770594079" sldId="804"/>
        </pc:sldMkLst>
      </pc:sldChg>
      <pc:sldChg chg="add del">
        <pc:chgData name="Louis Thomas Marchlen" userId="9d35b07a339f2b58" providerId="LiveId" clId="{AA5FC927-F083-4357-B1C0-B4BEA95544CF}" dt="2021-04-10T01:18:59.705" v="2483" actId="47"/>
        <pc:sldMkLst>
          <pc:docMk/>
          <pc:sldMk cId="1751633261" sldId="855"/>
        </pc:sldMkLst>
      </pc:sldChg>
      <pc:sldChg chg="del">
        <pc:chgData name="Louis Thomas Marchlen" userId="9d35b07a339f2b58" providerId="LiveId" clId="{AA5FC927-F083-4357-B1C0-B4BEA95544CF}" dt="2021-04-10T01:24:17.898" v="2486" actId="47"/>
        <pc:sldMkLst>
          <pc:docMk/>
          <pc:sldMk cId="1185985749" sldId="873"/>
        </pc:sldMkLst>
      </pc:sldChg>
      <pc:sldChg chg="del">
        <pc:chgData name="Louis Thomas Marchlen" userId="9d35b07a339f2b58" providerId="LiveId" clId="{AA5FC927-F083-4357-B1C0-B4BEA95544CF}" dt="2021-04-10T01:24:46.501" v="2487" actId="47"/>
        <pc:sldMkLst>
          <pc:docMk/>
          <pc:sldMk cId="3972435297" sldId="875"/>
        </pc:sldMkLst>
      </pc:sldChg>
      <pc:sldChg chg="del">
        <pc:chgData name="Louis Thomas Marchlen" userId="9d35b07a339f2b58" providerId="LiveId" clId="{AA5FC927-F083-4357-B1C0-B4BEA95544CF}" dt="2021-04-10T01:24:46.501" v="2487" actId="47"/>
        <pc:sldMkLst>
          <pc:docMk/>
          <pc:sldMk cId="1739945234" sldId="894"/>
        </pc:sldMkLst>
      </pc:sldChg>
      <pc:sldChg chg="add del">
        <pc:chgData name="Louis Thomas Marchlen" userId="9d35b07a339f2b58" providerId="LiveId" clId="{AA5FC927-F083-4357-B1C0-B4BEA95544CF}" dt="2021-04-10T01:18:59.705" v="2483" actId="47"/>
        <pc:sldMkLst>
          <pc:docMk/>
          <pc:sldMk cId="1681715658" sldId="897"/>
        </pc:sldMkLst>
      </pc:sldChg>
      <pc:sldChg chg="add del">
        <pc:chgData name="Louis Thomas Marchlen" userId="9d35b07a339f2b58" providerId="LiveId" clId="{AA5FC927-F083-4357-B1C0-B4BEA95544CF}" dt="2021-04-10T01:18:59.705" v="2483" actId="47"/>
        <pc:sldMkLst>
          <pc:docMk/>
          <pc:sldMk cId="3121076640" sldId="898"/>
        </pc:sldMkLst>
      </pc:sldChg>
      <pc:sldChg chg="add del">
        <pc:chgData name="Louis Thomas Marchlen" userId="9d35b07a339f2b58" providerId="LiveId" clId="{AA5FC927-F083-4357-B1C0-B4BEA95544CF}" dt="2021-04-10T01:18:59.705" v="2483" actId="47"/>
        <pc:sldMkLst>
          <pc:docMk/>
          <pc:sldMk cId="3189880994" sldId="900"/>
        </pc:sldMkLst>
      </pc:sldChg>
      <pc:sldChg chg="add del">
        <pc:chgData name="Louis Thomas Marchlen" userId="9d35b07a339f2b58" providerId="LiveId" clId="{AA5FC927-F083-4357-B1C0-B4BEA95544CF}" dt="2021-04-10T01:19:26.195" v="2484" actId="47"/>
        <pc:sldMkLst>
          <pc:docMk/>
          <pc:sldMk cId="1297602911" sldId="904"/>
        </pc:sldMkLst>
      </pc:sldChg>
      <pc:sldChg chg="add del">
        <pc:chgData name="Louis Thomas Marchlen" userId="9d35b07a339f2b58" providerId="LiveId" clId="{AA5FC927-F083-4357-B1C0-B4BEA95544CF}" dt="2021-04-10T01:19:26.195" v="2484" actId="47"/>
        <pc:sldMkLst>
          <pc:docMk/>
          <pc:sldMk cId="375286294" sldId="905"/>
        </pc:sldMkLst>
      </pc:sldChg>
      <pc:sldChg chg="add del">
        <pc:chgData name="Louis Thomas Marchlen" userId="9d35b07a339f2b58" providerId="LiveId" clId="{AA5FC927-F083-4357-B1C0-B4BEA95544CF}" dt="2021-04-10T01:19:26.195" v="2484" actId="47"/>
        <pc:sldMkLst>
          <pc:docMk/>
          <pc:sldMk cId="1992231540" sldId="906"/>
        </pc:sldMkLst>
      </pc:sldChg>
      <pc:sldChg chg="add del">
        <pc:chgData name="Louis Thomas Marchlen" userId="9d35b07a339f2b58" providerId="LiveId" clId="{AA5FC927-F083-4357-B1C0-B4BEA95544CF}" dt="2021-04-10T01:19:26.195" v="2484" actId="47"/>
        <pc:sldMkLst>
          <pc:docMk/>
          <pc:sldMk cId="1167373916" sldId="907"/>
        </pc:sldMkLst>
      </pc:sldChg>
      <pc:sldChg chg="add del">
        <pc:chgData name="Louis Thomas Marchlen" userId="9d35b07a339f2b58" providerId="LiveId" clId="{AA5FC927-F083-4357-B1C0-B4BEA95544CF}" dt="2021-04-10T01:19:26.195" v="2484" actId="47"/>
        <pc:sldMkLst>
          <pc:docMk/>
          <pc:sldMk cId="1758283519" sldId="908"/>
        </pc:sldMkLst>
      </pc:sldChg>
      <pc:sldChg chg="add del">
        <pc:chgData name="Louis Thomas Marchlen" userId="9d35b07a339f2b58" providerId="LiveId" clId="{AA5FC927-F083-4357-B1C0-B4BEA95544CF}" dt="2021-04-10T01:19:26.195" v="2484" actId="47"/>
        <pc:sldMkLst>
          <pc:docMk/>
          <pc:sldMk cId="3167113703" sldId="909"/>
        </pc:sldMkLst>
      </pc:sldChg>
      <pc:sldChg chg="del">
        <pc:chgData name="Louis Thomas Marchlen" userId="9d35b07a339f2b58" providerId="LiveId" clId="{AA5FC927-F083-4357-B1C0-B4BEA95544CF}" dt="2021-04-10T01:24:46.501" v="2487" actId="47"/>
        <pc:sldMkLst>
          <pc:docMk/>
          <pc:sldMk cId="2772679704" sldId="917"/>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1-27T21:31:07.953" idx="4">
    <p:pos x="7909" y="2234"/>
    <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23B61AD-AFE9-4AD9-8050-82EFD22165D4}"/>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5F1F654-2850-4C8E-BA66-56E37975C418}"/>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5BD9C72-934A-422E-94F4-9D18AE3423C9}" type="datetimeFigureOut">
              <a:rPr lang="en-US" smtClean="0"/>
              <a:t>04/14/21</a:t>
            </a:fld>
            <a:endParaRPr lang="en-US"/>
          </a:p>
        </p:txBody>
      </p:sp>
      <p:sp>
        <p:nvSpPr>
          <p:cNvPr id="4" name="Footer Placeholder 3">
            <a:extLst>
              <a:ext uri="{FF2B5EF4-FFF2-40B4-BE49-F238E27FC236}">
                <a16:creationId xmlns:a16="http://schemas.microsoft.com/office/drawing/2014/main" id="{A8E08FAB-83AB-4F6A-AC3A-102C434F5C10}"/>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04FC024-9237-4875-823B-E9BECD0EEB47}"/>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5027189-011C-41A9-8CF6-53552D2CB69F}" type="slidenum">
              <a:rPr lang="en-US" smtClean="0"/>
              <a:t>‹#›</a:t>
            </a:fld>
            <a:endParaRPr lang="en-US"/>
          </a:p>
        </p:txBody>
      </p:sp>
    </p:spTree>
    <p:extLst>
      <p:ext uri="{BB962C8B-B14F-4D97-AF65-F5344CB8AC3E}">
        <p14:creationId xmlns:p14="http://schemas.microsoft.com/office/powerpoint/2010/main" val="3859863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9459A36-F4EF-4BE8-82C3-F83C6A28C7AA}" type="datetimeFigureOut">
              <a:rPr lang="en-US" smtClean="0"/>
              <a:t>04/14/21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B74EF07-81BB-465E-9807-B6AF8113B18B}" type="slidenum">
              <a:rPr lang="en-US" smtClean="0"/>
              <a:t>‹#›</a:t>
            </a:fld>
            <a:endParaRPr lang="en-US"/>
          </a:p>
        </p:txBody>
      </p:sp>
    </p:spTree>
    <p:extLst>
      <p:ext uri="{BB962C8B-B14F-4D97-AF65-F5344CB8AC3E}">
        <p14:creationId xmlns:p14="http://schemas.microsoft.com/office/powerpoint/2010/main" val="2567064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85 FR </a:t>
            </a:r>
          </a:p>
        </p:txBody>
      </p:sp>
      <p:sp>
        <p:nvSpPr>
          <p:cNvPr id="4" name="Slide Number Placeholder 3"/>
          <p:cNvSpPr>
            <a:spLocks noGrp="1"/>
          </p:cNvSpPr>
          <p:nvPr>
            <p:ph type="sldNum" sz="quarter" idx="5"/>
          </p:nvPr>
        </p:nvSpPr>
        <p:spPr/>
        <p:txBody>
          <a:bodyPr/>
          <a:lstStyle/>
          <a:p>
            <a:fld id="{5B74EF07-81BB-465E-9807-B6AF8113B18B}" type="slidenum">
              <a:rPr lang="en-US" smtClean="0"/>
              <a:t>23</a:t>
            </a:fld>
            <a:endParaRPr lang="en-US" dirty="0"/>
          </a:p>
        </p:txBody>
      </p:sp>
    </p:spTree>
    <p:extLst>
      <p:ext uri="{BB962C8B-B14F-4D97-AF65-F5344CB8AC3E}">
        <p14:creationId xmlns:p14="http://schemas.microsoft.com/office/powerpoint/2010/main" val="275415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69F1D-9E18-43A3-8764-EEBEE6F3FA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38CE02-089C-47E0-85B8-152975A96C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01D1C9-4BD3-483A-AA2B-7999448B57F4}"/>
              </a:ext>
            </a:extLst>
          </p:cNvPr>
          <p:cNvSpPr>
            <a:spLocks noGrp="1"/>
          </p:cNvSpPr>
          <p:nvPr>
            <p:ph type="dt" sz="half" idx="10"/>
          </p:nvPr>
        </p:nvSpPr>
        <p:spPr/>
        <p:txBody>
          <a:bodyPr/>
          <a:lstStyle/>
          <a:p>
            <a:fld id="{D4480D1A-EB2B-4CD9-B868-59439F75A197}" type="datetime1">
              <a:rPr lang="en-US" smtClean="0"/>
              <a:t>04/14/21</a:t>
            </a:fld>
            <a:endParaRPr lang="en-US"/>
          </a:p>
        </p:txBody>
      </p:sp>
      <p:sp>
        <p:nvSpPr>
          <p:cNvPr id="5" name="Footer Placeholder 4">
            <a:extLst>
              <a:ext uri="{FF2B5EF4-FFF2-40B4-BE49-F238E27FC236}">
                <a16:creationId xmlns:a16="http://schemas.microsoft.com/office/drawing/2014/main" id="{ADF7CD3E-FBDE-406E-AAF2-D6822618B9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4245C-552B-444D-A0D0-E4D4DED9FAB5}"/>
              </a:ext>
            </a:extLst>
          </p:cNvPr>
          <p:cNvSpPr>
            <a:spLocks noGrp="1"/>
          </p:cNvSpPr>
          <p:nvPr>
            <p:ph type="sldNum" sz="quarter" idx="12"/>
          </p:nvPr>
        </p:nvSpPr>
        <p:spPr/>
        <p:txBody>
          <a:bodyPr/>
          <a:lstStyle/>
          <a:p>
            <a:fld id="{B7BD4E8F-DB89-41F9-BBEF-35A5EF59F7D1}" type="slidenum">
              <a:rPr lang="en-US" smtClean="0"/>
              <a:t>‹#›</a:t>
            </a:fld>
            <a:endParaRPr lang="en-US"/>
          </a:p>
        </p:txBody>
      </p:sp>
    </p:spTree>
    <p:extLst>
      <p:ext uri="{BB962C8B-B14F-4D97-AF65-F5344CB8AC3E}">
        <p14:creationId xmlns:p14="http://schemas.microsoft.com/office/powerpoint/2010/main" val="1672244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1CA78-F57D-45A8-9E40-35BB3F3D7C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4FD1B4-BE1A-424D-81B8-8DE9F5D6F0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6B2C59-3743-4B60-8205-ABFDD20BA91E}"/>
              </a:ext>
            </a:extLst>
          </p:cNvPr>
          <p:cNvSpPr>
            <a:spLocks noGrp="1"/>
          </p:cNvSpPr>
          <p:nvPr>
            <p:ph type="dt" sz="half" idx="10"/>
          </p:nvPr>
        </p:nvSpPr>
        <p:spPr/>
        <p:txBody>
          <a:bodyPr/>
          <a:lstStyle/>
          <a:p>
            <a:fld id="{E8DC44A4-8F55-445A-9329-E91441A72F3E}" type="datetime1">
              <a:rPr lang="en-US" smtClean="0"/>
              <a:t>04/14/21</a:t>
            </a:fld>
            <a:endParaRPr lang="en-US"/>
          </a:p>
        </p:txBody>
      </p:sp>
      <p:sp>
        <p:nvSpPr>
          <p:cNvPr id="5" name="Footer Placeholder 4">
            <a:extLst>
              <a:ext uri="{FF2B5EF4-FFF2-40B4-BE49-F238E27FC236}">
                <a16:creationId xmlns:a16="http://schemas.microsoft.com/office/drawing/2014/main" id="{1EE56B8D-AEFA-4F14-897C-8AE74884CA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7C818B-C598-4F16-87FA-6621E446A90C}"/>
              </a:ext>
            </a:extLst>
          </p:cNvPr>
          <p:cNvSpPr>
            <a:spLocks noGrp="1"/>
          </p:cNvSpPr>
          <p:nvPr>
            <p:ph type="sldNum" sz="quarter" idx="12"/>
          </p:nvPr>
        </p:nvSpPr>
        <p:spPr/>
        <p:txBody>
          <a:bodyPr/>
          <a:lstStyle/>
          <a:p>
            <a:fld id="{B7BD4E8F-DB89-41F9-BBEF-35A5EF59F7D1}" type="slidenum">
              <a:rPr lang="en-US" smtClean="0"/>
              <a:t>‹#›</a:t>
            </a:fld>
            <a:endParaRPr lang="en-US"/>
          </a:p>
        </p:txBody>
      </p:sp>
    </p:spTree>
    <p:extLst>
      <p:ext uri="{BB962C8B-B14F-4D97-AF65-F5344CB8AC3E}">
        <p14:creationId xmlns:p14="http://schemas.microsoft.com/office/powerpoint/2010/main" val="3286976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87F4E6-79F3-4682-B712-F6FC0D33ED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8FE509-626B-4FF6-8BA4-78FACDEF268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FB4031-8536-4BB3-86D2-899FA2331CEA}"/>
              </a:ext>
            </a:extLst>
          </p:cNvPr>
          <p:cNvSpPr>
            <a:spLocks noGrp="1"/>
          </p:cNvSpPr>
          <p:nvPr>
            <p:ph type="dt" sz="half" idx="10"/>
          </p:nvPr>
        </p:nvSpPr>
        <p:spPr/>
        <p:txBody>
          <a:bodyPr/>
          <a:lstStyle/>
          <a:p>
            <a:fld id="{8EF24E37-0CDB-4354-A5BB-3F0BA2015E9D}" type="datetime1">
              <a:rPr lang="en-US" smtClean="0"/>
              <a:t>04/14/21</a:t>
            </a:fld>
            <a:endParaRPr lang="en-US"/>
          </a:p>
        </p:txBody>
      </p:sp>
      <p:sp>
        <p:nvSpPr>
          <p:cNvPr id="5" name="Footer Placeholder 4">
            <a:extLst>
              <a:ext uri="{FF2B5EF4-FFF2-40B4-BE49-F238E27FC236}">
                <a16:creationId xmlns:a16="http://schemas.microsoft.com/office/drawing/2014/main" id="{6240362E-B2DC-4654-885D-643C1EC0B8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FDB484-9FC5-42C8-B39F-632E7A6F4C9F}"/>
              </a:ext>
            </a:extLst>
          </p:cNvPr>
          <p:cNvSpPr>
            <a:spLocks noGrp="1"/>
          </p:cNvSpPr>
          <p:nvPr>
            <p:ph type="sldNum" sz="quarter" idx="12"/>
          </p:nvPr>
        </p:nvSpPr>
        <p:spPr/>
        <p:txBody>
          <a:bodyPr/>
          <a:lstStyle/>
          <a:p>
            <a:fld id="{B7BD4E8F-DB89-41F9-BBEF-35A5EF59F7D1}" type="slidenum">
              <a:rPr lang="en-US" smtClean="0"/>
              <a:t>‹#›</a:t>
            </a:fld>
            <a:endParaRPr lang="en-US"/>
          </a:p>
        </p:txBody>
      </p:sp>
    </p:spTree>
    <p:extLst>
      <p:ext uri="{BB962C8B-B14F-4D97-AF65-F5344CB8AC3E}">
        <p14:creationId xmlns:p14="http://schemas.microsoft.com/office/powerpoint/2010/main" val="262680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066BE-BA6C-4A95-9B4F-6DF7C7E696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F28BAF-2BC2-41E6-86AD-EF92879450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770FFD-2155-4064-A7A4-E51B25DF0942}"/>
              </a:ext>
            </a:extLst>
          </p:cNvPr>
          <p:cNvSpPr>
            <a:spLocks noGrp="1"/>
          </p:cNvSpPr>
          <p:nvPr>
            <p:ph type="dt" sz="half" idx="10"/>
          </p:nvPr>
        </p:nvSpPr>
        <p:spPr/>
        <p:txBody>
          <a:bodyPr/>
          <a:lstStyle/>
          <a:p>
            <a:fld id="{0612CDF8-C7B5-41E2-A0B5-4D1352E5BB89}" type="datetime1">
              <a:rPr lang="en-US" smtClean="0"/>
              <a:t>04/14/21</a:t>
            </a:fld>
            <a:endParaRPr lang="en-US"/>
          </a:p>
        </p:txBody>
      </p:sp>
      <p:sp>
        <p:nvSpPr>
          <p:cNvPr id="5" name="Footer Placeholder 4">
            <a:extLst>
              <a:ext uri="{FF2B5EF4-FFF2-40B4-BE49-F238E27FC236}">
                <a16:creationId xmlns:a16="http://schemas.microsoft.com/office/drawing/2014/main" id="{4B4756D2-5A6C-4A33-B3F5-D53E3B016C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65FE15-6BFE-4363-ACA9-4832684CE73F}"/>
              </a:ext>
            </a:extLst>
          </p:cNvPr>
          <p:cNvSpPr>
            <a:spLocks noGrp="1"/>
          </p:cNvSpPr>
          <p:nvPr>
            <p:ph type="sldNum" sz="quarter" idx="12"/>
          </p:nvPr>
        </p:nvSpPr>
        <p:spPr/>
        <p:txBody>
          <a:bodyPr/>
          <a:lstStyle/>
          <a:p>
            <a:fld id="{B7BD4E8F-DB89-41F9-BBEF-35A5EF59F7D1}" type="slidenum">
              <a:rPr lang="en-US" smtClean="0"/>
              <a:t>‹#›</a:t>
            </a:fld>
            <a:endParaRPr lang="en-US"/>
          </a:p>
        </p:txBody>
      </p:sp>
    </p:spTree>
    <p:extLst>
      <p:ext uri="{BB962C8B-B14F-4D97-AF65-F5344CB8AC3E}">
        <p14:creationId xmlns:p14="http://schemas.microsoft.com/office/powerpoint/2010/main" val="1348963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B7B5C-4B9F-408C-8F32-5521D23ABE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CB6475-E400-4AAE-8B5C-0743E5FC70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F6FFC6D-376A-463B-9D10-64987B15FD87}"/>
              </a:ext>
            </a:extLst>
          </p:cNvPr>
          <p:cNvSpPr>
            <a:spLocks noGrp="1"/>
          </p:cNvSpPr>
          <p:nvPr>
            <p:ph type="dt" sz="half" idx="10"/>
          </p:nvPr>
        </p:nvSpPr>
        <p:spPr/>
        <p:txBody>
          <a:bodyPr/>
          <a:lstStyle/>
          <a:p>
            <a:fld id="{0E9899B1-62F4-41C2-98C9-FFF2A6F7A3D2}" type="datetime1">
              <a:rPr lang="en-US" smtClean="0"/>
              <a:t>04/14/21</a:t>
            </a:fld>
            <a:endParaRPr lang="en-US"/>
          </a:p>
        </p:txBody>
      </p:sp>
      <p:sp>
        <p:nvSpPr>
          <p:cNvPr id="5" name="Footer Placeholder 4">
            <a:extLst>
              <a:ext uri="{FF2B5EF4-FFF2-40B4-BE49-F238E27FC236}">
                <a16:creationId xmlns:a16="http://schemas.microsoft.com/office/drawing/2014/main" id="{2B1AD65F-B4FB-480E-B732-A937A3EE61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BCA521-E808-4CC5-8C49-6BC538FCE08A}"/>
              </a:ext>
            </a:extLst>
          </p:cNvPr>
          <p:cNvSpPr>
            <a:spLocks noGrp="1"/>
          </p:cNvSpPr>
          <p:nvPr>
            <p:ph type="sldNum" sz="quarter" idx="12"/>
          </p:nvPr>
        </p:nvSpPr>
        <p:spPr/>
        <p:txBody>
          <a:bodyPr/>
          <a:lstStyle/>
          <a:p>
            <a:fld id="{B7BD4E8F-DB89-41F9-BBEF-35A5EF59F7D1}" type="slidenum">
              <a:rPr lang="en-US" smtClean="0"/>
              <a:t>‹#›</a:t>
            </a:fld>
            <a:endParaRPr lang="en-US"/>
          </a:p>
        </p:txBody>
      </p:sp>
    </p:spTree>
    <p:extLst>
      <p:ext uri="{BB962C8B-B14F-4D97-AF65-F5344CB8AC3E}">
        <p14:creationId xmlns:p14="http://schemas.microsoft.com/office/powerpoint/2010/main" val="242395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09A1F-1194-4323-8997-7D58733EA4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0182C5-EC51-4AA0-8950-D7938DFF435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BCD80A-C165-493F-9477-81BB7326132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29EFD2-2278-47FE-9E05-9D229A241A54}"/>
              </a:ext>
            </a:extLst>
          </p:cNvPr>
          <p:cNvSpPr>
            <a:spLocks noGrp="1"/>
          </p:cNvSpPr>
          <p:nvPr>
            <p:ph type="dt" sz="half" idx="10"/>
          </p:nvPr>
        </p:nvSpPr>
        <p:spPr/>
        <p:txBody>
          <a:bodyPr/>
          <a:lstStyle/>
          <a:p>
            <a:fld id="{200EEB88-79D9-476C-B26E-E6B06E6B238D}" type="datetime1">
              <a:rPr lang="en-US" smtClean="0"/>
              <a:t>04/14/21</a:t>
            </a:fld>
            <a:endParaRPr lang="en-US"/>
          </a:p>
        </p:txBody>
      </p:sp>
      <p:sp>
        <p:nvSpPr>
          <p:cNvPr id="6" name="Footer Placeholder 5">
            <a:extLst>
              <a:ext uri="{FF2B5EF4-FFF2-40B4-BE49-F238E27FC236}">
                <a16:creationId xmlns:a16="http://schemas.microsoft.com/office/drawing/2014/main" id="{26031932-B4BF-43C4-A208-46CB28B1D5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AA5D61-4F89-4387-A799-CB0585AAB0AD}"/>
              </a:ext>
            </a:extLst>
          </p:cNvPr>
          <p:cNvSpPr>
            <a:spLocks noGrp="1"/>
          </p:cNvSpPr>
          <p:nvPr>
            <p:ph type="sldNum" sz="quarter" idx="12"/>
          </p:nvPr>
        </p:nvSpPr>
        <p:spPr/>
        <p:txBody>
          <a:bodyPr/>
          <a:lstStyle/>
          <a:p>
            <a:fld id="{B7BD4E8F-DB89-41F9-BBEF-35A5EF59F7D1}" type="slidenum">
              <a:rPr lang="en-US" smtClean="0"/>
              <a:t>‹#›</a:t>
            </a:fld>
            <a:endParaRPr lang="en-US"/>
          </a:p>
        </p:txBody>
      </p:sp>
    </p:spTree>
    <p:extLst>
      <p:ext uri="{BB962C8B-B14F-4D97-AF65-F5344CB8AC3E}">
        <p14:creationId xmlns:p14="http://schemas.microsoft.com/office/powerpoint/2010/main" val="427988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2AF82-5F20-46DF-B8B4-F49740AC7E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E486D1-9445-440F-B127-A7C683852C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A3DE88D-D01F-45EF-98FF-80895A4270E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F9BFA4-22CF-4C8A-9D72-23BC191569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C392FE0-22C7-4A22-BF8D-201B8B92371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65AAA5-8BD2-42BE-9141-9895E1EDDDD3}"/>
              </a:ext>
            </a:extLst>
          </p:cNvPr>
          <p:cNvSpPr>
            <a:spLocks noGrp="1"/>
          </p:cNvSpPr>
          <p:nvPr>
            <p:ph type="dt" sz="half" idx="10"/>
          </p:nvPr>
        </p:nvSpPr>
        <p:spPr/>
        <p:txBody>
          <a:bodyPr/>
          <a:lstStyle/>
          <a:p>
            <a:fld id="{5D3FD6EA-1403-49D1-8E74-4CD5F8002B6E}" type="datetime1">
              <a:rPr lang="en-US" smtClean="0"/>
              <a:t>04/14/21</a:t>
            </a:fld>
            <a:endParaRPr lang="en-US"/>
          </a:p>
        </p:txBody>
      </p:sp>
      <p:sp>
        <p:nvSpPr>
          <p:cNvPr id="8" name="Footer Placeholder 7">
            <a:extLst>
              <a:ext uri="{FF2B5EF4-FFF2-40B4-BE49-F238E27FC236}">
                <a16:creationId xmlns:a16="http://schemas.microsoft.com/office/drawing/2014/main" id="{BD9431E0-1878-4EA3-8B01-E593FFF916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A43E63-2C73-453F-B13C-DF31F44CDD78}"/>
              </a:ext>
            </a:extLst>
          </p:cNvPr>
          <p:cNvSpPr>
            <a:spLocks noGrp="1"/>
          </p:cNvSpPr>
          <p:nvPr>
            <p:ph type="sldNum" sz="quarter" idx="12"/>
          </p:nvPr>
        </p:nvSpPr>
        <p:spPr/>
        <p:txBody>
          <a:bodyPr/>
          <a:lstStyle/>
          <a:p>
            <a:fld id="{B7BD4E8F-DB89-41F9-BBEF-35A5EF59F7D1}" type="slidenum">
              <a:rPr lang="en-US" smtClean="0"/>
              <a:t>‹#›</a:t>
            </a:fld>
            <a:endParaRPr lang="en-US"/>
          </a:p>
        </p:txBody>
      </p:sp>
    </p:spTree>
    <p:extLst>
      <p:ext uri="{BB962C8B-B14F-4D97-AF65-F5344CB8AC3E}">
        <p14:creationId xmlns:p14="http://schemas.microsoft.com/office/powerpoint/2010/main" val="3267007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A2C95-6B18-42AE-8C0C-4E6C83421B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5D591D-59CC-4FDF-BBC2-98CF1C9A047C}"/>
              </a:ext>
            </a:extLst>
          </p:cNvPr>
          <p:cNvSpPr>
            <a:spLocks noGrp="1"/>
          </p:cNvSpPr>
          <p:nvPr>
            <p:ph type="dt" sz="half" idx="10"/>
          </p:nvPr>
        </p:nvSpPr>
        <p:spPr/>
        <p:txBody>
          <a:bodyPr/>
          <a:lstStyle/>
          <a:p>
            <a:fld id="{8E6685BD-F59E-4551-9731-7326AB4CB32E}" type="datetime1">
              <a:rPr lang="en-US" smtClean="0"/>
              <a:t>04/14/21</a:t>
            </a:fld>
            <a:endParaRPr lang="en-US"/>
          </a:p>
        </p:txBody>
      </p:sp>
      <p:sp>
        <p:nvSpPr>
          <p:cNvPr id="4" name="Footer Placeholder 3">
            <a:extLst>
              <a:ext uri="{FF2B5EF4-FFF2-40B4-BE49-F238E27FC236}">
                <a16:creationId xmlns:a16="http://schemas.microsoft.com/office/drawing/2014/main" id="{629968F9-A3DE-4AB5-A5DB-2137367041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E135EC-0810-43AC-B287-31461F9FD82F}"/>
              </a:ext>
            </a:extLst>
          </p:cNvPr>
          <p:cNvSpPr>
            <a:spLocks noGrp="1"/>
          </p:cNvSpPr>
          <p:nvPr>
            <p:ph type="sldNum" sz="quarter" idx="12"/>
          </p:nvPr>
        </p:nvSpPr>
        <p:spPr/>
        <p:txBody>
          <a:bodyPr/>
          <a:lstStyle/>
          <a:p>
            <a:fld id="{B7BD4E8F-DB89-41F9-BBEF-35A5EF59F7D1}" type="slidenum">
              <a:rPr lang="en-US" smtClean="0"/>
              <a:t>‹#›</a:t>
            </a:fld>
            <a:endParaRPr lang="en-US"/>
          </a:p>
        </p:txBody>
      </p:sp>
    </p:spTree>
    <p:extLst>
      <p:ext uri="{BB962C8B-B14F-4D97-AF65-F5344CB8AC3E}">
        <p14:creationId xmlns:p14="http://schemas.microsoft.com/office/powerpoint/2010/main" val="4210113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A83E52-6318-4B64-A164-97E0CA864890}"/>
              </a:ext>
            </a:extLst>
          </p:cNvPr>
          <p:cNvSpPr>
            <a:spLocks noGrp="1"/>
          </p:cNvSpPr>
          <p:nvPr>
            <p:ph type="dt" sz="half" idx="10"/>
          </p:nvPr>
        </p:nvSpPr>
        <p:spPr/>
        <p:txBody>
          <a:bodyPr/>
          <a:lstStyle/>
          <a:p>
            <a:fld id="{59BC1608-FE69-4CBA-90BB-1A5D9647EEE1}" type="datetime1">
              <a:rPr lang="en-US" smtClean="0"/>
              <a:t>04/14/21</a:t>
            </a:fld>
            <a:endParaRPr lang="en-US"/>
          </a:p>
        </p:txBody>
      </p:sp>
      <p:sp>
        <p:nvSpPr>
          <p:cNvPr id="3" name="Footer Placeholder 2">
            <a:extLst>
              <a:ext uri="{FF2B5EF4-FFF2-40B4-BE49-F238E27FC236}">
                <a16:creationId xmlns:a16="http://schemas.microsoft.com/office/drawing/2014/main" id="{31FA42A4-7BF1-4066-873D-B411872CEA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CEEEF5-9AAA-48AC-9651-B3CA90FDD1FB}"/>
              </a:ext>
            </a:extLst>
          </p:cNvPr>
          <p:cNvSpPr>
            <a:spLocks noGrp="1"/>
          </p:cNvSpPr>
          <p:nvPr>
            <p:ph type="sldNum" sz="quarter" idx="12"/>
          </p:nvPr>
        </p:nvSpPr>
        <p:spPr/>
        <p:txBody>
          <a:bodyPr/>
          <a:lstStyle/>
          <a:p>
            <a:fld id="{B7BD4E8F-DB89-41F9-BBEF-35A5EF59F7D1}" type="slidenum">
              <a:rPr lang="en-US" smtClean="0"/>
              <a:t>‹#›</a:t>
            </a:fld>
            <a:endParaRPr lang="en-US"/>
          </a:p>
        </p:txBody>
      </p:sp>
    </p:spTree>
    <p:extLst>
      <p:ext uri="{BB962C8B-B14F-4D97-AF65-F5344CB8AC3E}">
        <p14:creationId xmlns:p14="http://schemas.microsoft.com/office/powerpoint/2010/main" val="4043044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EA29E-C9F5-4D71-AC81-8AF02D84F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0A0DC9-81B7-4E8E-80E7-AD31767A5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4193D1-9BC3-4DEC-A47B-57D895848D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B52249-944C-452F-9659-5D93D060A3C5}"/>
              </a:ext>
            </a:extLst>
          </p:cNvPr>
          <p:cNvSpPr>
            <a:spLocks noGrp="1"/>
          </p:cNvSpPr>
          <p:nvPr>
            <p:ph type="dt" sz="half" idx="10"/>
          </p:nvPr>
        </p:nvSpPr>
        <p:spPr/>
        <p:txBody>
          <a:bodyPr/>
          <a:lstStyle/>
          <a:p>
            <a:fld id="{089F5FCB-CD5B-4146-9E1C-77C7DBB2752B}" type="datetime1">
              <a:rPr lang="en-US" smtClean="0"/>
              <a:t>04/14/21</a:t>
            </a:fld>
            <a:endParaRPr lang="en-US"/>
          </a:p>
        </p:txBody>
      </p:sp>
      <p:sp>
        <p:nvSpPr>
          <p:cNvPr id="6" name="Footer Placeholder 5">
            <a:extLst>
              <a:ext uri="{FF2B5EF4-FFF2-40B4-BE49-F238E27FC236}">
                <a16:creationId xmlns:a16="http://schemas.microsoft.com/office/drawing/2014/main" id="{AAC41297-9CFF-4923-99A1-B3A7B48049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66379-8FA6-4338-B57E-F04207ACC137}"/>
              </a:ext>
            </a:extLst>
          </p:cNvPr>
          <p:cNvSpPr>
            <a:spLocks noGrp="1"/>
          </p:cNvSpPr>
          <p:nvPr>
            <p:ph type="sldNum" sz="quarter" idx="12"/>
          </p:nvPr>
        </p:nvSpPr>
        <p:spPr/>
        <p:txBody>
          <a:bodyPr/>
          <a:lstStyle/>
          <a:p>
            <a:fld id="{B7BD4E8F-DB89-41F9-BBEF-35A5EF59F7D1}" type="slidenum">
              <a:rPr lang="en-US" smtClean="0"/>
              <a:t>‹#›</a:t>
            </a:fld>
            <a:endParaRPr lang="en-US"/>
          </a:p>
        </p:txBody>
      </p:sp>
    </p:spTree>
    <p:extLst>
      <p:ext uri="{BB962C8B-B14F-4D97-AF65-F5344CB8AC3E}">
        <p14:creationId xmlns:p14="http://schemas.microsoft.com/office/powerpoint/2010/main" val="3493715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4BBB0-E692-422D-B130-B67516F3AF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04B6A8-6F26-4D55-8DFF-79CDA65871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62C867-4E8C-4840-B08E-C1DAF94A05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D3D6F9-2586-4B1F-B3C6-47614261DECE}"/>
              </a:ext>
            </a:extLst>
          </p:cNvPr>
          <p:cNvSpPr>
            <a:spLocks noGrp="1"/>
          </p:cNvSpPr>
          <p:nvPr>
            <p:ph type="dt" sz="half" idx="10"/>
          </p:nvPr>
        </p:nvSpPr>
        <p:spPr/>
        <p:txBody>
          <a:bodyPr/>
          <a:lstStyle/>
          <a:p>
            <a:fld id="{DAC5C3C2-7EAD-42AE-B25F-7592BC7BB68D}" type="datetime1">
              <a:rPr lang="en-US" smtClean="0"/>
              <a:t>04/14/21</a:t>
            </a:fld>
            <a:endParaRPr lang="en-US"/>
          </a:p>
        </p:txBody>
      </p:sp>
      <p:sp>
        <p:nvSpPr>
          <p:cNvPr id="6" name="Footer Placeholder 5">
            <a:extLst>
              <a:ext uri="{FF2B5EF4-FFF2-40B4-BE49-F238E27FC236}">
                <a16:creationId xmlns:a16="http://schemas.microsoft.com/office/drawing/2014/main" id="{6DBCB08A-B97F-49BA-8114-C2E6A57E0F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40AB86-FC9E-4E37-AE74-91524F78659C}"/>
              </a:ext>
            </a:extLst>
          </p:cNvPr>
          <p:cNvSpPr>
            <a:spLocks noGrp="1"/>
          </p:cNvSpPr>
          <p:nvPr>
            <p:ph type="sldNum" sz="quarter" idx="12"/>
          </p:nvPr>
        </p:nvSpPr>
        <p:spPr/>
        <p:txBody>
          <a:bodyPr/>
          <a:lstStyle/>
          <a:p>
            <a:fld id="{B7BD4E8F-DB89-41F9-BBEF-35A5EF59F7D1}" type="slidenum">
              <a:rPr lang="en-US" smtClean="0"/>
              <a:t>‹#›</a:t>
            </a:fld>
            <a:endParaRPr lang="en-US"/>
          </a:p>
        </p:txBody>
      </p:sp>
    </p:spTree>
    <p:extLst>
      <p:ext uri="{BB962C8B-B14F-4D97-AF65-F5344CB8AC3E}">
        <p14:creationId xmlns:p14="http://schemas.microsoft.com/office/powerpoint/2010/main" val="256992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CACEAB-7C97-4A91-AC41-26B47DA47A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105763-8BE5-496C-815D-2DF6359CCB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D525C1-D438-4CBD-85CC-4F47840595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8D507-1792-4E7F-9A3D-D991BD8A5A35}" type="datetime1">
              <a:rPr lang="en-US" smtClean="0"/>
              <a:t>04/14/21</a:t>
            </a:fld>
            <a:endParaRPr lang="en-US"/>
          </a:p>
        </p:txBody>
      </p:sp>
      <p:sp>
        <p:nvSpPr>
          <p:cNvPr id="5" name="Footer Placeholder 4">
            <a:extLst>
              <a:ext uri="{FF2B5EF4-FFF2-40B4-BE49-F238E27FC236}">
                <a16:creationId xmlns:a16="http://schemas.microsoft.com/office/drawing/2014/main" id="{FACAB5CD-D5BB-40A4-9D93-DD22F03CC0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C8A372-7F18-4C5A-83FF-4B7DD8D6A8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D4E8F-DB89-41F9-BBEF-35A5EF59F7D1}" type="slidenum">
              <a:rPr lang="en-US" smtClean="0"/>
              <a:t>‹#›</a:t>
            </a:fld>
            <a:endParaRPr lang="en-US"/>
          </a:p>
        </p:txBody>
      </p:sp>
    </p:spTree>
    <p:extLst>
      <p:ext uri="{BB962C8B-B14F-4D97-AF65-F5344CB8AC3E}">
        <p14:creationId xmlns:p14="http://schemas.microsoft.com/office/powerpoint/2010/main" val="2039988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hyperlink" Target="https://www.irs.gov/newsroom/faqs-regarding-the-aggregation-rules-under-section-448c2-that-apply-to-the-section-163j-small-business-exemption#footnote-2" TargetMode="External"/><Relationship Id="rId7" Type="http://schemas.openxmlformats.org/officeDocument/2006/relationships/hyperlink" Target="https://www.irs.gov/newsroom/faqs-regarding-the-aggregation-rules-under-section-448c2-that-apply-to-the-section-163j-small-business-exemption#footnote-6" TargetMode="External"/><Relationship Id="rId2" Type="http://schemas.openxmlformats.org/officeDocument/2006/relationships/hyperlink" Target="https://www.irs.gov/newsroom/faqs-regarding-the-aggregation-rules-under-section-448c2-that-apply-to-the-section-163j-small-business-exemption#footnote-1" TargetMode="External"/><Relationship Id="rId1" Type="http://schemas.openxmlformats.org/officeDocument/2006/relationships/slideLayout" Target="../slideLayouts/slideLayout2.xml"/><Relationship Id="rId6" Type="http://schemas.openxmlformats.org/officeDocument/2006/relationships/hyperlink" Target="https://www.irs.gov/newsroom/faqs-regarding-the-aggregation-rules-under-section-448c2-that-apply-to-the-section-163j-small-business-exemption#footnote-5" TargetMode="External"/><Relationship Id="rId5" Type="http://schemas.openxmlformats.org/officeDocument/2006/relationships/hyperlink" Target="https://www.irs.gov/newsroom/faqs-regarding-the-aggregation-rules-under-section-448c2-that-apply-to-the-section-163j-small-business-exemption#footnote-4" TargetMode="External"/><Relationship Id="rId4" Type="http://schemas.openxmlformats.org/officeDocument/2006/relationships/hyperlink" Target="https://www.irs.gov/newsroom/faqs-regarding-the-aggregation-rules-under-section-448c2-that-apply-to-the-section-163j-small-business-exemption#footnote-3"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www.irs.gov/newsroom/faqs-regarding-the-aggregation-rules-under-section-448c2-that-apply-to-the-section-163j-small-business-exemption#footnote-9" TargetMode="External"/><Relationship Id="rId2" Type="http://schemas.openxmlformats.org/officeDocument/2006/relationships/hyperlink" Target="https://www.irs.gov/newsroom/faqs-regarding-the-aggregation-rules-under-section-448c2-that-apply-to-the-section-163j-small-business-exemption#footnote-8"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www.irs.gov/newsroom/faqs-regarding-the-aggregation-rules-under-section-448c2-that-apply-to-the-section-163j-small-business-exemption#footnote-11" TargetMode="External"/><Relationship Id="rId2" Type="http://schemas.openxmlformats.org/officeDocument/2006/relationships/hyperlink" Target="https://www.irs.gov/newsroom/faqs-regarding-the-aggregation-rules-under-section-448c2-that-apply-to-the-section-163j-small-business-exemption#footnote-10"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www.irs.gov/newsroom/faqs-regarding-the-aggregation-rules-under-section-448c2-that-apply-to-the-section-163j-small-business-exemption#footnote-12"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www.irs.gov/newsroom/faqs-regarding-the-aggregation-rules-under-section-448c2-that-apply-to-the-section-163j-small-business-exemption#footnote-15"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www.irs.gov/newsroom/faqs-regarding-the-aggregation-rules-under-section-448c2-that-apply-to-the-section-163j-small-business-exemption#footnote-17" TargetMode="External"/><Relationship Id="rId2" Type="http://schemas.openxmlformats.org/officeDocument/2006/relationships/hyperlink" Target="https://www.irs.gov/newsroom/faqs-regarding-the-aggregation-rules-under-section-448c2-that-apply-to-the-section-163j-small-business-exemption#footnote-16" TargetMode="External"/><Relationship Id="rId1" Type="http://schemas.openxmlformats.org/officeDocument/2006/relationships/slideLayout" Target="../slideLayouts/slideLayout2.xml"/><Relationship Id="rId4" Type="http://schemas.openxmlformats.org/officeDocument/2006/relationships/hyperlink" Target="https://www.irs.gov/newsroom/faqs-regarding-the-aggregation-rules-under-section-448c2-that-apply-to-the-section-163j-small-business-exemption#footnote-18" TargetMode="External"/></Relationships>
</file>

<file path=ppt/slides/_rels/slide112.xml.rels><?xml version="1.0" encoding="UTF-8" standalone="yes"?>
<Relationships xmlns="http://schemas.openxmlformats.org/package/2006/relationships"><Relationship Id="rId3" Type="http://schemas.openxmlformats.org/officeDocument/2006/relationships/hyperlink" Target="https://www.irs.gov/newsroom/faqs-regarding-the-aggregation-rules-under-section-448c2-that-apply-to-the-section-163j-small-business-exemption#Part-1" TargetMode="External"/><Relationship Id="rId2" Type="http://schemas.openxmlformats.org/officeDocument/2006/relationships/hyperlink" Target="https://www.irs.gov/newsroom/faqs-regarding-the-aggregation-rules-under-section-448c2-that-apply-to-the-section-163j-small-business-exemption#footnote-19" TargetMode="External"/><Relationship Id="rId1" Type="http://schemas.openxmlformats.org/officeDocument/2006/relationships/slideLayout" Target="../slideLayouts/slideLayout2.xml"/><Relationship Id="rId5" Type="http://schemas.openxmlformats.org/officeDocument/2006/relationships/hyperlink" Target="https://www.irs.gov/newsroom/faqs-regarding-the-aggregation-rules-under-section-448c2-that-apply-to-the-section-163j-small-business-exemption#footnote-21" TargetMode="External"/><Relationship Id="rId4" Type="http://schemas.openxmlformats.org/officeDocument/2006/relationships/hyperlink" Target="https://www.irs.gov/newsroom/faqs-regarding-the-aggregation-rules-under-section-448c2-that-apply-to-the-section-163j-small-business-exemption#footnote-20" TargetMode="External"/></Relationships>
</file>

<file path=ppt/slides/_rels/slide113.xml.rels><?xml version="1.0" encoding="UTF-8" standalone="yes"?>
<Relationships xmlns="http://schemas.openxmlformats.org/package/2006/relationships"><Relationship Id="rId3" Type="http://schemas.openxmlformats.org/officeDocument/2006/relationships/hyperlink" Target="https://www.irs.gov/newsroom/faqs-regarding-the-aggregation-rules-under-section-448c2-that-apply-to-the-section-163j-small-business-exemption#footnote-23" TargetMode="External"/><Relationship Id="rId2" Type="http://schemas.openxmlformats.org/officeDocument/2006/relationships/hyperlink" Target="https://www.irs.gov/newsroom/faqs-regarding-the-aggregation-rules-under-section-448c2-that-apply-to-the-section-163j-small-business-exemption#footnote-22" TargetMode="External"/><Relationship Id="rId1" Type="http://schemas.openxmlformats.org/officeDocument/2006/relationships/slideLayout" Target="../slideLayouts/slideLayout2.xml"/><Relationship Id="rId6" Type="http://schemas.openxmlformats.org/officeDocument/2006/relationships/hyperlink" Target="https://www.irs.gov/newsroom/faqs-regarding-the-aggregation-rules-under-section-448c2-that-apply-to-the-section-163j-small-business-exemption#footnote-26" TargetMode="External"/><Relationship Id="rId5" Type="http://schemas.openxmlformats.org/officeDocument/2006/relationships/hyperlink" Target="https://www.irs.gov/newsroom/faqs-regarding-the-aggregation-rules-under-section-448c2-that-apply-to-the-section-163j-small-business-exemption#footnote-25" TargetMode="External"/><Relationship Id="rId4" Type="http://schemas.openxmlformats.org/officeDocument/2006/relationships/hyperlink" Target="https://www.irs.gov/newsroom/faqs-regarding-the-aggregation-rules-under-section-448c2-that-apply-to-the-section-163j-small-business-exemption#footnote-24" TargetMode="Externa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8" Type="http://schemas.openxmlformats.org/officeDocument/2006/relationships/hyperlink" Target="https://www.law.cornell.edu/definitions/uscode.php?width=840&amp;height=800&amp;iframe=true&amp;def_id=26-USC-1663934414-1982401060&amp;term_occur=999&amp;term_src=" TargetMode="External"/><Relationship Id="rId3" Type="http://schemas.openxmlformats.org/officeDocument/2006/relationships/hyperlink" Target="https://www.law.cornell.edu/definitions/uscode.php?width=840&amp;height=800&amp;iframe=true&amp;def_id=26-USC-349802035-1982401060&amp;term_occur=999&amp;term_src=" TargetMode="External"/><Relationship Id="rId7" Type="http://schemas.openxmlformats.org/officeDocument/2006/relationships/hyperlink" Target="https://www.law.cornell.edu/uscode/text/26/167#a" TargetMode="External"/><Relationship Id="rId2" Type="http://schemas.openxmlformats.org/officeDocument/2006/relationships/hyperlink" Target="https://www.law.cornell.edu/definitions/uscode.php?width=840&amp;height=800&amp;iframe=true&amp;def_id=26-USC-2032517217-1982400104&amp;term_occur=999&amp;term_src=" TargetMode="External"/><Relationship Id="rId1" Type="http://schemas.openxmlformats.org/officeDocument/2006/relationships/slideLayout" Target="../slideLayouts/slideLayout2.xml"/><Relationship Id="rId6" Type="http://schemas.openxmlformats.org/officeDocument/2006/relationships/hyperlink" Target="https://www.law.cornell.edu/uscode/text/26/163#j_7_C" TargetMode="External"/><Relationship Id="rId5" Type="http://schemas.openxmlformats.org/officeDocument/2006/relationships/hyperlink" Target="https://www.law.cornell.edu/definitions/uscode.php?width=840&amp;height=800&amp;iframe=true&amp;def_id=26-USC-1961969807-1982400104&amp;term_occur=999&amp;term_src=title:26:subtitle:A:chapter:1:subchapter:B:part:VI:section:168" TargetMode="External"/><Relationship Id="rId10" Type="http://schemas.openxmlformats.org/officeDocument/2006/relationships/hyperlink" Target="https://www.law.cornell.edu/definitions/uscode.php?width=840&amp;height=800&amp;iframe=true&amp;def_id=26-USC-774068963-1982398182&amp;term_occur=999&amp;term_src=title:26:subtitle:A:chapter:1:subchapter:B:part:VI:section:168" TargetMode="External"/><Relationship Id="rId4" Type="http://schemas.openxmlformats.org/officeDocument/2006/relationships/hyperlink" Target="https://www.law.cornell.edu/definitions/uscode.php?width=840&amp;height=800&amp;iframe=true&amp;def_id=26-USC-1702770675-1982400103&amp;term_occur=999&amp;term_src=title:26:subtitle:A:chapter:1:subchapter:B:part:VI:section:168" TargetMode="External"/><Relationship Id="rId9" Type="http://schemas.openxmlformats.org/officeDocument/2006/relationships/hyperlink" Target="https://www.law.cornell.edu/definitions/uscode.php?width=840&amp;height=800&amp;iframe=true&amp;def_id=26-USC-1550681141-1982398178&amp;term_occur=999&amp;term_src=title:26:subtitle:A:chapter:1:subchapter:B:part:VI:section:168" TargetMode="External"/></Relationships>
</file>

<file path=ppt/slides/_rels/slide125.xml.rels><?xml version="1.0" encoding="UTF-8" standalone="yes"?>
<Relationships xmlns="http://schemas.openxmlformats.org/package/2006/relationships"><Relationship Id="rId8" Type="http://schemas.openxmlformats.org/officeDocument/2006/relationships/hyperlink" Target="https://www.law.cornell.edu/uscode/text/26/163#j" TargetMode="External"/><Relationship Id="rId3" Type="http://schemas.openxmlformats.org/officeDocument/2006/relationships/hyperlink" Target="https://www.law.cornell.edu/definitions/uscode.php?width=840&amp;height=800&amp;iframe=true&amp;def_id=26-USC-419852869-1982403948&amp;term_occur=999&amp;term_src=title:26:subtitle:A:chapter:1:subchapter:B:part:VI:section:168" TargetMode="External"/><Relationship Id="rId7" Type="http://schemas.openxmlformats.org/officeDocument/2006/relationships/hyperlink" Target="https://www.law.cornell.edu/definitions/uscode.php?width=840&amp;height=800&amp;iframe=true&amp;def_id=26-USC-2076439026-1982398181&amp;term_occur=999&amp;term_src=title:26:subtitle:A:chapter:1:subchapter:B:part:VI:section:168" TargetMode="External"/><Relationship Id="rId2" Type="http://schemas.openxmlformats.org/officeDocument/2006/relationships/hyperlink" Target="https://www.law.cornell.edu/definitions/uscode.php?width=840&amp;height=800&amp;iframe=true&amp;def_id=26-USC-1328331993-1982403944&amp;term_occur=999&amp;term_src=" TargetMode="External"/><Relationship Id="rId1" Type="http://schemas.openxmlformats.org/officeDocument/2006/relationships/slideLayout" Target="../slideLayouts/slideLayout2.xml"/><Relationship Id="rId6" Type="http://schemas.openxmlformats.org/officeDocument/2006/relationships/hyperlink" Target="https://www.law.cornell.edu/uscode/text/26/167#f_1_B" TargetMode="External"/><Relationship Id="rId5" Type="http://schemas.openxmlformats.org/officeDocument/2006/relationships/hyperlink" Target="https://www.law.cornell.edu/definitions/uscode.php?width=840&amp;height=800&amp;iframe=true&amp;def_id=26-USC-599163109-1982402022&amp;term_occur=999&amp;term_src=" TargetMode="External"/><Relationship Id="rId4" Type="http://schemas.openxmlformats.org/officeDocument/2006/relationships/hyperlink" Target="https://www.law.cornell.edu/definitions/uscode.php?width=840&amp;height=800&amp;iframe=true&amp;def_id=26-USC-1328331993-1982403944&amp;term_occur=999&amp;term_src=title:26:subtitle:A:chapter:1:subchapter:B:part:VI:section:168"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www.law.cornell.edu/definitions/uscode.php?width=840&amp;height=800&amp;iframe=true&amp;def_id=26-USC-1663934414-1982401060&amp;term_occur=999&amp;term_src=" TargetMode="External"/><Relationship Id="rId3" Type="http://schemas.openxmlformats.org/officeDocument/2006/relationships/hyperlink" Target="https://www.law.cornell.edu/definitions/uscode.php?width=840&amp;height=800&amp;iframe=true&amp;def_id=26-USC-349802035-1982401060&amp;term_occur=999&amp;term_src=" TargetMode="External"/><Relationship Id="rId7" Type="http://schemas.openxmlformats.org/officeDocument/2006/relationships/hyperlink" Target="https://www.law.cornell.edu/uscode/text/26/167#a" TargetMode="External"/><Relationship Id="rId2" Type="http://schemas.openxmlformats.org/officeDocument/2006/relationships/hyperlink" Target="https://www.law.cornell.edu/definitions/uscode.php?width=840&amp;height=800&amp;iframe=true&amp;def_id=26-USC-2032517217-1982400104&amp;term_occur=999&amp;term_src=" TargetMode="External"/><Relationship Id="rId1" Type="http://schemas.openxmlformats.org/officeDocument/2006/relationships/slideLayout" Target="../slideLayouts/slideLayout2.xml"/><Relationship Id="rId6" Type="http://schemas.openxmlformats.org/officeDocument/2006/relationships/hyperlink" Target="https://www.law.cornell.edu/uscode/text/26/163#j_7_C" TargetMode="External"/><Relationship Id="rId5" Type="http://schemas.openxmlformats.org/officeDocument/2006/relationships/hyperlink" Target="https://www.law.cornell.edu/definitions/uscode.php?width=840&amp;height=800&amp;iframe=true&amp;def_id=26-USC-1961969807-1982400104&amp;term_occur=999&amp;term_src=title:26:subtitle:A:chapter:1:subchapter:B:part:VI:section:168" TargetMode="External"/><Relationship Id="rId10" Type="http://schemas.openxmlformats.org/officeDocument/2006/relationships/hyperlink" Target="https://www.law.cornell.edu/definitions/uscode.php?width=840&amp;height=800&amp;iframe=true&amp;def_id=26-USC-774068963-1982398182&amp;term_occur=999&amp;term_src=title:26:subtitle:A:chapter:1:subchapter:B:part:VI:section:168" TargetMode="External"/><Relationship Id="rId4" Type="http://schemas.openxmlformats.org/officeDocument/2006/relationships/hyperlink" Target="https://www.law.cornell.edu/definitions/uscode.php?width=840&amp;height=800&amp;iframe=true&amp;def_id=26-USC-1702770675-1982400103&amp;term_occur=999&amp;term_src=title:26:subtitle:A:chapter:1:subchapter:B:part:VI:section:168" TargetMode="External"/><Relationship Id="rId9" Type="http://schemas.openxmlformats.org/officeDocument/2006/relationships/hyperlink" Target="https://www.law.cornell.edu/definitions/uscode.php?width=840&amp;height=800&amp;iframe=true&amp;def_id=26-USC-1550681141-1982398178&amp;term_occur=999&amp;term_src=title:26:subtitle:A:chapter:1:subchapter:B:part:VI:section:168"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www.law.cornell.edu/uscode/text/26/163#j" TargetMode="External"/><Relationship Id="rId3" Type="http://schemas.openxmlformats.org/officeDocument/2006/relationships/hyperlink" Target="https://www.law.cornell.edu/definitions/uscode.php?width=840&amp;height=800&amp;iframe=true&amp;def_id=26-USC-419852869-1982403948&amp;term_occur=999&amp;term_src=title:26:subtitle:A:chapter:1:subchapter:B:part:VI:section:168" TargetMode="External"/><Relationship Id="rId7" Type="http://schemas.openxmlformats.org/officeDocument/2006/relationships/hyperlink" Target="https://www.law.cornell.edu/definitions/uscode.php?width=840&amp;height=800&amp;iframe=true&amp;def_id=26-USC-2076439026-1982398181&amp;term_occur=999&amp;term_src=title:26:subtitle:A:chapter:1:subchapter:B:part:VI:section:168" TargetMode="External"/><Relationship Id="rId2" Type="http://schemas.openxmlformats.org/officeDocument/2006/relationships/hyperlink" Target="https://www.law.cornell.edu/definitions/uscode.php?width=840&amp;height=800&amp;iframe=true&amp;def_id=26-USC-1328331993-1982403944&amp;term_occur=999&amp;term_src=" TargetMode="External"/><Relationship Id="rId1" Type="http://schemas.openxmlformats.org/officeDocument/2006/relationships/slideLayout" Target="../slideLayouts/slideLayout2.xml"/><Relationship Id="rId6" Type="http://schemas.openxmlformats.org/officeDocument/2006/relationships/hyperlink" Target="https://www.law.cornell.edu/uscode/text/26/167#f_1_B" TargetMode="External"/><Relationship Id="rId5" Type="http://schemas.openxmlformats.org/officeDocument/2006/relationships/hyperlink" Target="https://www.law.cornell.edu/definitions/uscode.php?width=840&amp;height=800&amp;iframe=true&amp;def_id=26-USC-599163109-1982402022&amp;term_occur=999&amp;term_src=" TargetMode="External"/><Relationship Id="rId4" Type="http://schemas.openxmlformats.org/officeDocument/2006/relationships/hyperlink" Target="https://www.law.cornell.edu/definitions/uscode.php?width=840&amp;height=800&amp;iframe=true&amp;def_id=26-USC-1328331993-1982403944&amp;term_occur=999&amp;term_src=title:26:subtitle:A:chapter:1:subchapter:B:part:VI:section:168"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8" Type="http://schemas.openxmlformats.org/officeDocument/2006/relationships/hyperlink" Target="https://www.law.cornell.edu/definitions/uscode.php?width=840&amp;height=800&amp;iframe=true&amp;def_id=26-USC-1663934414-1982401060&amp;term_occur=999&amp;term_src=" TargetMode="External"/><Relationship Id="rId3" Type="http://schemas.openxmlformats.org/officeDocument/2006/relationships/hyperlink" Target="https://www.law.cornell.edu/definitions/uscode.php?width=840&amp;height=800&amp;iframe=true&amp;def_id=26-USC-349802035-1982401060&amp;term_occur=999&amp;term_src=" TargetMode="External"/><Relationship Id="rId7" Type="http://schemas.openxmlformats.org/officeDocument/2006/relationships/hyperlink" Target="https://www.law.cornell.edu/uscode/text/26/167#a" TargetMode="External"/><Relationship Id="rId2" Type="http://schemas.openxmlformats.org/officeDocument/2006/relationships/hyperlink" Target="https://www.law.cornell.edu/definitions/uscode.php?width=840&amp;height=800&amp;iframe=true&amp;def_id=26-USC-2032517217-1982400104&amp;term_occur=999&amp;term_src=" TargetMode="External"/><Relationship Id="rId1" Type="http://schemas.openxmlformats.org/officeDocument/2006/relationships/slideLayout" Target="../slideLayouts/slideLayout2.xml"/><Relationship Id="rId6" Type="http://schemas.openxmlformats.org/officeDocument/2006/relationships/hyperlink" Target="https://www.law.cornell.edu/uscode/text/26/163#j_7_C" TargetMode="External"/><Relationship Id="rId5" Type="http://schemas.openxmlformats.org/officeDocument/2006/relationships/hyperlink" Target="https://www.law.cornell.edu/definitions/uscode.php?width=840&amp;height=800&amp;iframe=true&amp;def_id=26-USC-1961969807-1982400104&amp;term_occur=999&amp;term_src=title:26:subtitle:A:chapter:1:subchapter:B:part:VI:section:168" TargetMode="External"/><Relationship Id="rId10" Type="http://schemas.openxmlformats.org/officeDocument/2006/relationships/hyperlink" Target="https://www.law.cornell.edu/definitions/uscode.php?width=840&amp;height=800&amp;iframe=true&amp;def_id=26-USC-774068963-1982398182&amp;term_occur=999&amp;term_src=title:26:subtitle:A:chapter:1:subchapter:B:part:VI:section:168" TargetMode="External"/><Relationship Id="rId4" Type="http://schemas.openxmlformats.org/officeDocument/2006/relationships/hyperlink" Target="https://www.law.cornell.edu/definitions/uscode.php?width=840&amp;height=800&amp;iframe=true&amp;def_id=26-USC-1702770675-1982400103&amp;term_occur=999&amp;term_src=title:26:subtitle:A:chapter:1:subchapter:B:part:VI:section:168" TargetMode="External"/><Relationship Id="rId9" Type="http://schemas.openxmlformats.org/officeDocument/2006/relationships/hyperlink" Target="https://www.law.cornell.edu/definitions/uscode.php?width=840&amp;height=800&amp;iframe=true&amp;def_id=26-USC-1550681141-1982398178&amp;term_occur=999&amp;term_src=title:26:subtitle:A:chapter:1:subchapter:B:part:VI:section:168" TargetMode="External"/></Relationships>
</file>

<file path=ppt/slides/_rels/slide156.xml.rels><?xml version="1.0" encoding="UTF-8" standalone="yes"?>
<Relationships xmlns="http://schemas.openxmlformats.org/package/2006/relationships"><Relationship Id="rId8" Type="http://schemas.openxmlformats.org/officeDocument/2006/relationships/hyperlink" Target="https://www.law.cornell.edu/uscode/text/26/163#j" TargetMode="External"/><Relationship Id="rId3" Type="http://schemas.openxmlformats.org/officeDocument/2006/relationships/hyperlink" Target="https://www.law.cornell.edu/definitions/uscode.php?width=840&amp;height=800&amp;iframe=true&amp;def_id=26-USC-419852869-1982403948&amp;term_occur=999&amp;term_src=title:26:subtitle:A:chapter:1:subchapter:B:part:VI:section:168" TargetMode="External"/><Relationship Id="rId7" Type="http://schemas.openxmlformats.org/officeDocument/2006/relationships/hyperlink" Target="https://www.law.cornell.edu/definitions/uscode.php?width=840&amp;height=800&amp;iframe=true&amp;def_id=26-USC-2076439026-1982398181&amp;term_occur=999&amp;term_src=title:26:subtitle:A:chapter:1:subchapter:B:part:VI:section:168" TargetMode="External"/><Relationship Id="rId2" Type="http://schemas.openxmlformats.org/officeDocument/2006/relationships/hyperlink" Target="https://www.law.cornell.edu/definitions/uscode.php?width=840&amp;height=800&amp;iframe=true&amp;def_id=26-USC-1328331993-1982403944&amp;term_occur=999&amp;term_src=" TargetMode="External"/><Relationship Id="rId1" Type="http://schemas.openxmlformats.org/officeDocument/2006/relationships/slideLayout" Target="../slideLayouts/slideLayout2.xml"/><Relationship Id="rId6" Type="http://schemas.openxmlformats.org/officeDocument/2006/relationships/hyperlink" Target="https://www.law.cornell.edu/uscode/text/26/167#f_1_B" TargetMode="External"/><Relationship Id="rId5" Type="http://schemas.openxmlformats.org/officeDocument/2006/relationships/hyperlink" Target="https://www.law.cornell.edu/definitions/uscode.php?width=840&amp;height=800&amp;iframe=true&amp;def_id=26-USC-599163109-1982402022&amp;term_occur=999&amp;term_src=" TargetMode="External"/><Relationship Id="rId4" Type="http://schemas.openxmlformats.org/officeDocument/2006/relationships/hyperlink" Target="https://www.law.cornell.edu/definitions/uscode.php?width=840&amp;height=800&amp;iframe=true&amp;def_id=26-USC-1328331993-1982403944&amp;term_occur=999&amp;term_src=title:26:subtitle:A:chapter:1:subchapter:B:part:VI:section:168" TargetMode="Externa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26-USC-345652959-1404521936&amp;term_occur=999&amp;term_src=" TargetMode="External"/><Relationship Id="rId2" Type="http://schemas.openxmlformats.org/officeDocument/2006/relationships/hyperlink" Target="https://www.law.cornell.edu/definitions/uscode.php?width=840&amp;height=800&amp;iframe=true&amp;def_id=26-USC-69244997-1404522897&amp;term_occur=999&amp;term_src=" TargetMode="External"/><Relationship Id="rId1" Type="http://schemas.openxmlformats.org/officeDocument/2006/relationships/slideLayout" Target="../slideLayouts/slideLayout2.xml"/><Relationship Id="rId5" Type="http://schemas.openxmlformats.org/officeDocument/2006/relationships/hyperlink" Target="https://www.law.cornell.edu/definitions/uscode.php?width=840&amp;height=800&amp;iframe=true&amp;def_id=26-USC-330235819-1404522896&amp;term_occur=999&amp;term_src=title:26:subtitle:A:chapter:1:subchapter:S:part:I:section:1361" TargetMode="External"/><Relationship Id="rId4" Type="http://schemas.openxmlformats.org/officeDocument/2006/relationships/hyperlink" Target="https://www.law.cornell.edu/uscode/text/26/1362#a" TargetMode="External"/></Relationships>
</file>

<file path=ppt/slides/_rels/slide165.xml.rels><?xml version="1.0" encoding="UTF-8" standalone="yes"?>
<Relationships xmlns="http://schemas.openxmlformats.org/package/2006/relationships"><Relationship Id="rId8" Type="http://schemas.openxmlformats.org/officeDocument/2006/relationships/hyperlink" Target="https://www.law.cornell.edu/definitions/uscode.php?width=840&amp;height=800&amp;iframe=true&amp;def_id=26-USC-2032517217-454322949&amp;term_occur=999&amp;term_src=" TargetMode="External"/><Relationship Id="rId13" Type="http://schemas.openxmlformats.org/officeDocument/2006/relationships/hyperlink" Target="https://www.law.cornell.edu/definitions/uscode.php?width=840&amp;height=800&amp;iframe=true&amp;def_id=26-USC-635049006-454322952&amp;term_occur=999&amp;term_src=title:26:subtitle:F:chapter:79:section:7701" TargetMode="External"/><Relationship Id="rId3" Type="http://schemas.openxmlformats.org/officeDocument/2006/relationships/hyperlink" Target="https://www.law.cornell.edu/definitions/uscode.php?width=840&amp;height=800&amp;iframe=true&amp;def_id=26-USC-975639300-454322956&amp;term_occur=999&amp;term_src=title:26:subtitle:F:chapter:79:section:7701" TargetMode="External"/><Relationship Id="rId7" Type="http://schemas.openxmlformats.org/officeDocument/2006/relationships/hyperlink" Target="https://www.law.cornell.edu/definitions/uscode.php?width=840&amp;height=800&amp;iframe=true&amp;def_id=26-USC-1133429022-454322954&amp;term_occur=999&amp;term_src=title:26:subtitle:F:chapter:79:section:7701" TargetMode="External"/><Relationship Id="rId12" Type="http://schemas.openxmlformats.org/officeDocument/2006/relationships/hyperlink" Target="https://www.law.cornell.edu/definitions/uscode.php?width=840&amp;height=800&amp;iframe=true&amp;def_id=26-USC-677674796-454322953&amp;term_occur=999&amp;term_src=title:26:subtitle:F:chapter:79:section:7701" TargetMode="External"/><Relationship Id="rId2" Type="http://schemas.openxmlformats.org/officeDocument/2006/relationships/hyperlink" Target="https://www.law.cornell.edu/definitions/uscode.php?width=840&amp;height=800&amp;iframe=true&amp;def_id=26-USC-991716523-454322957&amp;term_occur=999&amp;term_src=title:26:subtitle:F:chapter:79:section:7701" TargetMode="External"/><Relationship Id="rId1" Type="http://schemas.openxmlformats.org/officeDocument/2006/relationships/slideLayout" Target="../slideLayouts/slideLayout2.xml"/><Relationship Id="rId6" Type="http://schemas.openxmlformats.org/officeDocument/2006/relationships/hyperlink" Target="https://www.law.cornell.edu/definitions/uscode.php?width=840&amp;height=800&amp;iframe=true&amp;def_id=26-USC-109770518-454322951&amp;term_occur=999&amp;term_src=title:26:subtitle:F:chapter:79:section:7701" TargetMode="External"/><Relationship Id="rId11" Type="http://schemas.openxmlformats.org/officeDocument/2006/relationships/hyperlink" Target="https://www.law.cornell.edu/definitions/uscode.php?width=840&amp;height=800&amp;iframe=true&amp;def_id=26-USC-1264422296-1199109730&amp;term_occur=999&amp;term_src=" TargetMode="External"/><Relationship Id="rId5" Type="http://schemas.openxmlformats.org/officeDocument/2006/relationships/hyperlink" Target="https://www.law.cornell.edu/definitions/uscode.php?width=840&amp;height=800&amp;iframe=true&amp;def_id=26-USC-792929080-454322956&amp;term_occur=999&amp;term_src=title:26:subtitle:F:chapter:79:section:7701" TargetMode="External"/><Relationship Id="rId15" Type="http://schemas.openxmlformats.org/officeDocument/2006/relationships/hyperlink" Target="https://www.law.cornell.edu/definitions/uscode.php?width=840&amp;height=800&amp;iframe=true&amp;def_id=26-USC-80204913-1199109731&amp;term_occur=999&amp;term_src=title:26:subtitle:F:chapter:79:section:7701" TargetMode="External"/><Relationship Id="rId10" Type="http://schemas.openxmlformats.org/officeDocument/2006/relationships/hyperlink" Target="https://www.law.cornell.edu/definitions/uscode.php?width=840&amp;height=800&amp;iframe=true&amp;def_id=26-USC-975639300-454322956&amp;term_occur=999&amp;term_src=" TargetMode="External"/><Relationship Id="rId4" Type="http://schemas.openxmlformats.org/officeDocument/2006/relationships/hyperlink" Target="https://www.law.cornell.edu/definitions/uscode.php?width=840&amp;height=800&amp;iframe=true&amp;def_id=26-USC-1322278904-454322955&amp;term_occur=999&amp;term_src=" TargetMode="External"/><Relationship Id="rId9" Type="http://schemas.openxmlformats.org/officeDocument/2006/relationships/hyperlink" Target="https://www.law.cornell.edu/definitions/uscode.php?width=840&amp;height=800&amp;iframe=true&amp;def_id=26-USC-80204913-1199109731&amp;term_occur=999&amp;term_src=" TargetMode="External"/><Relationship Id="rId14" Type="http://schemas.openxmlformats.org/officeDocument/2006/relationships/hyperlink" Target="https://www.law.cornell.edu/definitions/uscode.php?width=840&amp;height=800&amp;iframe=true&amp;def_id=26-USC-660765259-454322950&amp;term_occur=999&amp;term_src=title:26:subtitle:F:chapter:79:section:7701" TargetMode="Externa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26-USC-345652959-1404521936&amp;term_occur=999&amp;term_src=" TargetMode="External"/><Relationship Id="rId2" Type="http://schemas.openxmlformats.org/officeDocument/2006/relationships/hyperlink" Target="https://www.law.cornell.edu/definitions/uscode.php?width=840&amp;height=800&amp;iframe=true&amp;def_id=26-USC-69244997-1404522897&amp;term_occur=999&amp;term_src=" TargetMode="External"/><Relationship Id="rId1" Type="http://schemas.openxmlformats.org/officeDocument/2006/relationships/slideLayout" Target="../slideLayouts/slideLayout2.xml"/><Relationship Id="rId5" Type="http://schemas.openxmlformats.org/officeDocument/2006/relationships/hyperlink" Target="https://www.law.cornell.edu/definitions/uscode.php?width=840&amp;height=800&amp;iframe=true&amp;def_id=26-USC-330235819-1404522896&amp;term_occur=999&amp;term_src=title:26:subtitle:A:chapter:1:subchapter:S:part:I:section:1361" TargetMode="External"/><Relationship Id="rId4" Type="http://schemas.openxmlformats.org/officeDocument/2006/relationships/hyperlink" Target="https://www.law.cornell.edu/uscode/text/26/1362#a" TargetMode="External"/></Relationships>
</file>

<file path=ppt/slides/_rels/slide179.xml.rels><?xml version="1.0" encoding="UTF-8" standalone="yes"?>
<Relationships xmlns="http://schemas.openxmlformats.org/package/2006/relationships"><Relationship Id="rId8" Type="http://schemas.openxmlformats.org/officeDocument/2006/relationships/hyperlink" Target="https://www.law.cornell.edu/definitions/uscode.php?width=840&amp;height=800&amp;iframe=true&amp;def_id=26-USC-2032517217-454322949&amp;term_occur=999&amp;term_src=" TargetMode="External"/><Relationship Id="rId13" Type="http://schemas.openxmlformats.org/officeDocument/2006/relationships/hyperlink" Target="https://www.law.cornell.edu/definitions/uscode.php?width=840&amp;height=800&amp;iframe=true&amp;def_id=26-USC-635049006-454322952&amp;term_occur=999&amp;term_src=title:26:subtitle:F:chapter:79:section:7701" TargetMode="External"/><Relationship Id="rId3" Type="http://schemas.openxmlformats.org/officeDocument/2006/relationships/hyperlink" Target="https://www.law.cornell.edu/definitions/uscode.php?width=840&amp;height=800&amp;iframe=true&amp;def_id=26-USC-975639300-454322956&amp;term_occur=999&amp;term_src=title:26:subtitle:F:chapter:79:section:7701" TargetMode="External"/><Relationship Id="rId7" Type="http://schemas.openxmlformats.org/officeDocument/2006/relationships/hyperlink" Target="https://www.law.cornell.edu/definitions/uscode.php?width=840&amp;height=800&amp;iframe=true&amp;def_id=26-USC-1133429022-454322954&amp;term_occur=999&amp;term_src=title:26:subtitle:F:chapter:79:section:7701" TargetMode="External"/><Relationship Id="rId12" Type="http://schemas.openxmlformats.org/officeDocument/2006/relationships/hyperlink" Target="https://www.law.cornell.edu/definitions/uscode.php?width=840&amp;height=800&amp;iframe=true&amp;def_id=26-USC-677674796-454322953&amp;term_occur=999&amp;term_src=title:26:subtitle:F:chapter:79:section:7701" TargetMode="External"/><Relationship Id="rId2" Type="http://schemas.openxmlformats.org/officeDocument/2006/relationships/hyperlink" Target="https://www.law.cornell.edu/definitions/uscode.php?width=840&amp;height=800&amp;iframe=true&amp;def_id=26-USC-991716523-454322957&amp;term_occur=999&amp;term_src=title:26:subtitle:F:chapter:79:section:7701" TargetMode="External"/><Relationship Id="rId1" Type="http://schemas.openxmlformats.org/officeDocument/2006/relationships/slideLayout" Target="../slideLayouts/slideLayout2.xml"/><Relationship Id="rId6" Type="http://schemas.openxmlformats.org/officeDocument/2006/relationships/hyperlink" Target="https://www.law.cornell.edu/definitions/uscode.php?width=840&amp;height=800&amp;iframe=true&amp;def_id=26-USC-109770518-454322951&amp;term_occur=999&amp;term_src=title:26:subtitle:F:chapter:79:section:7701" TargetMode="External"/><Relationship Id="rId11" Type="http://schemas.openxmlformats.org/officeDocument/2006/relationships/hyperlink" Target="https://www.law.cornell.edu/definitions/uscode.php?width=840&amp;height=800&amp;iframe=true&amp;def_id=26-USC-1264422296-1199109730&amp;term_occur=999&amp;term_src=" TargetMode="External"/><Relationship Id="rId5" Type="http://schemas.openxmlformats.org/officeDocument/2006/relationships/hyperlink" Target="https://www.law.cornell.edu/definitions/uscode.php?width=840&amp;height=800&amp;iframe=true&amp;def_id=26-USC-792929080-454322956&amp;term_occur=999&amp;term_src=title:26:subtitle:F:chapter:79:section:7701" TargetMode="External"/><Relationship Id="rId15" Type="http://schemas.openxmlformats.org/officeDocument/2006/relationships/hyperlink" Target="https://www.law.cornell.edu/definitions/uscode.php?width=840&amp;height=800&amp;iframe=true&amp;def_id=26-USC-80204913-1199109731&amp;term_occur=999&amp;term_src=title:26:subtitle:F:chapter:79:section:7701" TargetMode="External"/><Relationship Id="rId10" Type="http://schemas.openxmlformats.org/officeDocument/2006/relationships/hyperlink" Target="https://www.law.cornell.edu/definitions/uscode.php?width=840&amp;height=800&amp;iframe=true&amp;def_id=26-USC-975639300-454322956&amp;term_occur=999&amp;term_src=" TargetMode="External"/><Relationship Id="rId4" Type="http://schemas.openxmlformats.org/officeDocument/2006/relationships/hyperlink" Target="https://www.law.cornell.edu/definitions/uscode.php?width=840&amp;height=800&amp;iframe=true&amp;def_id=26-USC-1322278904-454322955&amp;term_occur=999&amp;term_src=" TargetMode="External"/><Relationship Id="rId9" Type="http://schemas.openxmlformats.org/officeDocument/2006/relationships/hyperlink" Target="https://www.law.cornell.edu/definitions/uscode.php?width=840&amp;height=800&amp;iframe=true&amp;def_id=26-USC-80204913-1199109731&amp;term_occur=999&amp;term_src=" TargetMode="External"/><Relationship Id="rId14" Type="http://schemas.openxmlformats.org/officeDocument/2006/relationships/hyperlink" Target="https://www.law.cornell.edu/definitions/uscode.php?width=840&amp;height=800&amp;iframe=true&amp;def_id=26-USC-660765259-454322950&amp;term_occur=999&amp;term_src=title:26:subtitle:F:chapter:79:section:7701"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law.cornell.edu/uscode/text/26/163"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8" Type="http://schemas.openxmlformats.org/officeDocument/2006/relationships/hyperlink" Target="https://www.law.cornell.edu/definitions/index.php?width=840&amp;height=800&amp;iframe=true&amp;def_id=0ad2de56cb198dce23b0b55179137f16&amp;term_occur=999&amp;term_src=Title:26:Chapter:I:Subchapter:A:Part:1:Subjgrp:19:1.761-2" TargetMode="External"/><Relationship Id="rId13" Type="http://schemas.openxmlformats.org/officeDocument/2006/relationships/hyperlink" Target="https://www.law.cornell.edu/definitions/index.php?width=840&amp;height=800&amp;iframe=true&amp;def_id=3becc648be6cae5831100a565e92232d&amp;term_occur=999&amp;term_src=Title:26:Chapter:I:Subchapter:A:Part:1:Subjgrp:19:1.761-2" TargetMode="External"/><Relationship Id="rId18" Type="http://schemas.openxmlformats.org/officeDocument/2006/relationships/hyperlink" Target="https://www.law.cornell.edu/definitions/index.php?width=840&amp;height=800&amp;iframe=true&amp;def_id=8008bf4f45a636da984cc2b6961aaf95&amp;term_occur=999&amp;term_src=Title:26:Chapter:I:Subchapter:A:Part:1:Subjgrp:19:1.761-2" TargetMode="External"/><Relationship Id="rId3" Type="http://schemas.openxmlformats.org/officeDocument/2006/relationships/hyperlink" Target="https://www.law.cornell.edu/definitions/index.php?width=840&amp;height=800&amp;iframe=true&amp;def_id=5e6dd7f03a2b7e161ca4cc66fe5293bf&amp;term_occur=999&amp;term_src=Title:26:Chapter:I:Subchapter:A:Part:1:Subjgrp:19:1.761-2" TargetMode="External"/><Relationship Id="rId7" Type="http://schemas.openxmlformats.org/officeDocument/2006/relationships/hyperlink" Target="https://www.law.cornell.edu/definitions/index.php?width=840&amp;height=800&amp;iframe=true&amp;def_id=f4998a4d20ab8f091d235ee8704ffd34&amp;term_occur=999&amp;term_src=Title:26:Chapter:I:Subchapter:A:Part:1:Subjgrp:19:1.761-2" TargetMode="External"/><Relationship Id="rId12" Type="http://schemas.openxmlformats.org/officeDocument/2006/relationships/hyperlink" Target="https://www.law.cornell.edu/definitions/index.php?width=840&amp;height=800&amp;iframe=true&amp;def_id=e14501f1896da17afb331d36eb1b38a3&amp;term_occur=999&amp;term_src=Title:26:Chapter:I:Subchapter:A:Part:1:Subjgrp:19:1.761-2" TargetMode="External"/><Relationship Id="rId17" Type="http://schemas.openxmlformats.org/officeDocument/2006/relationships/hyperlink" Target="https://www.law.cornell.edu/definitions/index.php?width=840&amp;height=800&amp;iframe=true&amp;def_id=9d50837ca32d9658a28e421c9b45de9d&amp;term_occur=999&amp;term_src=Title:26:Chapter:I:Subchapter:A:Part:1:Subjgrp:19:1.761-2" TargetMode="External"/><Relationship Id="rId2" Type="http://schemas.openxmlformats.org/officeDocument/2006/relationships/hyperlink" Target="https://www.law.cornell.edu/definitions/index.php?width=840&amp;height=800&amp;iframe=true&amp;def_id=8fea9036c02095bcc362d4ed4e2e08e7&amp;term_occur=999&amp;term_src=Title:26:Chapter:I:Subchapter:A:Part:1:Subjgrp:19:1.761-2" TargetMode="External"/><Relationship Id="rId16" Type="http://schemas.openxmlformats.org/officeDocument/2006/relationships/hyperlink" Target="https://www.law.cornell.edu/definitions/index.php?width=840&amp;height=800&amp;iframe=true&amp;def_id=a09106a6088fc4677a503de2bc963e8e&amp;term_occur=999&amp;term_src=Title:26:Chapter:I:Subchapter:A:Part:1:Subjgrp:19:1.761-2" TargetMode="External"/><Relationship Id="rId1" Type="http://schemas.openxmlformats.org/officeDocument/2006/relationships/slideLayout" Target="../slideLayouts/slideLayout2.xml"/><Relationship Id="rId6" Type="http://schemas.openxmlformats.org/officeDocument/2006/relationships/hyperlink" Target="https://www.law.cornell.edu/definitions/index.php?width=840&amp;height=800&amp;iframe=true&amp;def_id=5d8f2bdfe02afd94c46f4484e340c6f2&amp;term_occur=999&amp;term_src=Title:26:Chapter:I:Subchapter:A:Part:1:Subjgrp:19:1.761-2" TargetMode="External"/><Relationship Id="rId11" Type="http://schemas.openxmlformats.org/officeDocument/2006/relationships/hyperlink" Target="https://www.law.cornell.edu/definitions/index.php?width=840&amp;height=800&amp;iframe=true&amp;def_id=8e7a841e0b1b57eefeaeda24b0307077&amp;term_occur=999&amp;term_src=Title:26:Chapter:I:Subchapter:A:Part:1:Subjgrp:19:1.761-2" TargetMode="External"/><Relationship Id="rId5" Type="http://schemas.openxmlformats.org/officeDocument/2006/relationships/hyperlink" Target="https://www.law.cornell.edu/definitions/index.php?width=840&amp;height=800&amp;iframe=true&amp;def_id=7c33ad9b161c749c56d211e6ae91580f&amp;term_occur=999&amp;term_src=Title:26:Chapter:I:Subchapter:A:Part:1:Subjgrp:19:1.761-2" TargetMode="External"/><Relationship Id="rId15" Type="http://schemas.openxmlformats.org/officeDocument/2006/relationships/hyperlink" Target="https://www.law.cornell.edu/definitions/index.php?width=840&amp;height=800&amp;iframe=true&amp;def_id=085835d6cda49ef51ecda9348fc5893e&amp;term_occur=999&amp;term_src=Title:26:Chapter:I:Subchapter:A:Part:1:Subjgrp:19:1.761-2" TargetMode="External"/><Relationship Id="rId10" Type="http://schemas.openxmlformats.org/officeDocument/2006/relationships/hyperlink" Target="https://www.law.cornell.edu/definitions/index.php?width=840&amp;height=800&amp;iframe=true&amp;def_id=27e34c207dd55d5b7e7a39597e6962a5&amp;term_occur=999&amp;term_src=Title:26:Chapter:I:Subchapter:A:Part:1:Subjgrp:19:1.761-2" TargetMode="External"/><Relationship Id="rId4" Type="http://schemas.openxmlformats.org/officeDocument/2006/relationships/hyperlink" Target="https://www.law.cornell.edu/topn/irc" TargetMode="External"/><Relationship Id="rId9" Type="http://schemas.openxmlformats.org/officeDocument/2006/relationships/hyperlink" Target="https://www.law.cornell.edu/definitions/index.php?width=840&amp;height=800&amp;iframe=true&amp;def_id=b89f46c409cf392fb7f1eafe8f0b1e80&amp;term_occur=999&amp;term_src=Title:26:Chapter:I:Subchapter:A:Part:1:Subjgrp:19:1.761-2" TargetMode="External"/><Relationship Id="rId14" Type="http://schemas.openxmlformats.org/officeDocument/2006/relationships/hyperlink" Target="https://www.law.cornell.edu/definitions/index.php?width=840&amp;height=800&amp;iframe=true&amp;def_id=1c07283120860b02c14e93d17bce07df&amp;term_occur=999&amp;term_src=Title:26:Chapter:I:Subchapter:A:Part:1:Subjgrp:19:1.761-2" TargetMode="Externa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3" Type="http://schemas.openxmlformats.org/officeDocument/2006/relationships/hyperlink" Target="https://www.irs.gov/pub/irs-utl/DRAFT-Sch-K-2-Instructions-Form-1065.pdf" TargetMode="External"/><Relationship Id="rId2" Type="http://schemas.openxmlformats.org/officeDocument/2006/relationships/hyperlink" Target="https://www.irs.gov/pub/irs-utl/DRAFT-Sch-K-2-Form-1065.pdf" TargetMode="External"/><Relationship Id="rId1" Type="http://schemas.openxmlformats.org/officeDocument/2006/relationships/slideLayout" Target="../slideLayouts/slideLayout2.xml"/><Relationship Id="rId5" Type="http://schemas.openxmlformats.org/officeDocument/2006/relationships/hyperlink" Target="https://www.irs.gov/pub/irs-utl/DRAFT-Sch-K-3-Instructions-Form-1065.pdf" TargetMode="External"/><Relationship Id="rId4" Type="http://schemas.openxmlformats.org/officeDocument/2006/relationships/hyperlink" Target="https://www.irs.gov/pub/irs-utl/DRAFT-Sch-K-3-Form-1065.pdf" TargetMode="External"/></Relationships>
</file>

<file path=ppt/slides/_rels/slide248.xml.rels><?xml version="1.0" encoding="UTF-8" standalone="yes"?>
<Relationships xmlns="http://schemas.openxmlformats.org/package/2006/relationships"><Relationship Id="rId3" Type="http://schemas.openxmlformats.org/officeDocument/2006/relationships/hyperlink" Target="https://www.law.cornell.edu/uscode/text/26/1295#b" TargetMode="External"/><Relationship Id="rId2" Type="http://schemas.openxmlformats.org/officeDocument/2006/relationships/hyperlink" Target="https://www.law.cornell.edu/uscode/text/26/6501" TargetMode="External"/><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2" Type="http://schemas.openxmlformats.org/officeDocument/2006/relationships/hyperlink" Target="https://taxnews.ey.com/news/2020-0508"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26-USC-570402602-1977779613&amp;term_occur=999&amp;term_src=" TargetMode="External"/><Relationship Id="rId2" Type="http://schemas.openxmlformats.org/officeDocument/2006/relationships/hyperlink" Target="https://www.law.cornell.edu/definitions/uscode.php?width=840&amp;height=800&amp;iframe=true&amp;def_id=26-USC-907772022-1977785381&amp;term_occur=999&amp;term_src=title:26:subtitle:A:chapter:1:subchapter:B:part:VI:section:163" TargetMode="External"/><Relationship Id="rId1" Type="http://schemas.openxmlformats.org/officeDocument/2006/relationships/slideLayout" Target="../slideLayouts/slideLayout2.xml"/><Relationship Id="rId4" Type="http://schemas.openxmlformats.org/officeDocument/2006/relationships/hyperlink" Target="https://www.law.cornell.edu/definitions/uscode.php?width=840&amp;height=800&amp;iframe=true&amp;def_id=26-USC-1586245161-1977779613&amp;term_occur=999&amp;term_src=title:26:subtitle:A:chapter:1:subchapter:B:part:VI:section:163"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irc.bloombergtax.com/public/uscode/doc/irc/section_199a?trackingcode=BTXF204832&amp;utm_source=google&amp;utm_medium=paidsearch" TargetMode="External"/><Relationship Id="rId2" Type="http://schemas.openxmlformats.org/officeDocument/2006/relationships/hyperlink" Target="https://irc.bloombergtax.com/public/uscode/doc/irc/section_172?trackingcode=BTXF204832&amp;utm_source=google&amp;utm_medium=paidsearch"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www.law.cornell.edu/uscode/text/26/163#j" TargetMode="External"/><Relationship Id="rId3" Type="http://schemas.openxmlformats.org/officeDocument/2006/relationships/hyperlink" Target="https://www.law.cornell.edu/definitions/uscode.php?width=840&amp;height=800&amp;iframe=true&amp;def_id=26-USC-419852869-1982403948&amp;term_occur=999&amp;term_src=title:26:subtitle:A:chapter:1:subchapter:B:part:VI:section:168" TargetMode="External"/><Relationship Id="rId7" Type="http://schemas.openxmlformats.org/officeDocument/2006/relationships/hyperlink" Target="https://www.law.cornell.edu/definitions/uscode.php?width=840&amp;height=800&amp;iframe=true&amp;def_id=26-USC-2076439026-1982398181&amp;term_occur=999&amp;term_src=title:26:subtitle:A:chapter:1:subchapter:B:part:VI:section:168" TargetMode="External"/><Relationship Id="rId2" Type="http://schemas.openxmlformats.org/officeDocument/2006/relationships/hyperlink" Target="https://www.law.cornell.edu/definitions/uscode.php?width=840&amp;height=800&amp;iframe=true&amp;def_id=26-USC-1328331993-1982403944&amp;term_occur=999&amp;term_src=" TargetMode="External"/><Relationship Id="rId1" Type="http://schemas.openxmlformats.org/officeDocument/2006/relationships/slideLayout" Target="../slideLayouts/slideLayout2.xml"/><Relationship Id="rId6" Type="http://schemas.openxmlformats.org/officeDocument/2006/relationships/hyperlink" Target="https://www.law.cornell.edu/uscode/text/26/167#f_1_B" TargetMode="External"/><Relationship Id="rId5" Type="http://schemas.openxmlformats.org/officeDocument/2006/relationships/hyperlink" Target="https://www.law.cornell.edu/definitions/uscode.php?width=840&amp;height=800&amp;iframe=true&amp;def_id=26-USC-599163109-1982402022&amp;term_occur=999&amp;term_src=" TargetMode="External"/><Relationship Id="rId4" Type="http://schemas.openxmlformats.org/officeDocument/2006/relationships/hyperlink" Target="https://www.law.cornell.edu/definitions/uscode.php?width=840&amp;height=800&amp;iframe=true&amp;def_id=26-USC-1328331993-1982403944&amp;term_occur=999&amp;term_src=title:26:subtitle:A:chapter:1:subchapter:B:part:VI:section:168" TargetMode="External"/><Relationship Id="rId9" Type="http://schemas.openxmlformats.org/officeDocument/2006/relationships/comments" Target="../comments/commen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AE8E601-015B-46C2-B74D-6D45CB462669}"/>
              </a:ext>
            </a:extLst>
          </p:cNvPr>
          <p:cNvSpPr txBox="1"/>
          <p:nvPr/>
        </p:nvSpPr>
        <p:spPr>
          <a:xfrm>
            <a:off x="914400" y="115907"/>
            <a:ext cx="10344150" cy="2192908"/>
          </a:xfrm>
          <a:prstGeom prst="rect">
            <a:avLst/>
          </a:prstGeom>
          <a:noFill/>
          <a:ln w="12700">
            <a:solidFill>
              <a:schemeClr val="tx1"/>
            </a:solidFill>
          </a:ln>
        </p:spPr>
        <p:txBody>
          <a:bodyPr wrap="square" rtlCol="0">
            <a:spAutoFit/>
          </a:bodyPr>
          <a:lstStyle/>
          <a:p>
            <a:pPr algn="ctr"/>
            <a:r>
              <a:rPr lang="en-US" sz="1950" dirty="0"/>
              <a:t>2021 Update of Business Interest Expense Provisions of the “Tax Cuts and Jobs Act”</a:t>
            </a:r>
            <a:r>
              <a:rPr lang="en-US" sz="1950" b="1" dirty="0">
                <a:solidFill>
                  <a:srgbClr val="FF0000"/>
                </a:solidFill>
              </a:rPr>
              <a:t>¹</a:t>
            </a:r>
            <a:r>
              <a:rPr lang="en-US" sz="1950" dirty="0"/>
              <a:t> &amp; “CARES Act”</a:t>
            </a:r>
            <a:endParaRPr lang="en-US" sz="1950" dirty="0">
              <a:solidFill>
                <a:srgbClr val="FF0000"/>
              </a:solidFill>
            </a:endParaRPr>
          </a:p>
          <a:p>
            <a:pPr algn="ctr"/>
            <a:r>
              <a:rPr lang="en-US" sz="1450" b="1" dirty="0">
                <a:solidFill>
                  <a:srgbClr val="FF0000"/>
                </a:solidFill>
              </a:rPr>
              <a:t>¹</a:t>
            </a:r>
            <a:r>
              <a:rPr lang="en-US" sz="1450" b="1" dirty="0"/>
              <a:t> </a:t>
            </a:r>
            <a:r>
              <a:rPr lang="en-US" sz="1450" dirty="0"/>
              <a:t>(The informal name of Pub. L. No. 115-97 (“Act” or “TCJA”)), which was enacted on December 22, 2017. Complications arose when the House-passed measure reached the Senate later in the day, after the Senate parliamentarian determined that the short title (along with two (2) other provisions) violated the chamber’s Byrd Rule because they had either no impact or only an incidental impact on the federal budget and would need to be stripped out of the bill, unless supporters could produce 60 votes to overcome a point of order. A subsequent effort to waive the point of order failed by a party-line vote of 51 Republican – 48 Democrat. (Striking the short title means that the measure is not officially called the </a:t>
            </a:r>
            <a:r>
              <a:rPr lang="en-US" sz="1450" i="1" dirty="0"/>
              <a:t>Tax Cuts and Jobs Act </a:t>
            </a:r>
            <a:r>
              <a:rPr lang="en-US" sz="1450" dirty="0"/>
              <a:t>and is now known only by its formal title: </a:t>
            </a:r>
            <a:r>
              <a:rPr lang="en-US" sz="1450" i="1" dirty="0"/>
              <a:t>An Act to</a:t>
            </a:r>
            <a:r>
              <a:rPr lang="en-US" sz="1450" dirty="0"/>
              <a:t> </a:t>
            </a:r>
            <a:r>
              <a:rPr lang="en-US" sz="1450" i="1" dirty="0"/>
              <a:t>provide for reconciliation pursuant to titles II and V of the concurrent resolution on the budget for fiscal year 2018</a:t>
            </a:r>
            <a:r>
              <a:rPr lang="en-US" sz="1450" dirty="0"/>
              <a:t>.)</a:t>
            </a:r>
          </a:p>
          <a:p>
            <a:pPr algn="ctr"/>
            <a:r>
              <a:rPr lang="en-US" sz="1600" dirty="0"/>
              <a:t>Coronavirus Aid, Relief, and Economic Security Act (“CARES Act”), Pub. L. No. 116-136, was enacted on March 27, 2020.</a:t>
            </a:r>
            <a:endParaRPr lang="en-US" sz="1450" dirty="0"/>
          </a:p>
        </p:txBody>
      </p:sp>
      <p:sp>
        <p:nvSpPr>
          <p:cNvPr id="7" name="TextBox 6">
            <a:extLst>
              <a:ext uri="{FF2B5EF4-FFF2-40B4-BE49-F238E27FC236}">
                <a16:creationId xmlns:a16="http://schemas.microsoft.com/office/drawing/2014/main" id="{079FAB64-4225-4DAF-B276-FA820F5CBBC8}"/>
              </a:ext>
            </a:extLst>
          </p:cNvPr>
          <p:cNvSpPr txBox="1"/>
          <p:nvPr/>
        </p:nvSpPr>
        <p:spPr>
          <a:xfrm>
            <a:off x="6601523" y="6493372"/>
            <a:ext cx="4108388" cy="369332"/>
          </a:xfrm>
          <a:prstGeom prst="rect">
            <a:avLst/>
          </a:prstGeom>
          <a:noFill/>
        </p:spPr>
        <p:txBody>
          <a:bodyPr wrap="square" rtlCol="0">
            <a:spAutoFit/>
          </a:bodyPr>
          <a:lstStyle/>
          <a:p>
            <a:r>
              <a:rPr lang="en-US" dirty="0"/>
              <a:t>ATS – IRC Sec. 163(j) Apr. 19, 2021.pptx</a:t>
            </a:r>
          </a:p>
        </p:txBody>
      </p:sp>
      <p:sp>
        <p:nvSpPr>
          <p:cNvPr id="8" name="Slide Number Placeholder 7">
            <a:extLst>
              <a:ext uri="{FF2B5EF4-FFF2-40B4-BE49-F238E27FC236}">
                <a16:creationId xmlns:a16="http://schemas.microsoft.com/office/drawing/2014/main" id="{5E2A9DB8-D1F0-4BBC-A6B4-7018AC036D24}"/>
              </a:ext>
            </a:extLst>
          </p:cNvPr>
          <p:cNvSpPr>
            <a:spLocks noGrp="1"/>
          </p:cNvSpPr>
          <p:nvPr>
            <p:ph type="sldNum" sz="quarter" idx="12"/>
          </p:nvPr>
        </p:nvSpPr>
        <p:spPr/>
        <p:txBody>
          <a:bodyPr/>
          <a:lstStyle/>
          <a:p>
            <a:fld id="{B7BD4E8F-DB89-41F9-BBEF-35A5EF59F7D1}" type="slidenum">
              <a:rPr lang="en-US" smtClean="0"/>
              <a:t>1</a:t>
            </a:fld>
            <a:endParaRPr lang="en-US" dirty="0"/>
          </a:p>
        </p:txBody>
      </p:sp>
      <p:pic>
        <p:nvPicPr>
          <p:cNvPr id="9" name="Picture 18">
            <a:extLst>
              <a:ext uri="{FF2B5EF4-FFF2-40B4-BE49-F238E27FC236}">
                <a16:creationId xmlns:a16="http://schemas.microsoft.com/office/drawing/2014/main" id="{192C7DC5-4692-4F4D-A8C7-47F1A959F226}"/>
              </a:ext>
            </a:extLst>
          </p:cNvPr>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56153" y="2468350"/>
            <a:ext cx="1518640" cy="78149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 Box 10">
            <a:extLst>
              <a:ext uri="{FF2B5EF4-FFF2-40B4-BE49-F238E27FC236}">
                <a16:creationId xmlns:a16="http://schemas.microsoft.com/office/drawing/2014/main" id="{3D4655C8-12B4-4D4C-88E6-B8DD76E2D670}"/>
              </a:ext>
            </a:extLst>
          </p:cNvPr>
          <p:cNvSpPr txBox="1">
            <a:spLocks noChangeArrowheads="1"/>
          </p:cNvSpPr>
          <p:nvPr/>
        </p:nvSpPr>
        <p:spPr bwMode="auto">
          <a:xfrm>
            <a:off x="3040379" y="5211516"/>
            <a:ext cx="3126245"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spcBef>
                <a:spcPct val="50000"/>
              </a:spcBef>
            </a:pPr>
            <a:r>
              <a:rPr lang="en-US" altLang="en-US" u="none" dirty="0"/>
              <a:t>© 2021 L. Thomas Marchlen</a:t>
            </a:r>
          </a:p>
          <a:p>
            <a:pPr eaLnBrk="1" hangingPunct="1">
              <a:spcBef>
                <a:spcPct val="50000"/>
              </a:spcBef>
            </a:pPr>
            <a:r>
              <a:rPr lang="en-US" altLang="en-US" u="none" dirty="0"/>
              <a:t>CPA, MST, JD</a:t>
            </a:r>
          </a:p>
          <a:p>
            <a:pPr eaLnBrk="1" hangingPunct="1">
              <a:spcBef>
                <a:spcPct val="50000"/>
              </a:spcBef>
            </a:pPr>
            <a:r>
              <a:rPr lang="en-US" altLang="en-US" u="none" dirty="0"/>
              <a:t>412-965-7083</a:t>
            </a:r>
          </a:p>
          <a:p>
            <a:pPr eaLnBrk="1" hangingPunct="1">
              <a:spcBef>
                <a:spcPct val="50000"/>
              </a:spcBef>
            </a:pPr>
            <a:r>
              <a:rPr lang="en-US" altLang="en-US" u="none" dirty="0"/>
              <a:t>marchlenlt@aol.com</a:t>
            </a:r>
          </a:p>
        </p:txBody>
      </p:sp>
      <p:sp>
        <p:nvSpPr>
          <p:cNvPr id="13" name="TextBox 12">
            <a:extLst>
              <a:ext uri="{FF2B5EF4-FFF2-40B4-BE49-F238E27FC236}">
                <a16:creationId xmlns:a16="http://schemas.microsoft.com/office/drawing/2014/main" id="{B73982F0-E535-4BFD-A73A-8C29B8D6477C}"/>
              </a:ext>
            </a:extLst>
          </p:cNvPr>
          <p:cNvSpPr txBox="1"/>
          <p:nvPr/>
        </p:nvSpPr>
        <p:spPr>
          <a:xfrm>
            <a:off x="2364059" y="2445212"/>
            <a:ext cx="7515925" cy="2677656"/>
          </a:xfrm>
          <a:prstGeom prst="rect">
            <a:avLst/>
          </a:prstGeom>
          <a:noFill/>
          <a:ln w="12700">
            <a:solidFill>
              <a:schemeClr val="tx1"/>
            </a:solidFill>
          </a:ln>
        </p:spPr>
        <p:txBody>
          <a:bodyPr wrap="square" rtlCol="0">
            <a:spAutoFit/>
          </a:bodyPr>
          <a:lstStyle/>
          <a:p>
            <a:pPr algn="ctr"/>
            <a:r>
              <a:rPr lang="en-US" sz="6000" dirty="0"/>
              <a:t>Allegheny Tax Society</a:t>
            </a:r>
          </a:p>
          <a:p>
            <a:pPr algn="ctr"/>
            <a:r>
              <a:rPr lang="en-US" sz="3600" dirty="0"/>
              <a:t>Webinar</a:t>
            </a:r>
          </a:p>
          <a:p>
            <a:pPr algn="ctr"/>
            <a:r>
              <a:rPr lang="en-US" sz="3600" dirty="0"/>
              <a:t>Pittsburgh, PA</a:t>
            </a:r>
          </a:p>
          <a:p>
            <a:pPr algn="ctr"/>
            <a:r>
              <a:rPr lang="en-US" sz="3600" dirty="0"/>
              <a:t>Monday, April 19, 2021, 6:00 – 7:00 PM</a:t>
            </a:r>
          </a:p>
        </p:txBody>
      </p:sp>
      <p:pic>
        <p:nvPicPr>
          <p:cNvPr id="1026" name="Picture 2" descr="[Allegheny County, Pennsylvania Flag]">
            <a:extLst>
              <a:ext uri="{FF2B5EF4-FFF2-40B4-BE49-F238E27FC236}">
                <a16:creationId xmlns:a16="http://schemas.microsoft.com/office/drawing/2014/main" id="{0D263827-0CA1-4380-A14E-245917B7D1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34535" y="4873088"/>
            <a:ext cx="1556529" cy="802886"/>
          </a:xfrm>
          <a:prstGeom prst="rect">
            <a:avLst/>
          </a:prstGeom>
          <a:noFill/>
          <a:ln w="9525">
            <a:solidFill>
              <a:schemeClr val="tx1"/>
            </a:solidFill>
          </a:ln>
          <a:extLst>
            <a:ext uri="{909E8E84-426E-40DD-AFC4-6F175D3DCCD1}">
              <a14:hiddenFill xmlns:a14="http://schemas.microsoft.com/office/drawing/2010/main">
                <a:solidFill>
                  <a:srgbClr val="FFFFFF"/>
                </a:solidFill>
              </a14:hiddenFill>
            </a:ext>
          </a:extLst>
        </p:spPr>
      </p:pic>
      <p:pic>
        <p:nvPicPr>
          <p:cNvPr id="1030" name="Picture 6" descr="Allegheny County - Pennsylvania Zip Code Boundary Map (PA)">
            <a:extLst>
              <a:ext uri="{FF2B5EF4-FFF2-40B4-BE49-F238E27FC236}">
                <a16:creationId xmlns:a16="http://schemas.microsoft.com/office/drawing/2014/main" id="{73675258-B7BF-4A10-B83D-8B3FD13E8F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535" y="5992621"/>
            <a:ext cx="1538868" cy="78731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Toland Home Garden Pennsylvania State Flag 12.5 x 18 Inch Decorative USA Garden Flag">
            <a:extLst>
              <a:ext uri="{FF2B5EF4-FFF2-40B4-BE49-F238E27FC236}">
                <a16:creationId xmlns:a16="http://schemas.microsoft.com/office/drawing/2014/main" id="{AEE6F435-1208-4F01-B0E0-C14ECD4EA20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309223" y="2464423"/>
            <a:ext cx="1553025" cy="769432"/>
          </a:xfrm>
          <a:prstGeom prst="rect">
            <a:avLst/>
          </a:prstGeom>
          <a:noFill/>
          <a:ln w="9525">
            <a:solidFill>
              <a:schemeClr val="tx1"/>
            </a:solidFill>
          </a:ln>
          <a:extLst>
            <a:ext uri="{909E8E84-426E-40DD-AFC4-6F175D3DCCD1}">
              <a14:hiddenFill xmlns:a14="http://schemas.microsoft.com/office/drawing/2010/main">
                <a:solidFill>
                  <a:srgbClr val="FFFFFF"/>
                </a:solidFill>
              </a14:hiddenFill>
            </a:ext>
          </a:extLst>
        </p:spPr>
      </p:pic>
      <p:pic>
        <p:nvPicPr>
          <p:cNvPr id="1032" name="Picture 8" descr="Pennsylvania – Map Outline, Printable State, Shape, Stencil, Pattern –  Patterns, Monograms, Stencils, &amp; DIY Projects">
            <a:extLst>
              <a:ext uri="{FF2B5EF4-FFF2-40B4-BE49-F238E27FC236}">
                <a16:creationId xmlns:a16="http://schemas.microsoft.com/office/drawing/2014/main" id="{D3DBA3D5-C7B1-4A6C-AC34-7455D586C69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548" y="3615211"/>
            <a:ext cx="1591053" cy="91219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Free Outline Of United States Png, Download Free Clip Art, Free Clip Art on  Clipart Library">
            <a:extLst>
              <a:ext uri="{FF2B5EF4-FFF2-40B4-BE49-F238E27FC236}">
                <a16:creationId xmlns:a16="http://schemas.microsoft.com/office/drawing/2014/main" id="{EAA28267-727D-43E1-BA33-1B1347FB6CE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303723" y="3612998"/>
            <a:ext cx="1516565" cy="7976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56219F9-CDBA-400E-A70C-0C6A3A9A92EF}"/>
              </a:ext>
            </a:extLst>
          </p:cNvPr>
          <p:cNvSpPr txBox="1"/>
          <p:nvPr/>
        </p:nvSpPr>
        <p:spPr>
          <a:xfrm>
            <a:off x="10359483" y="4449341"/>
            <a:ext cx="1479892" cy="246221"/>
          </a:xfrm>
          <a:prstGeom prst="rect">
            <a:avLst/>
          </a:prstGeom>
          <a:noFill/>
        </p:spPr>
        <p:txBody>
          <a:bodyPr wrap="none" rtlCol="0">
            <a:spAutoFit/>
          </a:bodyPr>
          <a:lstStyle/>
          <a:p>
            <a:r>
              <a:rPr lang="en-US" sz="1000" dirty="0"/>
              <a:t>United States of America</a:t>
            </a:r>
          </a:p>
        </p:txBody>
      </p:sp>
      <p:sp>
        <p:nvSpPr>
          <p:cNvPr id="3" name="Star: 5 Points 2">
            <a:extLst>
              <a:ext uri="{FF2B5EF4-FFF2-40B4-BE49-F238E27FC236}">
                <a16:creationId xmlns:a16="http://schemas.microsoft.com/office/drawing/2014/main" id="{99795E2E-19B2-467A-A4D0-970A3BA9DD40}"/>
              </a:ext>
            </a:extLst>
          </p:cNvPr>
          <p:cNvSpPr/>
          <p:nvPr/>
        </p:nvSpPr>
        <p:spPr>
          <a:xfrm>
            <a:off x="557560" y="4148253"/>
            <a:ext cx="100373" cy="13381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Star: 5 Points 17">
            <a:extLst>
              <a:ext uri="{FF2B5EF4-FFF2-40B4-BE49-F238E27FC236}">
                <a16:creationId xmlns:a16="http://schemas.microsoft.com/office/drawing/2014/main" id="{BB2FDA31-EF7F-4514-AF0A-C0FE063FB138}"/>
              </a:ext>
            </a:extLst>
          </p:cNvPr>
          <p:cNvSpPr/>
          <p:nvPr/>
        </p:nvSpPr>
        <p:spPr>
          <a:xfrm>
            <a:off x="11515475" y="3865759"/>
            <a:ext cx="100373" cy="13381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63005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Deductions  – 2020 </a:t>
            </a:r>
            <a:r>
              <a:rPr lang="en-US" b="1" u="sng" dirty="0">
                <a:solidFill>
                  <a:srgbClr val="FF0000"/>
                </a:solidFill>
              </a:rPr>
              <a:t>Final</a:t>
            </a:r>
            <a:r>
              <a:rPr lang="en-US" dirty="0"/>
              <a:t> Treasury Regulations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746506"/>
            <a:ext cx="10774251" cy="6157214"/>
          </a:xfrm>
        </p:spPr>
        <p:txBody>
          <a:bodyPr>
            <a:noAutofit/>
          </a:bodyPr>
          <a:lstStyle/>
          <a:p>
            <a:pPr marL="0" indent="0">
              <a:buNone/>
            </a:pPr>
            <a:r>
              <a:rPr lang="en-US" sz="1700" dirty="0"/>
              <a:t>§1.163(j)-0 Table of contents. </a:t>
            </a:r>
          </a:p>
          <a:p>
            <a:pPr marL="0" indent="0">
              <a:buNone/>
            </a:pPr>
            <a:r>
              <a:rPr lang="en-US" sz="1700" dirty="0"/>
              <a:t>§ 1.163(j)-1 </a:t>
            </a:r>
            <a:r>
              <a:rPr lang="en-US" sz="1700" i="1" dirty="0"/>
              <a:t>Definitions. </a:t>
            </a:r>
            <a:r>
              <a:rPr lang="en-US" sz="1700" dirty="0"/>
              <a:t>[also issued under 26 U.S.C. 163(j)(8)(B) and 26 U.S.C. 1502 and 7805.]</a:t>
            </a:r>
          </a:p>
          <a:p>
            <a:pPr marL="0" indent="0">
              <a:buNone/>
            </a:pPr>
            <a:r>
              <a:rPr lang="en-US" sz="1700" dirty="0"/>
              <a:t>§ 1.163(j)-2 </a:t>
            </a:r>
            <a:r>
              <a:rPr lang="en-US" sz="1700" i="1" dirty="0"/>
              <a:t>Deduction for business interest expense limited. </a:t>
            </a:r>
            <a:r>
              <a:rPr lang="en-US" sz="1700" dirty="0"/>
              <a:t>[also issued under 26 U.S.C. 1502 and 7805.] </a:t>
            </a:r>
          </a:p>
          <a:p>
            <a:pPr marL="0" indent="0">
              <a:buNone/>
            </a:pPr>
            <a:r>
              <a:rPr lang="en-US" sz="1700" dirty="0"/>
              <a:t>§ 1.163(j)-3 </a:t>
            </a:r>
            <a:r>
              <a:rPr lang="en-US" sz="1700" i="1" dirty="0"/>
              <a:t>Relationship of the section 163(j) limitation to other provisions affecting interest. </a:t>
            </a:r>
            <a:r>
              <a:rPr lang="en-US" sz="1700" dirty="0"/>
              <a:t>[also issued under 26 U.S.C. 	1502 and 7805.]</a:t>
            </a:r>
          </a:p>
          <a:p>
            <a:pPr marL="0" indent="0">
              <a:buNone/>
            </a:pPr>
            <a:r>
              <a:rPr lang="en-US" sz="1700" dirty="0"/>
              <a:t>§ 1.163(j)-4</a:t>
            </a:r>
            <a:r>
              <a:rPr lang="en-US" sz="1700" i="1" dirty="0"/>
              <a:t> General rules applicable to C corporations (including REITs, RICs, and members of consolidated groups) and 	tax-exempt corporations.</a:t>
            </a:r>
            <a:r>
              <a:rPr lang="en-US" sz="1700" dirty="0"/>
              <a:t> [also issued under 26 U.S.C. 163(j)(8)(B) and 26 U.S.C. 1502 and 7805.]</a:t>
            </a:r>
          </a:p>
          <a:p>
            <a:pPr marL="0" indent="0">
              <a:buNone/>
            </a:pPr>
            <a:r>
              <a:rPr lang="en-US" sz="1700" dirty="0"/>
              <a:t>§ 1.163(j)-5 </a:t>
            </a:r>
            <a:r>
              <a:rPr lang="en-US" sz="1700" i="1" dirty="0"/>
              <a:t>General rules governing disallowed business interest expense carryforwards for C corporations. </a:t>
            </a:r>
            <a:r>
              <a:rPr lang="en-US" sz="1700" dirty="0"/>
              <a:t>[also issued 	under 26 U.S.C. 1502 and 7805.] </a:t>
            </a:r>
          </a:p>
          <a:p>
            <a:pPr marL="0" indent="0">
              <a:buNone/>
            </a:pPr>
            <a:r>
              <a:rPr lang="en-US" sz="1700" dirty="0"/>
              <a:t>§ 1.163(j)-6 </a:t>
            </a:r>
            <a:r>
              <a:rPr lang="en-US" sz="1700" i="1" dirty="0"/>
              <a:t>Application of the section 163(j) limitation to partnerships and subchapter S corporations. </a:t>
            </a:r>
            <a:r>
              <a:rPr lang="en-US" sz="1700" dirty="0"/>
              <a:t>[also issued under 	26 U.S.C. 163(j)(8)(B) and 26 U.S.C. 1502 and 7805.] </a:t>
            </a:r>
          </a:p>
          <a:p>
            <a:pPr marL="0" indent="0">
              <a:buNone/>
            </a:pPr>
            <a:r>
              <a:rPr lang="en-US" sz="1700" dirty="0"/>
              <a:t>§ 1.163(j)-7 </a:t>
            </a:r>
            <a:r>
              <a:rPr lang="en-US" sz="1700" i="1" dirty="0"/>
              <a:t>Application of the section 163(j) limitation to foreign corporations and United States shareholders. </a:t>
            </a:r>
            <a:r>
              <a:rPr lang="en-US" sz="1700" dirty="0"/>
              <a:t>[also 	issued under 26 U.S.C. 163(j)(8)(B) and 26 U.S.C. 1502 and 7805.] 	</a:t>
            </a:r>
          </a:p>
          <a:p>
            <a:pPr marL="0" indent="0">
              <a:buNone/>
            </a:pPr>
            <a:r>
              <a:rPr lang="en-US" sz="1700" dirty="0"/>
              <a:t>§ 1.163(j)-8 </a:t>
            </a:r>
            <a:r>
              <a:rPr lang="en-US" sz="1700" i="1" strike="sngStrike" dirty="0"/>
              <a:t>Application of the section 163(j) limitation to foreign persons with effectively connected income. [Reserved] </a:t>
            </a:r>
            <a:r>
              <a:rPr lang="en-US" sz="1700" i="1" dirty="0"/>
              <a:t>	</a:t>
            </a:r>
            <a:r>
              <a:rPr lang="en-US" sz="1700" strike="sngStrike" dirty="0"/>
              <a:t>[also issued under 26 U.S.C. 163(j)(8)(B) and 7805.]</a:t>
            </a:r>
            <a:r>
              <a:rPr lang="en-US" sz="1700" dirty="0"/>
              <a:t>  </a:t>
            </a:r>
            <a:r>
              <a:rPr lang="en-US" sz="1700" i="1" dirty="0"/>
              <a:t>[Reserved]</a:t>
            </a:r>
          </a:p>
          <a:p>
            <a:pPr marL="0" indent="0">
              <a:buNone/>
            </a:pPr>
            <a:r>
              <a:rPr lang="en-US" sz="1700" dirty="0"/>
              <a:t>§ 1.163(j)-9</a:t>
            </a:r>
            <a:r>
              <a:rPr lang="en-US" sz="1700" i="1" dirty="0"/>
              <a:t> Elections for excepted trades or businesses; safe harbor for certain REITs.</a:t>
            </a:r>
            <a:r>
              <a:rPr lang="en-US" sz="1700" dirty="0"/>
              <a:t> [also issued under 26 U.S.C. 	163(j)(7)(B) and (C) and 26 U.S.C. 1502 and 7805.] </a:t>
            </a:r>
          </a:p>
          <a:p>
            <a:pPr marL="0" indent="0">
              <a:buNone/>
            </a:pPr>
            <a:r>
              <a:rPr lang="en-US" sz="1700" dirty="0"/>
              <a:t>§ 1.163(j)-10</a:t>
            </a:r>
            <a:r>
              <a:rPr lang="en-US" sz="1700" i="1" dirty="0"/>
              <a:t> Allocation of interest expense, interest income, and other items of expense and gross income to an excepted 	trade or business.</a:t>
            </a:r>
            <a:r>
              <a:rPr lang="en-US" sz="1700" dirty="0"/>
              <a:t> [also issued under 26 U.S.C. 163(j)(8)(B) and 26 U.S.C. 1502 and 7805.]</a:t>
            </a:r>
          </a:p>
          <a:p>
            <a:pPr marL="0" indent="0">
              <a:buNone/>
            </a:pPr>
            <a:r>
              <a:rPr lang="en-US" sz="1700" dirty="0"/>
              <a:t>§ 1.163(j)-11 </a:t>
            </a:r>
            <a:r>
              <a:rPr lang="en-US" sz="1700" i="1" dirty="0"/>
              <a:t>Transition rules. </a:t>
            </a:r>
            <a:r>
              <a:rPr lang="en-US" sz="1700" dirty="0"/>
              <a:t>[also issued under 26 U.S.C. 1502 and 7805.]</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10</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77DF3A6-5935-42C7-AA24-F2FB645FB856}"/>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3</a:t>
            </a:r>
          </a:p>
        </p:txBody>
      </p:sp>
    </p:spTree>
    <p:extLst>
      <p:ext uri="{BB962C8B-B14F-4D97-AF65-F5344CB8AC3E}">
        <p14:creationId xmlns:p14="http://schemas.microsoft.com/office/powerpoint/2010/main" val="87012778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44604" y="111510"/>
            <a:ext cx="12087922" cy="484881"/>
          </a:xfrm>
        </p:spPr>
        <p:txBody>
          <a:bodyPr>
            <a:noAutofit/>
          </a:bodyPr>
          <a:lstStyle/>
          <a:p>
            <a:pPr algn="ctr"/>
            <a:r>
              <a:rPr lang="en-US" sz="3800" dirty="0"/>
              <a:t>Avg. Gr. </a:t>
            </a:r>
            <a:r>
              <a:rPr lang="en-US" sz="3800" dirty="0" err="1"/>
              <a:t>Rcpts</a:t>
            </a:r>
            <a:r>
              <a:rPr lang="en-US" sz="3800" dirty="0"/>
              <a:t>., </a:t>
            </a:r>
            <a:r>
              <a:rPr lang="en-US" sz="3800" dirty="0" err="1"/>
              <a:t>P’ships</a:t>
            </a:r>
            <a:r>
              <a:rPr lang="en-US" sz="3800" dirty="0"/>
              <a:t> &amp; S Corps. – BIE, BII, ETI,&amp; C/O of EBIE</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650" b="0" i="0" dirty="0">
                <a:solidFill>
                  <a:srgbClr val="333333"/>
                </a:solidFill>
                <a:effectLst/>
              </a:rPr>
              <a:t>Section 163(j)(3) provides that the </a:t>
            </a:r>
            <a:r>
              <a:rPr lang="en-US" sz="1650" b="0" i="0" dirty="0">
                <a:solidFill>
                  <a:srgbClr val="333333"/>
                </a:solidFill>
                <a:effectLst/>
                <a:highlight>
                  <a:srgbClr val="FFFF00"/>
                </a:highlight>
              </a:rPr>
              <a:t>section 163(j) limitation does not apply to a taxpayer, other than a tax shelter as described in section 448(a)(3) [also see T.D. 9942 (01-05-2021), 86 FR 254 – 278], with average annual gross receipts of $25 million or less, determined under section 448(c) (including any adjustment for inflation under section 448(c)(4)). [$26 M for 2019 - 2021</a:t>
            </a:r>
            <a:r>
              <a:rPr lang="en-US" sz="1650" dirty="0">
                <a:solidFill>
                  <a:srgbClr val="333333"/>
                </a:solidFill>
                <a:highlight>
                  <a:srgbClr val="FFFF00"/>
                </a:highlight>
              </a:rPr>
              <a:t>]  For </a:t>
            </a:r>
            <a:r>
              <a:rPr lang="en-US" sz="1650" b="0" i="0" dirty="0">
                <a:solidFill>
                  <a:srgbClr val="333333"/>
                </a:solidFill>
                <a:effectLst/>
                <a:highlight>
                  <a:srgbClr val="FFFF00"/>
                </a:highlight>
              </a:rPr>
              <a:t>taxpayers other than corporations or partnerships, section 163(j)(3) provides that the gross receipts test is determined for purposes of section 163(j) as if the taxpayer were a corporation or partnership.</a:t>
            </a:r>
          </a:p>
          <a:p>
            <a:pPr marL="457200" lvl="1" indent="0" fontAlgn="base">
              <a:buNone/>
            </a:pPr>
            <a:r>
              <a:rPr lang="en-US" sz="1650" b="0" i="0" dirty="0">
                <a:solidFill>
                  <a:srgbClr val="333333"/>
                </a:solidFill>
                <a:effectLst/>
              </a:rPr>
              <a:t>Section 163(j)(4) provides </a:t>
            </a:r>
            <a:r>
              <a:rPr lang="en-US" sz="1650" b="0" i="0" dirty="0">
                <a:solidFill>
                  <a:srgbClr val="333333"/>
                </a:solidFill>
                <a:effectLst/>
                <a:highlight>
                  <a:srgbClr val="FFFF00"/>
                </a:highlight>
              </a:rPr>
              <a:t>special rules for applying section 163(j) in the case of partnerships and S corporations. Section 163(j)(4)(A) requires that the limitation on the deduction for business interest expense be applied at the partnership level, and that a partner's ATI be increased by the partner's share of the partnership's excess taxable income, as defined in section 163(j)(4)(C), but not by the partner's distributive share of the partnership's income, gain, deduction, or loss. Section 163(j)(4)(B)(</a:t>
            </a:r>
            <a:r>
              <a:rPr lang="en-US" sz="1650" b="0" i="0" dirty="0" err="1">
                <a:solidFill>
                  <a:srgbClr val="333333"/>
                </a:solidFill>
                <a:effectLst/>
                <a:highlight>
                  <a:srgbClr val="FFFF00"/>
                </a:highlight>
              </a:rPr>
              <a:t>i</a:t>
            </a:r>
            <a:r>
              <a:rPr lang="en-US" sz="1650" b="0" i="0" dirty="0">
                <a:solidFill>
                  <a:srgbClr val="333333"/>
                </a:solidFill>
                <a:effectLst/>
                <a:highlight>
                  <a:srgbClr val="FFFF00"/>
                </a:highlight>
              </a:rPr>
              <a:t>) provides that the amount of partnership business interest expense limited by section 163(j)(1) is carried forward at the partner level. Section 163(j)(4)(B)(ii) provides that </a:t>
            </a:r>
            <a:r>
              <a:rPr lang="en-US" sz="1650" b="1" i="0" dirty="0">
                <a:solidFill>
                  <a:srgbClr val="FF0000"/>
                </a:solidFill>
                <a:effectLst/>
                <a:highlight>
                  <a:srgbClr val="FFFF00"/>
                </a:highlight>
              </a:rPr>
              <a:t>excess business interest expense allocated to a partner and carried forward is available to be deducted in a subsequent year only if, and to the extent, the partnership allocates excess taxable income to the partner</a:t>
            </a:r>
            <a:r>
              <a:rPr lang="en-US" sz="1650" b="0" i="0" dirty="0">
                <a:solidFill>
                  <a:srgbClr val="333333"/>
                </a:solidFill>
                <a:effectLst/>
                <a:highlight>
                  <a:srgbClr val="FFFF00"/>
                </a:highlight>
              </a:rPr>
              <a:t>. </a:t>
            </a:r>
            <a:r>
              <a:rPr lang="en-US" sz="1650" b="0" i="0" dirty="0">
                <a:solidFill>
                  <a:srgbClr val="333333"/>
                </a:solidFill>
                <a:effectLst/>
              </a:rPr>
              <a:t>As further described later in this Background section, section 163(j)(10)(A)(ii)(II), as amended by the CARES Act, provides a special rule for excess business interest expense allocated to a partner in a taxable year beginning in 2019. Section 163(j)(4)(B)(iii) provides basis adjustment rules for a partner that is allocated excess business interest expense. Section 163(j)(4)(D) provides that rules similar to the rules of section 163(j)(4)(A) and (C) apply to S corporations and S corporation shareholders.</a:t>
            </a:r>
          </a:p>
          <a:p>
            <a:pPr marL="457200" lvl="1" indent="0">
              <a:buNone/>
            </a:pPr>
            <a:r>
              <a:rPr lang="en-US" sz="1650" dirty="0">
                <a:highlight>
                  <a:srgbClr val="FFFF00"/>
                </a:highlight>
              </a:rPr>
              <a:t>Section 163(j)(5) and (6) defines “business interest” and “business interest income</a:t>
            </a:r>
            <a:r>
              <a:rPr lang="en-US" sz="1650" dirty="0"/>
              <a:t>,” respectively, for purposes of section 163(j). </a:t>
            </a:r>
            <a:r>
              <a:rPr lang="en-US" sz="1650" dirty="0">
                <a:highlight>
                  <a:srgbClr val="FFFF00"/>
                </a:highlight>
              </a:rPr>
              <a:t>Generally, these terms include interest expense and interest includible in gross income that is properly allocable to a trade or business (as defined in section 163(j)(7)) and do not include investment income or investment expense within the meaning of section 163(d). The legislative history states that “a corporation has neither investment interest nor investment income within the meaning of section 163(d). Thus, interest income and interest expense of a corporation is properly allocable to a trade or business, unless such trade or business is otherwise explicitly excluded from the application of the provision.</a:t>
            </a:r>
            <a:r>
              <a:rPr lang="en-US" sz="1650" dirty="0"/>
              <a:t>” H. Rept. 115-466, at 386, fn. 688 (2017).</a:t>
            </a:r>
            <a:endParaRPr lang="en-US" sz="1650" i="0" dirty="0">
              <a:solidFill>
                <a:srgbClr val="333333"/>
              </a:solidFill>
              <a:effectLst/>
            </a:endParaRPr>
          </a:p>
          <a:p>
            <a:pPr marL="0" indent="0" fontAlgn="base">
              <a:buNone/>
            </a:pPr>
            <a:r>
              <a:rPr lang="en-US" sz="1650" i="0" dirty="0">
                <a:solidFill>
                  <a:srgbClr val="333333"/>
                </a:solidFill>
                <a:effectLst/>
              </a:rPr>
              <a:t>T.D. 9905 (Sep.14, 2020</a:t>
            </a:r>
            <a:r>
              <a:rPr lang="en-US" sz="1650" dirty="0">
                <a:solidFill>
                  <a:srgbClr val="333333"/>
                </a:solidFill>
              </a:rPr>
              <a:t>), Preamble, SUPPLEMENTARY </a:t>
            </a:r>
            <a:r>
              <a:rPr lang="en-US" sz="1650" i="0" dirty="0">
                <a:solidFill>
                  <a:srgbClr val="333333"/>
                </a:solidFill>
                <a:effectLst/>
              </a:rPr>
              <a:t>INFORMATION:, Background</a:t>
            </a:r>
            <a:r>
              <a:rPr lang="en-US" sz="1650" dirty="0">
                <a:solidFill>
                  <a:srgbClr val="333333"/>
                </a:solidFill>
              </a:rPr>
              <a:t>, </a:t>
            </a:r>
            <a:r>
              <a:rPr lang="en-US" sz="1650" i="0" dirty="0">
                <a:solidFill>
                  <a:srgbClr val="333333"/>
                </a:solidFill>
                <a:effectLst/>
              </a:rPr>
              <a:t>Table of Contents, I. Overview</a:t>
            </a:r>
            <a:r>
              <a:rPr lang="en-US" sz="1800" i="0" cap="all" dirty="0">
                <a:solidFill>
                  <a:srgbClr val="333333"/>
                </a:solidFill>
                <a:effectLst/>
              </a:rPr>
              <a:t>, 85 FR 56689</a:t>
            </a:r>
            <a:r>
              <a:rPr lang="en-US" sz="1650" i="0" cap="all" dirty="0">
                <a:solidFill>
                  <a:srgbClr val="333333"/>
                </a:solidFill>
                <a:effectLst/>
              </a:rPr>
              <a:t>.</a:t>
            </a:r>
            <a:endParaRPr lang="en-US" sz="165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100</a:t>
            </a:fld>
            <a:endParaRPr lang="en-US" dirty="0"/>
          </a:p>
        </p:txBody>
      </p:sp>
    </p:spTree>
    <p:extLst>
      <p:ext uri="{BB962C8B-B14F-4D97-AF65-F5344CB8AC3E}">
        <p14:creationId xmlns:p14="http://schemas.microsoft.com/office/powerpoint/2010/main" val="274175606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78416"/>
            <a:ext cx="12087922" cy="484881"/>
          </a:xfrm>
        </p:spPr>
        <p:txBody>
          <a:bodyPr>
            <a:normAutofit fontScale="90000"/>
          </a:bodyPr>
          <a:lstStyle/>
          <a:p>
            <a:pPr algn="ctr"/>
            <a:r>
              <a:rPr lang="en-US" dirty="0"/>
              <a:t>General Gross Receipts Test &amp; Aggregation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050" b="0" i="0" dirty="0">
                <a:solidFill>
                  <a:srgbClr val="333333"/>
                </a:solidFill>
                <a:effectLst/>
              </a:rPr>
              <a:t>As noted in the preamble to the proposed regulations, </a:t>
            </a:r>
            <a:r>
              <a:rPr lang="en-US" sz="2050" b="0" i="0" dirty="0">
                <a:solidFill>
                  <a:srgbClr val="333333"/>
                </a:solidFill>
                <a:effectLst/>
                <a:highlight>
                  <a:srgbClr val="FFFF00"/>
                </a:highlight>
              </a:rPr>
              <a:t>section 163(j)(3) exempts certain small businesses from the section 163(j) limitation</a:t>
            </a:r>
            <a:r>
              <a:rPr lang="en-US" sz="2050" b="0" i="0" dirty="0">
                <a:solidFill>
                  <a:srgbClr val="333333"/>
                </a:solidFill>
                <a:effectLst/>
              </a:rPr>
              <a:t>. See proposed § 1.163(j)-2(d). Under section 163(j), a small business taxpayer is one that meets the gross receipts test in section 448(c) and is </a:t>
            </a:r>
            <a:r>
              <a:rPr lang="en-US" sz="2050" b="0" i="0" dirty="0">
                <a:solidFill>
                  <a:srgbClr val="333333"/>
                </a:solidFill>
                <a:effectLst/>
                <a:highlight>
                  <a:srgbClr val="FFFF00"/>
                </a:highlight>
              </a:rPr>
              <a:t>not a tax shelter under section 448(a)(3</a:t>
            </a:r>
            <a:r>
              <a:rPr lang="en-US" sz="2050" b="0" i="0" dirty="0">
                <a:solidFill>
                  <a:srgbClr val="333333"/>
                </a:solidFill>
                <a:effectLst/>
              </a:rPr>
              <a:t>). </a:t>
            </a:r>
            <a:r>
              <a:rPr lang="en-US" sz="2050" b="0" i="0" dirty="0">
                <a:solidFill>
                  <a:srgbClr val="333333"/>
                </a:solidFill>
                <a:effectLst/>
                <a:highlight>
                  <a:srgbClr val="FFFF00"/>
                </a:highlight>
              </a:rPr>
              <a:t>The gross receipts test is met if a taxpayer has average annual gross receipts for the three taxable years prior to the current taxable year of $25 million or less</a:t>
            </a:r>
            <a:r>
              <a:rPr lang="en-US" sz="2050" b="0" i="0" dirty="0">
                <a:solidFill>
                  <a:srgbClr val="333333"/>
                </a:solidFill>
                <a:effectLst/>
              </a:rPr>
              <a:t>. For taxable years beginning after December 31, 2018, the gross receipts threshold reflects an annual adjustment for inflation as provided for in section 448(c)(4); thus, </a:t>
            </a:r>
            <a:r>
              <a:rPr lang="en-US" sz="2050" b="0" i="0" dirty="0">
                <a:solidFill>
                  <a:srgbClr val="333333"/>
                </a:solidFill>
                <a:effectLst/>
                <a:highlight>
                  <a:srgbClr val="FFFF00"/>
                </a:highlight>
              </a:rPr>
              <a:t>the gross receipts threshold for taxable years beginning in </a:t>
            </a:r>
            <a:r>
              <a:rPr lang="en-US" sz="2050" dirty="0">
                <a:solidFill>
                  <a:srgbClr val="333333"/>
                </a:solidFill>
                <a:highlight>
                  <a:srgbClr val="FFFF00"/>
                </a:highlight>
              </a:rPr>
              <a:t>[</a:t>
            </a:r>
            <a:r>
              <a:rPr lang="en-US" sz="2050" b="0" i="0" dirty="0">
                <a:solidFill>
                  <a:srgbClr val="333333"/>
                </a:solidFill>
                <a:effectLst/>
                <a:highlight>
                  <a:srgbClr val="FFFF00"/>
                </a:highlight>
              </a:rPr>
              <a:t>2019,] 2020 [&amp; 2021] is $26 million</a:t>
            </a:r>
            <a:r>
              <a:rPr lang="en-US" sz="2050" b="0" i="0" dirty="0">
                <a:solidFill>
                  <a:srgbClr val="333333"/>
                </a:solidFill>
                <a:effectLst/>
              </a:rPr>
              <a:t>. See</a:t>
            </a:r>
            <a:r>
              <a:rPr lang="en-US" sz="2050" dirty="0"/>
              <a:t> [section 3.31 of Rev. Proc. 2018-57,] </a:t>
            </a:r>
            <a:r>
              <a:rPr lang="en-US" sz="2050" b="0" i="0" dirty="0">
                <a:solidFill>
                  <a:srgbClr val="333333"/>
                </a:solidFill>
                <a:effectLst/>
              </a:rPr>
              <a:t>section 3.31 of Rev. Proc. 2019-44, 2019-47 I.R.B.1093</a:t>
            </a:r>
            <a:r>
              <a:rPr lang="en-US" sz="2050" dirty="0"/>
              <a:t> [section 3.31 of Rev. Proc. 2020-45]</a:t>
            </a:r>
            <a:r>
              <a:rPr lang="en-US" sz="2050" b="0" i="0" dirty="0">
                <a:solidFill>
                  <a:srgbClr val="333333"/>
                </a:solidFill>
                <a:effectLst/>
              </a:rPr>
              <a:t>. Section 448(c)(2) </a:t>
            </a:r>
            <a:r>
              <a:rPr lang="en-US" sz="2050" b="0" i="0" dirty="0">
                <a:solidFill>
                  <a:srgbClr val="333333"/>
                </a:solidFill>
                <a:effectLst/>
                <a:highlight>
                  <a:srgbClr val="FFFF00"/>
                </a:highlight>
              </a:rPr>
              <a:t>aggregates the gross receipts of multiple taxpayers that are treated as a single employer under sections 52(a) and (b) </a:t>
            </a:r>
            <a:r>
              <a:rPr lang="en-US" sz="2050" dirty="0">
                <a:solidFill>
                  <a:srgbClr val="333333"/>
                </a:solidFill>
                <a:highlight>
                  <a:srgbClr val="FFFF00"/>
                </a:highlight>
              </a:rPr>
              <a:t>[&gt; 50% common control] and </a:t>
            </a:r>
            <a:r>
              <a:rPr lang="en-US" sz="2050" b="0" i="0" dirty="0">
                <a:solidFill>
                  <a:srgbClr val="333333"/>
                </a:solidFill>
                <a:effectLst/>
                <a:highlight>
                  <a:srgbClr val="FFFF00"/>
                </a:highlight>
              </a:rPr>
              <a:t>414(m) and (o) </a:t>
            </a:r>
            <a:r>
              <a:rPr lang="en-US" sz="2050" dirty="0">
                <a:highlight>
                  <a:srgbClr val="FFFF00"/>
                </a:highlight>
              </a:rPr>
              <a:t>[≤ 5 own ≥ 80%]</a:t>
            </a:r>
            <a:r>
              <a:rPr lang="en-US" sz="2050" b="0" i="0" dirty="0">
                <a:solidFill>
                  <a:srgbClr val="333333"/>
                </a:solidFill>
                <a:effectLst/>
              </a:rPr>
              <a:t>. The gross receipts test under section 448(c) normally applies only to corporations and to partnerships with C corporation partners. However, section 163(j)(3) and proposed § 1.163(j)-2(d)(2)(</a:t>
            </a:r>
            <a:r>
              <a:rPr lang="en-US" sz="2050" b="0" i="0" dirty="0" err="1">
                <a:solidFill>
                  <a:srgbClr val="333333"/>
                </a:solidFill>
                <a:effectLst/>
              </a:rPr>
              <a:t>i</a:t>
            </a:r>
            <a:r>
              <a:rPr lang="en-US" sz="2050" b="0" i="0" dirty="0">
                <a:solidFill>
                  <a:srgbClr val="333333"/>
                </a:solidFill>
                <a:effectLst/>
              </a:rPr>
              <a:t>) provide that, </a:t>
            </a:r>
            <a:r>
              <a:rPr lang="en-US" sz="2050" b="0" i="0" dirty="0">
                <a:solidFill>
                  <a:srgbClr val="333333"/>
                </a:solidFill>
                <a:effectLst/>
                <a:highlight>
                  <a:srgbClr val="FFFF00"/>
                </a:highlight>
              </a:rPr>
              <a:t>for a taxpayer that is not a corporation or a partnership, the gross receipts test of section 448(c) applies as if the taxpayer were a corporation or a partnership.</a:t>
            </a:r>
          </a:p>
          <a:p>
            <a:pPr marL="0" indent="0" algn="l" fontAlgn="base">
              <a:buNone/>
            </a:pPr>
            <a:endParaRPr lang="en-US" sz="2050" dirty="0">
              <a:solidFill>
                <a:srgbClr val="333333"/>
              </a:solidFill>
            </a:endParaRPr>
          </a:p>
          <a:p>
            <a:pPr marL="0" indent="0" algn="l" fontAlgn="base">
              <a:buNone/>
            </a:pPr>
            <a:r>
              <a:rPr lang="en-US" sz="2050" i="0" dirty="0">
                <a:solidFill>
                  <a:srgbClr val="333333"/>
                </a:solidFill>
                <a:effectLst/>
              </a:rPr>
              <a:t>T.D. 9905 (Sep.14, 2020</a:t>
            </a:r>
            <a:r>
              <a:rPr lang="en-US" sz="2050" dirty="0">
                <a:solidFill>
                  <a:srgbClr val="333333"/>
                </a:solidFill>
              </a:rPr>
              <a:t>), Preamble, SUPPLEMENTARY </a:t>
            </a:r>
            <a:r>
              <a:rPr lang="en-US" sz="2050" i="0" dirty="0">
                <a:solidFill>
                  <a:srgbClr val="333333"/>
                </a:solidFill>
                <a:effectLst/>
              </a:rPr>
              <a:t>INFORMATION:, Summary of Comments and Explanation of Revisions, III. Comments on and Changes to Proposed § 1.163(j)-2: Deduction for Business Interest Expense Limited, </a:t>
            </a:r>
            <a:r>
              <a:rPr lang="en-US" sz="2050" i="0" cap="all" dirty="0">
                <a:solidFill>
                  <a:srgbClr val="333333"/>
                </a:solidFill>
                <a:effectLst/>
              </a:rPr>
              <a:t>B. GENERAL GROSS RECEIPTS TEST AND AGGREGATION, 85 FR 56706.</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101</a:t>
            </a:fld>
            <a:endParaRPr lang="en-US" dirty="0"/>
          </a:p>
        </p:txBody>
      </p:sp>
    </p:spTree>
    <p:extLst>
      <p:ext uri="{BB962C8B-B14F-4D97-AF65-F5344CB8AC3E}">
        <p14:creationId xmlns:p14="http://schemas.microsoft.com/office/powerpoint/2010/main" val="273233488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250" b="0" i="0" dirty="0">
                <a:solidFill>
                  <a:srgbClr val="333333"/>
                </a:solidFill>
                <a:effectLst/>
                <a:highlight>
                  <a:srgbClr val="FFFF00"/>
                </a:highlight>
              </a:rPr>
              <a:t>Section 52(b) treats trades or businesses under </a:t>
            </a:r>
            <a:r>
              <a:rPr lang="en-US" sz="2250" b="1" i="0" dirty="0">
                <a:solidFill>
                  <a:srgbClr val="FF0000"/>
                </a:solidFill>
                <a:effectLst/>
                <a:highlight>
                  <a:srgbClr val="FFFF00"/>
                </a:highlight>
              </a:rPr>
              <a:t>common control [&gt; 50%]</a:t>
            </a:r>
            <a:r>
              <a:rPr lang="en-US" sz="2250" b="0" i="0" dirty="0">
                <a:solidFill>
                  <a:srgbClr val="333333"/>
                </a:solidFill>
                <a:effectLst/>
                <a:highlight>
                  <a:srgbClr val="FFFF00"/>
                </a:highlight>
              </a:rPr>
              <a:t> as a single employer. Section 1.52-1(b) through (d) defines “trades or businesses under common control” to include parent-subsidiary groups and brother-sister groups.</a:t>
            </a:r>
            <a:r>
              <a:rPr lang="en-US" sz="2250" b="0" i="0" dirty="0">
                <a:solidFill>
                  <a:srgbClr val="333333"/>
                </a:solidFill>
                <a:effectLst/>
              </a:rPr>
              <a:t> Commenters noted that the version of § 1.52-1(d)(1)(</a:t>
            </a:r>
            <a:r>
              <a:rPr lang="en-US" sz="2250" b="0" i="0" dirty="0" err="1">
                <a:solidFill>
                  <a:srgbClr val="333333"/>
                </a:solidFill>
                <a:effectLst/>
              </a:rPr>
              <a:t>i</a:t>
            </a:r>
            <a:r>
              <a:rPr lang="en-US" sz="2250" b="0" i="0" dirty="0">
                <a:solidFill>
                  <a:srgbClr val="333333"/>
                </a:solidFill>
                <a:effectLst/>
              </a:rPr>
              <a:t>) in effect at the time of the proposed regulations defined “brother-sister groups” to include entities a controlling interest in which is owned by the same 5 or fewer people who are individuals, estates, or trusts (directly and with the application of § 1.414(c)-4(b)(1)).</a:t>
            </a:r>
          </a:p>
          <a:p>
            <a:pPr marL="457200" lvl="1" indent="0" fontAlgn="base">
              <a:buNone/>
            </a:pPr>
            <a:endParaRPr lang="en-US" sz="2250" b="0" i="0" dirty="0">
              <a:solidFill>
                <a:srgbClr val="333333"/>
              </a:solidFill>
              <a:effectLst/>
            </a:endParaRPr>
          </a:p>
          <a:p>
            <a:pPr marL="457200" lvl="1" indent="0" fontAlgn="base">
              <a:buNone/>
            </a:pPr>
            <a:r>
              <a:rPr lang="en-US" sz="2250" b="0" i="0" dirty="0">
                <a:solidFill>
                  <a:srgbClr val="333333"/>
                </a:solidFill>
                <a:effectLst/>
              </a:rPr>
              <a:t>Section 1.414(c)-4(b)(1) provides that, </a:t>
            </a:r>
            <a:r>
              <a:rPr lang="en-US" sz="2250" b="0" i="0" dirty="0">
                <a:solidFill>
                  <a:srgbClr val="333333"/>
                </a:solidFill>
                <a:effectLst/>
                <a:highlight>
                  <a:srgbClr val="FFFF00"/>
                </a:highlight>
              </a:rPr>
              <a:t>if a person has an </a:t>
            </a:r>
            <a:r>
              <a:rPr lang="en-US" sz="2250" b="1" i="0" dirty="0">
                <a:solidFill>
                  <a:srgbClr val="FF0000"/>
                </a:solidFill>
                <a:effectLst/>
                <a:highlight>
                  <a:srgbClr val="FFFF00"/>
                </a:highlight>
              </a:rPr>
              <a:t>option</a:t>
            </a:r>
            <a:r>
              <a:rPr lang="en-US" sz="2250" b="0" i="0" dirty="0">
                <a:solidFill>
                  <a:srgbClr val="333333"/>
                </a:solidFill>
                <a:effectLst/>
                <a:highlight>
                  <a:srgbClr val="FFFF00"/>
                </a:highlight>
              </a:rPr>
              <a:t> to purchase an interest in an organization, the person is deemed to own an interest in that organization. Other provisions under § 1.414(c)-4 apply attribution on a broader scale, such as through familial relationships and for closely held partnerships and S corporations.</a:t>
            </a:r>
          </a:p>
          <a:p>
            <a:pPr marL="0" indent="0" algn="l" fontAlgn="base">
              <a:buNone/>
            </a:pPr>
            <a:endParaRPr lang="en-US" sz="2250" dirty="0">
              <a:solidFill>
                <a:srgbClr val="333333"/>
              </a:solidFill>
            </a:endParaRPr>
          </a:p>
          <a:p>
            <a:pPr marL="0" indent="0" fontAlgn="base">
              <a:buNone/>
            </a:pPr>
            <a:r>
              <a:rPr lang="en-US" sz="2250" i="0" dirty="0">
                <a:solidFill>
                  <a:srgbClr val="333333"/>
                </a:solidFill>
                <a:effectLst/>
              </a:rPr>
              <a:t>T.D. 9905 (Sep.14, 2020</a:t>
            </a:r>
            <a:r>
              <a:rPr lang="en-US" sz="2250" dirty="0">
                <a:solidFill>
                  <a:srgbClr val="333333"/>
                </a:solidFill>
              </a:rPr>
              <a:t>), Preamble, SUPPLEMENTARY </a:t>
            </a:r>
            <a:r>
              <a:rPr lang="en-US" sz="2250" i="0" dirty="0">
                <a:solidFill>
                  <a:srgbClr val="333333"/>
                </a:solidFill>
                <a:effectLst/>
              </a:rPr>
              <a:t>INFORMATION:, Summary of Comments and Explanation of Revisions, III. Comments on and Changes to Proposed § 1.163(j)-2: Deduction for Business Interest Expense Limited, </a:t>
            </a:r>
            <a:r>
              <a:rPr lang="en-US" sz="2250" i="0" cap="all" dirty="0">
                <a:solidFill>
                  <a:srgbClr val="333333"/>
                </a:solidFill>
                <a:effectLst/>
              </a:rPr>
              <a:t>C. SMALL BUSINESS EXEMPTION AND SINGLE EMPLOYER AGGREGATION RULES—PROPOSED §§ 1.163(J)-2(D) AND 1.52-1(D)(1)(I)</a:t>
            </a:r>
            <a:r>
              <a:rPr lang="en-US" sz="2400" i="0" cap="all" dirty="0">
                <a:solidFill>
                  <a:srgbClr val="333333"/>
                </a:solidFill>
                <a:effectLst/>
              </a:rPr>
              <a:t>, 85 FR 56706</a:t>
            </a:r>
            <a:r>
              <a:rPr lang="en-US" sz="2250" i="0" cap="all" dirty="0">
                <a:solidFill>
                  <a:srgbClr val="333333"/>
                </a:solidFill>
                <a:effectLst/>
              </a:rPr>
              <a:t>.</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102</a:t>
            </a:fld>
            <a:endParaRPr lang="en-US" dirty="0"/>
          </a:p>
        </p:txBody>
      </p:sp>
      <p:sp>
        <p:nvSpPr>
          <p:cNvPr id="8" name="Title 1">
            <a:extLst>
              <a:ext uri="{FF2B5EF4-FFF2-40B4-BE49-F238E27FC236}">
                <a16:creationId xmlns:a16="http://schemas.microsoft.com/office/drawing/2014/main" id="{9BC9E855-5A19-449B-9244-0BE556B341A1}"/>
              </a:ext>
            </a:extLst>
          </p:cNvPr>
          <p:cNvSpPr txBox="1">
            <a:spLocks/>
          </p:cNvSpPr>
          <p:nvPr/>
        </p:nvSpPr>
        <p:spPr>
          <a:xfrm>
            <a:off x="858639" y="133812"/>
            <a:ext cx="10515601" cy="484881"/>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Small Bus. Exemption &amp; Single Employer – Aggregation Rules</a:t>
            </a:r>
          </a:p>
        </p:txBody>
      </p:sp>
    </p:spTree>
    <p:extLst>
      <p:ext uri="{BB962C8B-B14F-4D97-AF65-F5344CB8AC3E}">
        <p14:creationId xmlns:p14="http://schemas.microsoft.com/office/powerpoint/2010/main" val="314140740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55755" y="133812"/>
            <a:ext cx="12087922" cy="484881"/>
          </a:xfrm>
        </p:spPr>
        <p:txBody>
          <a:bodyPr>
            <a:normAutofit fontScale="90000"/>
          </a:bodyPr>
          <a:lstStyle/>
          <a:p>
            <a:pPr algn="ctr"/>
            <a:r>
              <a:rPr lang="en-US" dirty="0"/>
              <a:t>Small Bus. Exemption &amp; Tax Shelters – Gross Receipts Test</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950" b="0" i="0" dirty="0">
                <a:solidFill>
                  <a:srgbClr val="333333"/>
                </a:solidFill>
                <a:effectLst/>
              </a:rPr>
              <a:t>Consistent with section 163(j)(3), proposed § 1.163(j)-2(d)(1) provides that the exemption for certain small businesses that meet the gross receipts test of section 448(c) does not apply to a tax shelter as defined in section 448(d)(3). Several commenters requested clarification on the application of the small business exemption under section 163(j)(3) to a tax shelter.</a:t>
            </a:r>
          </a:p>
          <a:p>
            <a:pPr marL="457200" lvl="1" indent="0">
              <a:buNone/>
            </a:pPr>
            <a:r>
              <a:rPr lang="en-US" sz="1950" dirty="0"/>
              <a:t>Section 448(d)(3) defines a tax shelter by cross-reference to section 461(</a:t>
            </a:r>
            <a:r>
              <a:rPr lang="en-US" sz="1950" dirty="0" err="1"/>
              <a:t>i</a:t>
            </a:r>
            <a:r>
              <a:rPr lang="en-US" sz="1950" dirty="0"/>
              <a:t>)(3), which defines a </a:t>
            </a:r>
            <a:r>
              <a:rPr lang="en-US" sz="1950" dirty="0">
                <a:highlight>
                  <a:srgbClr val="FFFF00"/>
                </a:highlight>
              </a:rPr>
              <a:t>tax shelter</a:t>
            </a:r>
            <a:r>
              <a:rPr lang="en-US" sz="1950" dirty="0"/>
              <a:t>, in relevant part, as </a:t>
            </a:r>
            <a:r>
              <a:rPr lang="en-US" sz="1950" dirty="0">
                <a:highlight>
                  <a:srgbClr val="FFFF00"/>
                </a:highlight>
              </a:rPr>
              <a:t>a syndicate</a:t>
            </a:r>
            <a:r>
              <a:rPr lang="en-US" sz="1950" dirty="0"/>
              <a:t> within the meaning of section 1256(e)(3)(B). Section </a:t>
            </a:r>
            <a:r>
              <a:rPr lang="en-US" sz="1950" dirty="0">
                <a:highlight>
                  <a:srgbClr val="FFFF00"/>
                </a:highlight>
              </a:rPr>
              <a:t>1.448-1T(b)(3)</a:t>
            </a:r>
            <a:r>
              <a:rPr lang="en-US" sz="1950" dirty="0"/>
              <a:t> provides, in part, that </a:t>
            </a:r>
            <a:r>
              <a:rPr lang="en-US" sz="1950" dirty="0">
                <a:highlight>
                  <a:srgbClr val="FFFF00"/>
                </a:highlight>
              </a:rPr>
              <a:t>a </a:t>
            </a:r>
            <a:r>
              <a:rPr lang="en-US" sz="1950" b="1" dirty="0">
                <a:solidFill>
                  <a:srgbClr val="FF0000"/>
                </a:solidFill>
                <a:highlight>
                  <a:srgbClr val="FFFF00"/>
                </a:highlight>
              </a:rPr>
              <a:t>syndicate is a partnership or other entity (other than a C corporation) if more than 35 percent of its losses during the taxable year are </a:t>
            </a:r>
            <a:r>
              <a:rPr lang="en-US" sz="1950" b="1" i="1" dirty="0">
                <a:solidFill>
                  <a:srgbClr val="FF0000"/>
                </a:solidFill>
                <a:effectLst/>
                <a:highlight>
                  <a:srgbClr val="FFFF00"/>
                </a:highlight>
              </a:rPr>
              <a:t>allocated</a:t>
            </a:r>
            <a:r>
              <a:rPr lang="en-US" sz="1950" b="1" dirty="0">
                <a:solidFill>
                  <a:srgbClr val="FF0000"/>
                </a:solidFill>
                <a:highlight>
                  <a:srgbClr val="FFFF00"/>
                </a:highlight>
              </a:rPr>
              <a:t> to limited partners or limited entrepreneurs</a:t>
            </a:r>
            <a:r>
              <a:rPr lang="en-US" sz="1950" dirty="0">
                <a:highlight>
                  <a:srgbClr val="FFFF00"/>
                </a:highlight>
              </a:rPr>
              <a:t>, whereas section 1256(e)(3)(B) refers to losses that are </a:t>
            </a:r>
            <a:r>
              <a:rPr lang="en-US" sz="1950" i="1" dirty="0">
                <a:effectLst/>
                <a:highlight>
                  <a:srgbClr val="FFFF00"/>
                </a:highlight>
              </a:rPr>
              <a:t>allocable</a:t>
            </a:r>
            <a:r>
              <a:rPr lang="en-US" sz="1950" dirty="0">
                <a:highlight>
                  <a:srgbClr val="FFFF00"/>
                </a:highlight>
              </a:rPr>
              <a:t> to limited partners or limited entrepreneurs. </a:t>
            </a:r>
            <a:r>
              <a:rPr lang="en-US" sz="1950" dirty="0"/>
              <a:t>As a result, the scope of the small business exemption in section 163(j)(3) is unclear. Commenters requested that an entity be a syndicate in a taxable year only if it has net losses in that year and more than 35 percent of those net losses are actually </a:t>
            </a:r>
            <a:r>
              <a:rPr lang="en-US" sz="1950" i="1" dirty="0">
                <a:effectLst/>
              </a:rPr>
              <a:t>allocated</a:t>
            </a:r>
            <a:r>
              <a:rPr lang="en-US" sz="1950" dirty="0"/>
              <a:t> to limited partners or limited entrepreneurs. To provide a consistent definition of the term “syndicate” for purposes of sections 163(j), 448, and 1256, the Treasury Department and the IRS propose to </a:t>
            </a:r>
            <a:r>
              <a:rPr lang="en-US" sz="1950" dirty="0">
                <a:highlight>
                  <a:srgbClr val="FFFF00"/>
                </a:highlight>
              </a:rPr>
              <a:t>define the term “syndicate” using the actual allocation rule from the definition in § 1.448-1T(b)(3). This definition is also consistent with the definition used in a number of private letter rulings under section 1256. See proposed § 1.1256(e)-2(a) in the Concurrent NPRM.</a:t>
            </a:r>
            <a:endParaRPr lang="en-US" sz="1950" dirty="0">
              <a:solidFill>
                <a:srgbClr val="333333"/>
              </a:solidFill>
              <a:highlight>
                <a:srgbClr val="FFFF00"/>
              </a:highlight>
            </a:endParaRPr>
          </a:p>
          <a:p>
            <a:pPr marL="0" indent="0" fontAlgn="base">
              <a:buNone/>
            </a:pPr>
            <a:r>
              <a:rPr lang="en-US" sz="1950" i="0" dirty="0">
                <a:solidFill>
                  <a:srgbClr val="333333"/>
                </a:solidFill>
                <a:effectLst/>
              </a:rPr>
              <a:t>T.D. 9905 (Sep.14, 2020</a:t>
            </a:r>
            <a:r>
              <a:rPr lang="en-US" sz="1950" dirty="0">
                <a:solidFill>
                  <a:srgbClr val="333333"/>
                </a:solidFill>
              </a:rPr>
              <a:t>), Preamble, SUPPLEMENTARY </a:t>
            </a:r>
            <a:r>
              <a:rPr lang="en-US" sz="1950" i="0" dirty="0">
                <a:solidFill>
                  <a:srgbClr val="333333"/>
                </a:solidFill>
                <a:effectLst/>
              </a:rPr>
              <a:t>INFORMATION:, Summary of Comments and Explanation of Revisions, III. Comments on and Changes to Proposed § 1.163(j)-2: Deduction for Business Interest Expense Limited, </a:t>
            </a:r>
            <a:r>
              <a:rPr lang="en-US" sz="1950" i="0" cap="all" dirty="0">
                <a:solidFill>
                  <a:srgbClr val="333333"/>
                </a:solidFill>
                <a:effectLst/>
              </a:rPr>
              <a:t>D. SMALL BUSINESS EXEMPTION AND TAX SHELTERS—PROPOSED § 1.163(J)-2(D)(1), 85 FR 56706.</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103</a:t>
            </a:fld>
            <a:endParaRPr lang="en-US" dirty="0"/>
          </a:p>
        </p:txBody>
      </p:sp>
    </p:spTree>
    <p:extLst>
      <p:ext uri="{BB962C8B-B14F-4D97-AF65-F5344CB8AC3E}">
        <p14:creationId xmlns:p14="http://schemas.microsoft.com/office/powerpoint/2010/main" val="204206718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568711" y="122661"/>
            <a:ext cx="11050859" cy="484881"/>
          </a:xfrm>
        </p:spPr>
        <p:txBody>
          <a:bodyPr>
            <a:normAutofit fontScale="90000"/>
          </a:bodyPr>
          <a:lstStyle/>
          <a:p>
            <a:pPr algn="ctr"/>
            <a:r>
              <a:rPr lang="en-US" dirty="0"/>
              <a:t>Partnerships &amp; S Corps. – Gross Receipts Aggregation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800" b="0" i="0" dirty="0">
                <a:solidFill>
                  <a:srgbClr val="333333"/>
                </a:solidFill>
                <a:effectLst/>
              </a:rPr>
              <a:t>Proposed § 1.163(j)-2(d)(iii) provides that, </a:t>
            </a:r>
            <a:r>
              <a:rPr lang="en-US" sz="1800" b="0" i="0" dirty="0">
                <a:solidFill>
                  <a:srgbClr val="333333"/>
                </a:solidFill>
                <a:effectLst/>
                <a:highlight>
                  <a:srgbClr val="FFFF00"/>
                </a:highlight>
              </a:rPr>
              <a:t>in determining whether a taxpayer meets the gross receipts test of section 448(c), each partner in a partnership includes a share of partnership gross receipts in proportion to such </a:t>
            </a:r>
            <a:r>
              <a:rPr lang="en-US" sz="1800" b="1" i="0" dirty="0">
                <a:solidFill>
                  <a:srgbClr val="FF0000"/>
                </a:solidFill>
                <a:effectLst/>
                <a:highlight>
                  <a:srgbClr val="FFFF00"/>
                </a:highlight>
              </a:rPr>
              <a:t>partner's distributive share of items of gross income </a:t>
            </a:r>
            <a:r>
              <a:rPr lang="en-US" sz="1800" b="0" i="0" dirty="0">
                <a:solidFill>
                  <a:srgbClr val="333333"/>
                </a:solidFill>
                <a:effectLst/>
                <a:highlight>
                  <a:srgbClr val="FFFF00"/>
                </a:highlight>
              </a:rPr>
              <a:t>that were taken into account by the partnership under section 703. Similarly, </a:t>
            </a:r>
            <a:r>
              <a:rPr lang="en-US" sz="1800" b="1" i="0" dirty="0">
                <a:solidFill>
                  <a:srgbClr val="FF0000"/>
                </a:solidFill>
                <a:effectLst/>
                <a:highlight>
                  <a:srgbClr val="FFFF00"/>
                </a:highlight>
              </a:rPr>
              <a:t>shareholders of S corporations include a pro rata share of the S corporation's gross receipts</a:t>
            </a:r>
            <a:r>
              <a:rPr lang="en-US" sz="1800" b="0" i="0" dirty="0">
                <a:solidFill>
                  <a:srgbClr val="333333"/>
                </a:solidFill>
                <a:effectLst/>
                <a:highlight>
                  <a:srgbClr val="FFFF00"/>
                </a:highlight>
              </a:rPr>
              <a:t>. </a:t>
            </a:r>
            <a:r>
              <a:rPr lang="en-US" sz="1800" b="0" i="0" dirty="0">
                <a:solidFill>
                  <a:srgbClr val="333333"/>
                </a:solidFill>
                <a:effectLst/>
              </a:rPr>
              <a:t>See Rev. Rul. 71-455, 1971-2 C.B. 318 (holding that a partner's distributive share of the partnership's gross receipts is used in applying the passive investment income test under section 1372(e)(5)).</a:t>
            </a:r>
          </a:p>
          <a:p>
            <a:pPr marL="457200" lvl="1" indent="0" fontAlgn="base">
              <a:buNone/>
            </a:pPr>
            <a:r>
              <a:rPr lang="en-US" sz="1800" b="0" i="0" dirty="0">
                <a:solidFill>
                  <a:srgbClr val="333333"/>
                </a:solidFill>
                <a:effectLst/>
                <a:highlight>
                  <a:srgbClr val="FFFF00"/>
                </a:highlight>
              </a:rPr>
              <a:t>This approach would be applicable only in situations in which the partner and the partnership (or a shareholder and the S corporation) are not treated as one person under the aggregation rules of sections 52(a) and (b) [&gt; 50%] and 414(m) and (o) [≤ 5 own ≤ 80%]. </a:t>
            </a:r>
            <a:r>
              <a:rPr lang="en-US" sz="1800" b="0" i="0" dirty="0">
                <a:solidFill>
                  <a:srgbClr val="333333"/>
                </a:solidFill>
                <a:effectLst/>
              </a:rPr>
              <a:t>The Treasury Department and the IRS requested comments in the preamble to the proposed regulations on this approach and on whether other approaches to determining the gross receipts of partners and S corporation shareholders for purposes of section 163(j) would measure the gross receipts of such partners and shareholders more accurately.</a:t>
            </a:r>
          </a:p>
          <a:p>
            <a:pPr marL="457200" lvl="1" indent="0" fontAlgn="base">
              <a:buNone/>
            </a:pPr>
            <a:r>
              <a:rPr lang="en-US" sz="1800" dirty="0">
                <a:solidFill>
                  <a:srgbClr val="333333"/>
                </a:solidFill>
              </a:rPr>
              <a:t>. . . </a:t>
            </a:r>
          </a:p>
          <a:p>
            <a:pPr marL="457200" lvl="1" indent="0" fontAlgn="base">
              <a:buNone/>
            </a:pPr>
            <a:r>
              <a:rPr lang="en-US" sz="1800" b="0" i="0" dirty="0">
                <a:solidFill>
                  <a:srgbClr val="333333"/>
                </a:solidFill>
                <a:effectLst/>
              </a:rPr>
              <a:t>The Treasury Department and the IRS understand that passthrough entities might not have reported gross receipts to their partners or shareholders in the past. However, the statute is clear that a taxpayer must meet the gross receipts test of section 448(c), and that, if the taxpayer is not subject to section 448(c), the section 448(c) rules must be applied in the same manner as if such taxpayer were a corporation or partnership. The alternatives presented either do not have universal application or do not adequately reflect a passthrough entity's gross receipts.</a:t>
            </a:r>
          </a:p>
          <a:p>
            <a:pPr marL="0" indent="0" fontAlgn="base">
              <a:buNone/>
            </a:pPr>
            <a:r>
              <a:rPr lang="en-US" sz="1800" i="0" dirty="0">
                <a:solidFill>
                  <a:srgbClr val="333333"/>
                </a:solidFill>
                <a:effectLst/>
              </a:rPr>
              <a:t>T.D. 9905 (Sep.14, 2020</a:t>
            </a:r>
            <a:r>
              <a:rPr lang="en-US" sz="1800" dirty="0">
                <a:solidFill>
                  <a:srgbClr val="333333"/>
                </a:solidFill>
              </a:rPr>
              <a:t>), Preamble, SUPPLEMENTARY </a:t>
            </a:r>
            <a:r>
              <a:rPr lang="en-US" sz="1800" i="0" dirty="0">
                <a:solidFill>
                  <a:srgbClr val="333333"/>
                </a:solidFill>
                <a:effectLst/>
              </a:rPr>
              <a:t>INFORMATION:, Summary of Comments and Explanation of Revisions, III. Comments on and Changes to Proposed § 1.163(j)-2: Deduction for Business Interest Expense Limited, </a:t>
            </a:r>
            <a:r>
              <a:rPr lang="en-US" sz="1800" i="0" cap="all" dirty="0">
                <a:solidFill>
                  <a:srgbClr val="333333"/>
                </a:solidFill>
                <a:effectLst/>
              </a:rPr>
              <a:t>E. GROSS RECEIPTS FOR PARTNERS IN PARTNERSHIPS AND SHAREHOLDERS OF S CORPORATION STOCK—PROPOSED § 1.163(J)-2(D)(2)(III), 85 FR 56707.</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104</a:t>
            </a:fld>
            <a:endParaRPr lang="en-US" dirty="0"/>
          </a:p>
        </p:txBody>
      </p:sp>
    </p:spTree>
    <p:extLst>
      <p:ext uri="{BB962C8B-B14F-4D97-AF65-F5344CB8AC3E}">
        <p14:creationId xmlns:p14="http://schemas.microsoft.com/office/powerpoint/2010/main" val="207910321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151" y="111515"/>
            <a:ext cx="12192000" cy="484881"/>
          </a:xfrm>
        </p:spPr>
        <p:txBody>
          <a:bodyPr>
            <a:noAutofit/>
          </a:bodyPr>
          <a:lstStyle/>
          <a:p>
            <a:pPr algn="l"/>
            <a:r>
              <a:rPr lang="en-US" sz="1950" b="0" i="0" dirty="0">
                <a:solidFill>
                  <a:srgbClr val="1B1B1B"/>
                </a:solidFill>
                <a:effectLst/>
                <a:latin typeface="Source Sans Pro" panose="020B0503030403020204" pitchFamily="34" charset="0"/>
              </a:rPr>
              <a:t>FAQs Regarding the Aggregation Rules Under IRC § 448(c)(2) that Apply to the IRC § 163(j) Small Business Exemption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200" b="0" i="0" dirty="0">
                <a:solidFill>
                  <a:srgbClr val="1B1B1B"/>
                </a:solidFill>
                <a:effectLst/>
              </a:rPr>
              <a:t>These FAQs provide an overview of the aggregation rules that apply for purposes of the gross receipts test under Internal Revenue Code (Code) section 448(c) (section 448(c) gross receipts test), and that apply in determining whether a taxpayer meets the small business exemption under section 163(j) of the Code. Please refer to the Code and Income Tax Regulations for the aggregation rules.</a:t>
            </a:r>
          </a:p>
          <a:p>
            <a:pPr marL="457200" lvl="1" indent="0" fontAlgn="base">
              <a:buNone/>
            </a:pPr>
            <a:r>
              <a:rPr lang="en-US" sz="1200" b="1" dirty="0">
                <a:solidFill>
                  <a:srgbClr val="1B1B1B"/>
                </a:solidFill>
              </a:rPr>
              <a:t>Background</a:t>
            </a:r>
          </a:p>
          <a:p>
            <a:pPr marL="457200" lvl="1" indent="0">
              <a:buNone/>
            </a:pPr>
            <a:r>
              <a:rPr lang="en-US" sz="1200" b="0" i="0" dirty="0">
                <a:solidFill>
                  <a:srgbClr val="1B1B1B"/>
                </a:solidFill>
                <a:effectLst/>
              </a:rPr>
              <a:t>Generally, section 163(j) limits deductions for business interest expense for tax years beginning after December 31, 2017 (section 163(j) limitation). Taxpayers who qualify for the exemption under section 163(j)(3) (small business exemption) are not subject to the section 163(j) limitation. A taxpayer qualifies under the small business exemption if the taxpayer is not a tax shelter (as defined in section 448(d)(3)), and meets the section 448(c) gross receipts test.</a:t>
            </a:r>
            <a:r>
              <a:rPr lang="en-US" sz="1200" b="0" i="0" u="sng" baseline="30000" dirty="0">
                <a:solidFill>
                  <a:srgbClr val="6E41A0"/>
                </a:solidFill>
                <a:effectLst/>
                <a:hlinkClick r:id="rId2"/>
              </a:rPr>
              <a:t>1</a:t>
            </a:r>
            <a:r>
              <a:rPr lang="en-US" sz="1200" b="0" i="0" dirty="0">
                <a:solidFill>
                  <a:srgbClr val="1B1B1B"/>
                </a:solidFill>
                <a:effectLst/>
              </a:rPr>
              <a:t> A taxpayer meets the section 448(c) gross receipts test if the taxpayer has average annual gross receipts for the past three taxable years of not more than $25 million, which is adjusted annually for inflation. For taxable years beginning in 2019 and 2020 [&amp; 2021], the inflation adjusted average annual gross receipts amount is $26 million.</a:t>
            </a:r>
            <a:r>
              <a:rPr lang="en-US" sz="1200" b="0" i="0" u="sng" baseline="30000" dirty="0">
                <a:solidFill>
                  <a:srgbClr val="6E41A0"/>
                </a:solidFill>
                <a:effectLst/>
                <a:hlinkClick r:id="rId3"/>
              </a:rPr>
              <a:t>2</a:t>
            </a:r>
            <a:endParaRPr lang="en-US" sz="1200" b="0" i="0" dirty="0">
              <a:solidFill>
                <a:srgbClr val="1B1B1B"/>
              </a:solidFill>
              <a:effectLst/>
            </a:endParaRPr>
          </a:p>
          <a:p>
            <a:pPr marL="457200" lvl="1" indent="0">
              <a:buNone/>
            </a:pPr>
            <a:r>
              <a:rPr lang="en-US" sz="1200" b="0" i="0" dirty="0">
                <a:solidFill>
                  <a:srgbClr val="1B1B1B"/>
                </a:solidFill>
                <a:effectLst/>
              </a:rPr>
              <a:t>To determine whether the section 448(c) gross receipts test is met, the aggregation rules under section 448(c)(2) apply. Generally, the aggregation rules combine the gross receipts of multiple taxpayers if they are treated as a single employer under the controlled group rules of sections 52(a) or 52(b), under the affiliated service group rules of section 414(m), or under the rules of section 414(o)</a:t>
            </a:r>
            <a:r>
              <a:rPr lang="en-US" sz="1200" b="0" i="0" u="sng" baseline="30000" dirty="0">
                <a:solidFill>
                  <a:srgbClr val="6E41A0"/>
                </a:solidFill>
                <a:effectLst/>
                <a:hlinkClick r:id="rId4"/>
              </a:rPr>
              <a:t>3</a:t>
            </a:r>
            <a:r>
              <a:rPr lang="en-US" sz="1200" b="0" i="0" dirty="0">
                <a:solidFill>
                  <a:srgbClr val="1B1B1B"/>
                </a:solidFill>
                <a:effectLst/>
              </a:rPr>
              <a:t>. The application of these rules is designed to prevent taxpayers from circumventing the section 448(c) gross receipts test by dividing into multiple related entities that individually could meet the section 448(c) gross receipts test.</a:t>
            </a:r>
          </a:p>
          <a:p>
            <a:pPr marL="457200" lvl="1" indent="0">
              <a:buNone/>
            </a:pPr>
            <a:r>
              <a:rPr lang="en-US" sz="1200" b="0" i="0" dirty="0">
                <a:solidFill>
                  <a:srgbClr val="1B1B1B"/>
                </a:solidFill>
                <a:effectLst/>
              </a:rPr>
              <a:t>In general, the section 448(c) gross receipts test only applies to corporations and to partnerships with a C corporation partner </a:t>
            </a:r>
            <a:r>
              <a:rPr lang="en-US" sz="1200" b="0" i="0" u="sng" baseline="30000" dirty="0">
                <a:solidFill>
                  <a:srgbClr val="6E41A0"/>
                </a:solidFill>
                <a:effectLst/>
                <a:hlinkClick r:id="rId5"/>
              </a:rPr>
              <a:t>4</a:t>
            </a:r>
            <a:r>
              <a:rPr lang="en-US" sz="1200" b="0" i="0" dirty="0">
                <a:solidFill>
                  <a:srgbClr val="1B1B1B"/>
                </a:solidFill>
                <a:effectLst/>
              </a:rPr>
              <a:t>; but, for purposes of the small business exemption, all taxpayers are subject to the section 448(c) gross receipts test. Taxpayers that would not otherwise apply the section 448(c) gross receipts test should apply it as if they were a corporation or a partnership</a:t>
            </a:r>
            <a:r>
              <a:rPr lang="en-US" sz="1200" b="0" i="0" u="sng" baseline="30000" dirty="0">
                <a:solidFill>
                  <a:srgbClr val="6E41A0"/>
                </a:solidFill>
                <a:effectLst/>
                <a:hlinkClick r:id="rId6"/>
              </a:rPr>
              <a:t>5</a:t>
            </a:r>
            <a:r>
              <a:rPr lang="en-US" sz="1200" b="0" i="0" dirty="0">
                <a:solidFill>
                  <a:srgbClr val="1B1B1B"/>
                </a:solidFill>
                <a:effectLst/>
              </a:rPr>
              <a:t>, but should treat themselves as the type of entity that they actually are when applying sections 52(a), 52(b), 414(m), and 414(o) of the Code </a:t>
            </a:r>
            <a:r>
              <a:rPr lang="en-US" sz="1200" b="0" i="0" u="sng" baseline="30000" dirty="0">
                <a:solidFill>
                  <a:srgbClr val="6E41A0"/>
                </a:solidFill>
                <a:effectLst/>
                <a:hlinkClick r:id="rId7"/>
              </a:rPr>
              <a:t>6</a:t>
            </a:r>
            <a:r>
              <a:rPr lang="en-US" sz="1200" b="0" i="0" dirty="0">
                <a:solidFill>
                  <a:srgbClr val="1B1B1B"/>
                </a:solidFill>
                <a:effectLst/>
              </a:rPr>
              <a:t>. For example, a taxpayer that is a partnership without a corporate partner should still apply the section 448(c) gross receipts test for purposes of section 163(j), but apply the partnership definition of controlling interest for purposes of the aggregation rules under §1.52-1(c)(2)(iii) and (d)(2)(iii) of the Income Tax Regulations.</a:t>
            </a:r>
          </a:p>
          <a:p>
            <a:pPr marL="457200" lvl="1" indent="0">
              <a:buNone/>
            </a:pPr>
            <a:r>
              <a:rPr lang="en-US" sz="1200" b="0" i="0" dirty="0">
                <a:solidFill>
                  <a:srgbClr val="1B1B1B"/>
                </a:solidFill>
                <a:effectLst/>
              </a:rPr>
              <a:t>The FAQs are divided into three parts and provide a general overview of the aggregation rules that apply under (</a:t>
            </a:r>
            <a:r>
              <a:rPr lang="en-US" sz="1200" b="0" i="0" dirty="0" err="1">
                <a:solidFill>
                  <a:srgbClr val="1B1B1B"/>
                </a:solidFill>
                <a:effectLst/>
              </a:rPr>
              <a:t>i</a:t>
            </a:r>
            <a:r>
              <a:rPr lang="en-US" sz="1200" b="0" i="0" dirty="0">
                <a:solidFill>
                  <a:srgbClr val="1B1B1B"/>
                </a:solidFill>
                <a:effectLst/>
              </a:rPr>
              <a:t>) section 52(a) to corporations; (ii) section 52(b) to partnerships, trusts, estates, corporations, or sole proprietorships; and (iii) section 414(m) to organizations (defined in section 414(m)(6)(A) as a corporation, partnership</a:t>
            </a:r>
            <a:r>
              <a:rPr lang="en-US" sz="1200" b="0" i="0" u="sng" baseline="30000" dirty="0">
                <a:solidFill>
                  <a:srgbClr val="6E41A0"/>
                </a:solidFill>
                <a:effectLst/>
                <a:hlinkClick r:id="rId7"/>
              </a:rPr>
              <a:t>6</a:t>
            </a:r>
            <a:r>
              <a:rPr lang="en-US" sz="1200" b="0" i="0" dirty="0">
                <a:solidFill>
                  <a:srgbClr val="1B1B1B"/>
                </a:solidFill>
                <a:effectLst/>
              </a:rPr>
              <a:t>, or other organization).</a:t>
            </a:r>
          </a:p>
          <a:p>
            <a:pPr marL="457200" lvl="1" indent="0">
              <a:buNone/>
            </a:pPr>
            <a:r>
              <a:rPr lang="en-US" sz="1200" dirty="0">
                <a:solidFill>
                  <a:srgbClr val="1B1B1B"/>
                </a:solidFill>
              </a:rPr>
              <a:t> --------------------</a:t>
            </a:r>
            <a:endParaRPr lang="en-US" sz="1200" b="0" i="0" dirty="0">
              <a:solidFill>
                <a:srgbClr val="1B1B1B"/>
              </a:solidFill>
              <a:effectLst/>
            </a:endParaRPr>
          </a:p>
          <a:p>
            <a:pPr marL="457200" lvl="1" indent="0">
              <a:buNone/>
            </a:pPr>
            <a:r>
              <a:rPr lang="en-US" sz="1200" b="0" i="0" baseline="30000" dirty="0">
                <a:solidFill>
                  <a:srgbClr val="1B1B1B"/>
                </a:solidFill>
                <a:effectLst/>
              </a:rPr>
              <a:t>1</a:t>
            </a:r>
            <a:r>
              <a:rPr lang="en-US" sz="1200" b="0" i="0" dirty="0">
                <a:solidFill>
                  <a:srgbClr val="1B1B1B"/>
                </a:solidFill>
                <a:effectLst/>
              </a:rPr>
              <a:t>Section 163(j)(3); § 1.163(j)-2(d)(1).</a:t>
            </a:r>
          </a:p>
          <a:p>
            <a:pPr marL="457200" lvl="1" indent="0">
              <a:buNone/>
            </a:pPr>
            <a:r>
              <a:rPr lang="en-US" sz="1200" b="0" i="0" baseline="30000" dirty="0">
                <a:solidFill>
                  <a:srgbClr val="1B1B1B"/>
                </a:solidFill>
                <a:effectLst/>
              </a:rPr>
              <a:t>2</a:t>
            </a:r>
            <a:r>
              <a:rPr lang="en-US" sz="1200" b="0" i="0" dirty="0">
                <a:solidFill>
                  <a:srgbClr val="1B1B1B"/>
                </a:solidFill>
                <a:effectLst/>
              </a:rPr>
              <a:t>Rev. Proc. 2018-57, 2018-49 I.R.B. 827; Rev. Proc. 2019-44, 2019-47 I.R.B. 1093.</a:t>
            </a:r>
          </a:p>
          <a:p>
            <a:pPr marL="457200" lvl="1" indent="0">
              <a:buNone/>
            </a:pPr>
            <a:r>
              <a:rPr lang="en-US" sz="1200" b="0" i="0" baseline="30000" dirty="0">
                <a:solidFill>
                  <a:srgbClr val="1B1B1B"/>
                </a:solidFill>
                <a:effectLst/>
              </a:rPr>
              <a:t>3</a:t>
            </a:r>
            <a:r>
              <a:rPr lang="en-US" sz="1200" b="0" i="0" dirty="0">
                <a:solidFill>
                  <a:srgbClr val="1B1B1B"/>
                </a:solidFill>
                <a:effectLst/>
              </a:rPr>
              <a:t>Section 448(c)(2).</a:t>
            </a:r>
          </a:p>
          <a:p>
            <a:pPr marL="457200" lvl="1" indent="0">
              <a:buNone/>
            </a:pPr>
            <a:r>
              <a:rPr lang="en-US" sz="1200" b="0" i="0" baseline="30000" dirty="0">
                <a:solidFill>
                  <a:srgbClr val="1B1B1B"/>
                </a:solidFill>
                <a:effectLst/>
              </a:rPr>
              <a:t>4</a:t>
            </a:r>
            <a:r>
              <a:rPr lang="en-US" sz="1200" b="0" i="0" dirty="0">
                <a:solidFill>
                  <a:srgbClr val="1B1B1B"/>
                </a:solidFill>
                <a:effectLst/>
              </a:rPr>
              <a:t>§ 1.448-1T(f).</a:t>
            </a:r>
          </a:p>
          <a:p>
            <a:pPr marL="457200" lvl="1" indent="0">
              <a:buNone/>
            </a:pPr>
            <a:r>
              <a:rPr lang="en-US" sz="1200" b="0" i="0" baseline="30000" dirty="0">
                <a:solidFill>
                  <a:srgbClr val="1B1B1B"/>
                </a:solidFill>
                <a:effectLst/>
              </a:rPr>
              <a:t>5</a:t>
            </a:r>
            <a:r>
              <a:rPr lang="en-US" sz="1200" b="0" i="0" dirty="0">
                <a:solidFill>
                  <a:srgbClr val="1B1B1B"/>
                </a:solidFill>
                <a:effectLst/>
              </a:rPr>
              <a:t>Section 163(j)(3); § 1.163(j)-2(d)(2).</a:t>
            </a:r>
          </a:p>
          <a:p>
            <a:pPr marL="457200" lvl="1" indent="0">
              <a:buNone/>
            </a:pPr>
            <a:r>
              <a:rPr lang="en-US" sz="1200" b="0" i="0" baseline="30000" dirty="0">
                <a:solidFill>
                  <a:srgbClr val="1B1B1B"/>
                </a:solidFill>
                <a:effectLst/>
              </a:rPr>
              <a:t>6</a:t>
            </a:r>
            <a:r>
              <a:rPr lang="en-US" sz="1200" b="0" i="0" dirty="0">
                <a:solidFill>
                  <a:srgbClr val="1B1B1B"/>
                </a:solidFill>
                <a:effectLst/>
              </a:rPr>
              <a:t> See T.D. 9905, at </a:t>
            </a:r>
            <a:r>
              <a:rPr lang="en-US" sz="1200" b="0" i="0" dirty="0" err="1">
                <a:solidFill>
                  <a:srgbClr val="1B1B1B"/>
                </a:solidFill>
                <a:effectLst/>
              </a:rPr>
              <a:t>pmbl</a:t>
            </a:r>
            <a:r>
              <a:rPr lang="en-US" sz="1200" b="0" i="0" dirty="0">
                <a:solidFill>
                  <a:srgbClr val="1B1B1B"/>
                </a:solidFill>
                <a:effectLst/>
              </a:rPr>
              <a:t>. part III(B). In particular, sections 52(a) and 52(b) employ different ownership thresholds for different types of entities (corporations, partnerships, trusts or estates, and sole proprietorships) in testing for effective control, controlling interests, etc. In addition, brother-sister aggregation applies only when the same five or fewer persons that are individuals, trusts, or estates are in effective control of and own controlling interests in a group of organizations.</a:t>
            </a:r>
          </a:p>
          <a:p>
            <a:pPr marL="457200" lvl="1" indent="0" fontAlgn="base">
              <a:buNone/>
            </a:pPr>
            <a:endParaRPr lang="en-US" sz="16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105</a:t>
            </a:fld>
            <a:endParaRPr lang="en-US" dirty="0"/>
          </a:p>
        </p:txBody>
      </p:sp>
      <p:sp>
        <p:nvSpPr>
          <p:cNvPr id="4" name="TextBox 3">
            <a:extLst>
              <a:ext uri="{FF2B5EF4-FFF2-40B4-BE49-F238E27FC236}">
                <a16:creationId xmlns:a16="http://schemas.microsoft.com/office/drawing/2014/main" id="{0DBCBDAC-AEF7-4134-BFA9-83B188B187AE}"/>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9</a:t>
            </a:r>
          </a:p>
        </p:txBody>
      </p:sp>
    </p:spTree>
    <p:extLst>
      <p:ext uri="{BB962C8B-B14F-4D97-AF65-F5344CB8AC3E}">
        <p14:creationId xmlns:p14="http://schemas.microsoft.com/office/powerpoint/2010/main" val="98872190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151" y="111515"/>
            <a:ext cx="12192000" cy="484881"/>
          </a:xfrm>
        </p:spPr>
        <p:txBody>
          <a:bodyPr>
            <a:noAutofit/>
          </a:bodyPr>
          <a:lstStyle/>
          <a:p>
            <a:pPr algn="l"/>
            <a:r>
              <a:rPr lang="en-US" sz="1950" b="0" i="0" dirty="0">
                <a:solidFill>
                  <a:srgbClr val="1B1B1B"/>
                </a:solidFill>
                <a:effectLst/>
                <a:latin typeface="Source Sans Pro" panose="020B0503030403020204" pitchFamily="34" charset="0"/>
              </a:rPr>
              <a:t>FAQs Regarding the Aggregation Rules Under IRC § 448(c)(2) that Apply to the IRC § 163(j) Small Business Exemption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a:buNone/>
            </a:pPr>
            <a:r>
              <a:rPr lang="en-US" sz="1050" b="1" i="0" dirty="0">
                <a:solidFill>
                  <a:srgbClr val="1B1B1B"/>
                </a:solidFill>
                <a:effectLst/>
              </a:rPr>
              <a:t>Part 1: Aggregation Rules That Apply When All Entities Considered for Aggregation are Corporations</a:t>
            </a:r>
          </a:p>
          <a:p>
            <a:pPr marL="457200" lvl="1" indent="0">
              <a:buNone/>
            </a:pPr>
            <a:endParaRPr lang="en-US" sz="1050" b="1" i="0" dirty="0">
              <a:solidFill>
                <a:srgbClr val="1B1B1B"/>
              </a:solidFill>
              <a:effectLst/>
            </a:endParaRPr>
          </a:p>
          <a:p>
            <a:pPr marL="457200" lvl="1" indent="0">
              <a:buNone/>
            </a:pPr>
            <a:r>
              <a:rPr lang="en-US" sz="1200" b="1" i="0" dirty="0">
                <a:solidFill>
                  <a:srgbClr val="1B1B1B"/>
                </a:solidFill>
                <a:effectLst/>
              </a:rPr>
              <a:t>Q-1. What aggregation rules apply when all entities considered for aggregation are corporations?</a:t>
            </a:r>
          </a:p>
          <a:p>
            <a:pPr marL="457200" lvl="1" indent="0">
              <a:buNone/>
            </a:pPr>
            <a:r>
              <a:rPr lang="en-US" sz="1200" b="0" i="0" dirty="0">
                <a:solidFill>
                  <a:srgbClr val="1B1B1B"/>
                </a:solidFill>
                <a:effectLst/>
              </a:rPr>
              <a:t>A-1. The aggregation rules under section 52(a), which refer to the rules in section 1563 of the Code, apply when all of the taxpayers are corporations. Under these rules, taxpayers may be required to aggregate as a parent-subsidiary controlled group, a brother-sister controlled group, or a combined group of corporations </a:t>
            </a:r>
            <a:r>
              <a:rPr lang="en-US" sz="1200" b="0" i="0" baseline="30000" dirty="0">
                <a:solidFill>
                  <a:srgbClr val="1B1B1B"/>
                </a:solidFill>
                <a:effectLst/>
              </a:rPr>
              <a:t>7</a:t>
            </a:r>
            <a:r>
              <a:rPr lang="en-US" sz="1200" b="0" i="0" dirty="0">
                <a:solidFill>
                  <a:srgbClr val="1B1B1B"/>
                </a:solidFill>
                <a:effectLst/>
              </a:rPr>
              <a:t>.</a:t>
            </a:r>
          </a:p>
          <a:p>
            <a:pPr marL="457200" lvl="1" indent="0">
              <a:buNone/>
            </a:pPr>
            <a:r>
              <a:rPr lang="en-US" sz="1200" dirty="0">
                <a:solidFill>
                  <a:srgbClr val="1B1B1B"/>
                </a:solidFill>
              </a:rPr>
              <a:t>____________________</a:t>
            </a:r>
          </a:p>
          <a:p>
            <a:pPr marL="457200" lvl="1" indent="0">
              <a:buNone/>
            </a:pPr>
            <a:r>
              <a:rPr lang="en-US" sz="1050" b="0" i="0" baseline="30000" dirty="0">
                <a:solidFill>
                  <a:srgbClr val="1B1B1B"/>
                </a:solidFill>
                <a:effectLst/>
                <a:latin typeface="Source Sans Pro" panose="020B0503030403020204" pitchFamily="34" charset="0"/>
              </a:rPr>
              <a:t>7</a:t>
            </a:r>
            <a:r>
              <a:rPr lang="en-US" sz="1050" b="0" i="0" dirty="0">
                <a:solidFill>
                  <a:srgbClr val="1B1B1B"/>
                </a:solidFill>
                <a:effectLst/>
                <a:latin typeface="Source Sans Pro" panose="020B0503030403020204" pitchFamily="34" charset="0"/>
              </a:rPr>
              <a:t>Section 1563(a).</a:t>
            </a:r>
          </a:p>
          <a:p>
            <a:pPr marL="457200" lvl="1" indent="0">
              <a:buNone/>
            </a:pPr>
            <a:endParaRPr lang="en-US" sz="1050" dirty="0">
              <a:solidFill>
                <a:srgbClr val="1B1B1B"/>
              </a:solidFill>
              <a:latin typeface="Source Sans Pro" panose="020B0503030403020204" pitchFamily="34" charset="0"/>
            </a:endParaRPr>
          </a:p>
          <a:p>
            <a:pPr marL="457200" lvl="1" indent="0">
              <a:buNone/>
            </a:pPr>
            <a:r>
              <a:rPr lang="en-US" sz="1150" b="1" i="0" dirty="0">
                <a:solidFill>
                  <a:srgbClr val="1B1B1B"/>
                </a:solidFill>
                <a:effectLst/>
              </a:rPr>
              <a:t>Q-2. What is a parent-subsidiary controlled group?</a:t>
            </a:r>
          </a:p>
          <a:p>
            <a:pPr marL="457200" lvl="1" indent="0">
              <a:buNone/>
            </a:pPr>
            <a:r>
              <a:rPr lang="en-US" sz="1150" b="0" i="0" dirty="0">
                <a:solidFill>
                  <a:srgbClr val="1B1B1B"/>
                </a:solidFill>
                <a:effectLst/>
              </a:rPr>
              <a:t>A-2. A parent-subsidiary controlled group is one or more chains of corporations where:</a:t>
            </a:r>
            <a:r>
              <a:rPr lang="en-US" sz="1150" b="0" i="0" u="sng" baseline="30000" dirty="0">
                <a:solidFill>
                  <a:srgbClr val="6E41A0"/>
                </a:solidFill>
                <a:effectLst/>
                <a:hlinkClick r:id="rId2"/>
              </a:rPr>
              <a:t>8</a:t>
            </a:r>
            <a:endParaRPr lang="en-US" sz="1150" b="0" i="0" dirty="0">
              <a:solidFill>
                <a:srgbClr val="1B1B1B"/>
              </a:solidFill>
              <a:effectLst/>
            </a:endParaRPr>
          </a:p>
          <a:p>
            <a:pPr marL="457200" lvl="1" indent="0">
              <a:buNone/>
            </a:pPr>
            <a:r>
              <a:rPr lang="en-US" sz="1150" b="0" i="0" dirty="0">
                <a:solidFill>
                  <a:srgbClr val="1B1B1B"/>
                </a:solidFill>
                <a:effectLst/>
              </a:rPr>
              <a:t>There is a common parent corporation; and</a:t>
            </a:r>
          </a:p>
          <a:p>
            <a:pPr marL="457200" lvl="1" indent="0">
              <a:buNone/>
            </a:pPr>
            <a:r>
              <a:rPr lang="en-US" sz="1150" b="0" i="0" dirty="0">
                <a:solidFill>
                  <a:srgbClr val="1B1B1B"/>
                </a:solidFill>
                <a:effectLst/>
              </a:rPr>
              <a:t>The common parent corporation owns more than 50 percent of the total-</a:t>
            </a:r>
          </a:p>
          <a:p>
            <a:pPr marL="914400" lvl="2" indent="0">
              <a:buNone/>
            </a:pPr>
            <a:r>
              <a:rPr lang="en-US" sz="1150" b="0" i="0" dirty="0">
                <a:solidFill>
                  <a:srgbClr val="1B1B1B"/>
                </a:solidFill>
                <a:effectLst/>
              </a:rPr>
              <a:t>combined voting power of all classes of stock entitled to vote of at least one of the other corporations, or</a:t>
            </a:r>
          </a:p>
          <a:p>
            <a:pPr marL="914400" lvl="2" indent="0">
              <a:buNone/>
            </a:pPr>
            <a:r>
              <a:rPr lang="en-US" sz="1150" b="0" i="0" dirty="0">
                <a:solidFill>
                  <a:srgbClr val="1B1B1B"/>
                </a:solidFill>
                <a:effectLst/>
              </a:rPr>
              <a:t>value of shares of all classes of stock of at least one of the other corporations.</a:t>
            </a:r>
          </a:p>
          <a:p>
            <a:pPr marL="457200" lvl="1" indent="0">
              <a:buNone/>
            </a:pPr>
            <a:r>
              <a:rPr lang="en-US" sz="1150" b="0" i="0" dirty="0">
                <a:solidFill>
                  <a:srgbClr val="1B1B1B"/>
                </a:solidFill>
                <a:effectLst/>
              </a:rPr>
              <a:t>If these requirements are satisfied, the parent-subsidiary controlled group will also include any corporation that is owned more than 50-percent (taking into account the total combined voting power of all classes of stock entitled to vote or the total value of shares of all classes of stock) by any other corporation that is a member of the group.</a:t>
            </a:r>
          </a:p>
          <a:p>
            <a:pPr marL="457200" lvl="1" indent="0">
              <a:buNone/>
            </a:pPr>
            <a:r>
              <a:rPr lang="en-US" sz="1150" b="1" i="0" dirty="0">
                <a:solidFill>
                  <a:srgbClr val="1B1B1B"/>
                </a:solidFill>
                <a:effectLst/>
              </a:rPr>
              <a:t>Example</a:t>
            </a:r>
            <a:r>
              <a:rPr lang="en-US" sz="1150" b="1" i="0" u="sng" baseline="30000" dirty="0">
                <a:solidFill>
                  <a:srgbClr val="6E41A0"/>
                </a:solidFill>
                <a:effectLst/>
                <a:hlinkClick r:id="rId3"/>
              </a:rPr>
              <a:t>9</a:t>
            </a:r>
            <a:r>
              <a:rPr lang="en-US" sz="1150" b="1" i="0" dirty="0">
                <a:solidFill>
                  <a:srgbClr val="1B1B1B"/>
                </a:solidFill>
                <a:effectLst/>
              </a:rPr>
              <a:t>:</a:t>
            </a:r>
            <a:r>
              <a:rPr lang="en-US" sz="1150" b="0" i="0" dirty="0">
                <a:solidFill>
                  <a:srgbClr val="1B1B1B"/>
                </a:solidFill>
                <a:effectLst/>
              </a:rPr>
              <a:t> As illustrated in the table below, P Corporation owns 80 percent of the total combined voting power of all classes of stock entitled to vote of T Corporation. T Corporation owns 80 percent of the total value of shares of all classes of stock of X Corporation.</a:t>
            </a:r>
          </a:p>
          <a:p>
            <a:pPr marL="457200" lvl="1" indent="0">
              <a:buNone/>
            </a:pPr>
            <a:endParaRPr lang="en-US" sz="1200" b="1" i="0" dirty="0">
              <a:solidFill>
                <a:srgbClr val="1B1B1B"/>
              </a:solidFill>
              <a:effectLst/>
            </a:endParaRPr>
          </a:p>
          <a:p>
            <a:pPr marL="457200" lvl="1" indent="0">
              <a:buNone/>
            </a:pPr>
            <a:endParaRPr lang="en-US" sz="1200" b="1" dirty="0">
              <a:solidFill>
                <a:srgbClr val="1B1B1B"/>
              </a:solidFill>
            </a:endParaRPr>
          </a:p>
          <a:p>
            <a:pPr marL="457200" lvl="1" indent="0">
              <a:buNone/>
            </a:pPr>
            <a:endParaRPr lang="en-US" sz="1200" b="1" i="0" dirty="0">
              <a:solidFill>
                <a:srgbClr val="1B1B1B"/>
              </a:solidFill>
              <a:effectLst/>
            </a:endParaRPr>
          </a:p>
          <a:p>
            <a:pPr marL="457200" lvl="1" indent="0">
              <a:buNone/>
            </a:pPr>
            <a:endParaRPr lang="en-US" sz="1200" b="1" dirty="0">
              <a:solidFill>
                <a:srgbClr val="1B1B1B"/>
              </a:solidFill>
            </a:endParaRPr>
          </a:p>
          <a:p>
            <a:pPr marL="457200" lvl="1" indent="0">
              <a:buNone/>
            </a:pPr>
            <a:endParaRPr lang="en-US" sz="1200" b="1" i="0" dirty="0">
              <a:solidFill>
                <a:srgbClr val="1B1B1B"/>
              </a:solidFill>
              <a:effectLst/>
            </a:endParaRPr>
          </a:p>
          <a:p>
            <a:pPr marL="457200" lvl="1" indent="0">
              <a:buNone/>
            </a:pPr>
            <a:r>
              <a:rPr lang="en-US" sz="1150" b="1" i="0" dirty="0">
                <a:solidFill>
                  <a:srgbClr val="1B1B1B"/>
                </a:solidFill>
                <a:effectLst/>
              </a:rPr>
              <a:t>Analysis:</a:t>
            </a:r>
            <a:r>
              <a:rPr lang="en-US" sz="1150" b="0" i="0" dirty="0">
                <a:solidFill>
                  <a:srgbClr val="1B1B1B"/>
                </a:solidFill>
                <a:effectLst/>
              </a:rPr>
              <a:t> P is the common parent of a parent-subsidiary controlled group consisting of member corporations P, T, and X. The result would be the same if P, rather than T, owned the X stock.</a:t>
            </a:r>
          </a:p>
          <a:p>
            <a:pPr marL="457200" lvl="1" indent="0">
              <a:buNone/>
            </a:pPr>
            <a:r>
              <a:rPr lang="en-US" sz="1150" dirty="0">
                <a:solidFill>
                  <a:srgbClr val="1B1B1B"/>
                </a:solidFill>
              </a:rPr>
              <a:t>____________________</a:t>
            </a:r>
          </a:p>
          <a:p>
            <a:pPr marL="457200" lvl="1" indent="0">
              <a:buNone/>
            </a:pPr>
            <a:r>
              <a:rPr lang="en-US" sz="1150" b="0" i="0" baseline="30000" dirty="0">
                <a:solidFill>
                  <a:srgbClr val="1B1B1B"/>
                </a:solidFill>
                <a:effectLst/>
              </a:rPr>
              <a:t>8</a:t>
            </a:r>
            <a:r>
              <a:rPr lang="en-US" sz="1150" b="0" i="0" dirty="0">
                <a:solidFill>
                  <a:srgbClr val="1B1B1B"/>
                </a:solidFill>
                <a:effectLst/>
              </a:rPr>
              <a:t>Section 1563(a)(1), as modified by section 52(a)(1) (which substitutes “more than 50 percent” for “at least 80 percent” each place it appears in section 1563(a)(1)).</a:t>
            </a:r>
          </a:p>
          <a:p>
            <a:pPr marL="457200" lvl="1" indent="0">
              <a:buNone/>
            </a:pPr>
            <a:r>
              <a:rPr lang="en-US" sz="1150" b="0" i="0" baseline="30000" dirty="0">
                <a:solidFill>
                  <a:srgbClr val="1B1B1B"/>
                </a:solidFill>
                <a:effectLst/>
              </a:rPr>
              <a:t>9</a:t>
            </a:r>
            <a:r>
              <a:rPr lang="en-US" sz="1150" b="0" i="0" dirty="0">
                <a:solidFill>
                  <a:srgbClr val="1B1B1B"/>
                </a:solidFill>
                <a:effectLst/>
              </a:rPr>
              <a:t>§ 1.1563-1(a)(2)(ii), Ex. 2.</a:t>
            </a:r>
          </a:p>
          <a:p>
            <a:pPr marL="457200" lvl="1" indent="0">
              <a:buNone/>
            </a:pPr>
            <a:endParaRPr lang="en-US" sz="1200" b="0" i="0" dirty="0">
              <a:solidFill>
                <a:srgbClr val="1B1B1B"/>
              </a:solidFill>
              <a:effectLst/>
            </a:endParaRPr>
          </a:p>
          <a:p>
            <a:pPr marL="0" indent="0">
              <a:buNone/>
            </a:pPr>
            <a:br>
              <a:rPr lang="en-US" sz="1200" dirty="0"/>
            </a:br>
            <a:endParaRPr lang="en-US" sz="16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106</a:t>
            </a:fld>
            <a:endParaRPr lang="en-US" dirty="0"/>
          </a:p>
        </p:txBody>
      </p:sp>
      <p:sp>
        <p:nvSpPr>
          <p:cNvPr id="4" name="TextBox 3">
            <a:extLst>
              <a:ext uri="{FF2B5EF4-FFF2-40B4-BE49-F238E27FC236}">
                <a16:creationId xmlns:a16="http://schemas.microsoft.com/office/drawing/2014/main" id="{0DBCBDAC-AEF7-4134-BFA9-83B188B187AE}"/>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9</a:t>
            </a:r>
          </a:p>
        </p:txBody>
      </p:sp>
      <p:graphicFrame>
        <p:nvGraphicFramePr>
          <p:cNvPr id="11" name="Table 10">
            <a:extLst>
              <a:ext uri="{FF2B5EF4-FFF2-40B4-BE49-F238E27FC236}">
                <a16:creationId xmlns:a16="http://schemas.microsoft.com/office/drawing/2014/main" id="{59FF5484-A932-4AFD-9E40-9DEFE0DE61AE}"/>
              </a:ext>
            </a:extLst>
          </p:cNvPr>
          <p:cNvGraphicFramePr>
            <a:graphicFrameLocks noGrp="1"/>
          </p:cNvGraphicFramePr>
          <p:nvPr>
            <p:extLst>
              <p:ext uri="{D42A27DB-BD31-4B8C-83A1-F6EECF244321}">
                <p14:modId xmlns:p14="http://schemas.microsoft.com/office/powerpoint/2010/main" val="2294256634"/>
              </p:ext>
            </p:extLst>
          </p:nvPr>
        </p:nvGraphicFramePr>
        <p:xfrm>
          <a:off x="1144713" y="4658573"/>
          <a:ext cx="8326296" cy="1181898"/>
        </p:xfrm>
        <a:graphic>
          <a:graphicData uri="http://schemas.openxmlformats.org/drawingml/2006/table">
            <a:tbl>
              <a:tblPr/>
              <a:tblGrid>
                <a:gridCol w="2775432">
                  <a:extLst>
                    <a:ext uri="{9D8B030D-6E8A-4147-A177-3AD203B41FA5}">
                      <a16:colId xmlns:a16="http://schemas.microsoft.com/office/drawing/2014/main" val="2115937565"/>
                    </a:ext>
                  </a:extLst>
                </a:gridCol>
                <a:gridCol w="2775432">
                  <a:extLst>
                    <a:ext uri="{9D8B030D-6E8A-4147-A177-3AD203B41FA5}">
                      <a16:colId xmlns:a16="http://schemas.microsoft.com/office/drawing/2014/main" val="3011348227"/>
                    </a:ext>
                  </a:extLst>
                </a:gridCol>
                <a:gridCol w="2775432">
                  <a:extLst>
                    <a:ext uri="{9D8B030D-6E8A-4147-A177-3AD203B41FA5}">
                      <a16:colId xmlns:a16="http://schemas.microsoft.com/office/drawing/2014/main" val="2446069028"/>
                    </a:ext>
                  </a:extLst>
                </a:gridCol>
              </a:tblGrid>
              <a:tr h="393966">
                <a:tc>
                  <a:txBody>
                    <a:bodyPr/>
                    <a:lstStyle/>
                    <a:p>
                      <a:pPr algn="l" fontAlgn="b"/>
                      <a:r>
                        <a:rPr lang="en-US" sz="1400" b="1" dirty="0">
                          <a:solidFill>
                            <a:srgbClr val="FFFFFF"/>
                          </a:solidFill>
                          <a:effectLst/>
                        </a:rPr>
                        <a:t>Corporations</a:t>
                      </a:r>
                    </a:p>
                  </a:txBody>
                  <a:tcPr marL="76200" marR="76200" marT="76200" marB="76200"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200584"/>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002D62"/>
                    </a:solidFill>
                  </a:tcPr>
                </a:tc>
                <a:tc>
                  <a:txBody>
                    <a:bodyPr/>
                    <a:lstStyle/>
                    <a:p>
                      <a:pPr algn="l" fontAlgn="b"/>
                      <a:r>
                        <a:rPr lang="en-US" sz="1400" b="1" dirty="0">
                          <a:solidFill>
                            <a:srgbClr val="FFFFFF"/>
                          </a:solidFill>
                          <a:effectLst/>
                        </a:rPr>
                        <a:t>T (%)</a:t>
                      </a:r>
                    </a:p>
                  </a:txBody>
                  <a:tcPr marL="76200" marR="76200" marT="76200" marB="76200"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600F84"/>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002D62"/>
                    </a:solidFill>
                  </a:tcPr>
                </a:tc>
                <a:tc>
                  <a:txBody>
                    <a:bodyPr/>
                    <a:lstStyle/>
                    <a:p>
                      <a:pPr algn="l" fontAlgn="b"/>
                      <a:r>
                        <a:rPr lang="en-US" sz="1400" b="1" dirty="0">
                          <a:solidFill>
                            <a:srgbClr val="FFFFFF"/>
                          </a:solidFill>
                          <a:effectLst/>
                        </a:rPr>
                        <a:t>X (%)</a:t>
                      </a:r>
                    </a:p>
                  </a:txBody>
                  <a:tcPr marL="76200" marR="76200" marT="76200" marB="76200"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600F84"/>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002D62"/>
                    </a:solidFill>
                  </a:tcPr>
                </a:tc>
                <a:extLst>
                  <a:ext uri="{0D108BD9-81ED-4DB2-BD59-A6C34878D82A}">
                    <a16:rowId xmlns:a16="http://schemas.microsoft.com/office/drawing/2014/main" val="1759463307"/>
                  </a:ext>
                </a:extLst>
              </a:tr>
              <a:tr h="393966">
                <a:tc>
                  <a:txBody>
                    <a:bodyPr/>
                    <a:lstStyle/>
                    <a:p>
                      <a:pPr fontAlgn="t"/>
                      <a:r>
                        <a:rPr lang="en-US" sz="1400" dirty="0">
                          <a:effectLst/>
                        </a:rPr>
                        <a:t>P</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400" dirty="0">
                          <a:effectLst/>
                        </a:rPr>
                        <a:t>80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400" dirty="0">
                          <a:effectLst/>
                        </a:rPr>
                        <a:t>--</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extLst>
                  <a:ext uri="{0D108BD9-81ED-4DB2-BD59-A6C34878D82A}">
                    <a16:rowId xmlns:a16="http://schemas.microsoft.com/office/drawing/2014/main" val="1689224125"/>
                  </a:ext>
                </a:extLst>
              </a:tr>
              <a:tr h="393966">
                <a:tc>
                  <a:txBody>
                    <a:bodyPr/>
                    <a:lstStyle/>
                    <a:p>
                      <a:pPr fontAlgn="t"/>
                      <a:r>
                        <a:rPr lang="en-US" sz="1400" dirty="0">
                          <a:effectLst/>
                        </a:rPr>
                        <a:t>T</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400" dirty="0">
                          <a:effectLst/>
                        </a:rPr>
                        <a:t>--</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400" dirty="0">
                          <a:effectLst/>
                        </a:rPr>
                        <a:t>80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155158211"/>
                  </a:ext>
                </a:extLst>
              </a:tr>
            </a:tbl>
          </a:graphicData>
        </a:graphic>
      </p:graphicFrame>
      <p:sp>
        <p:nvSpPr>
          <p:cNvPr id="12" name="Rectangle 4">
            <a:extLst>
              <a:ext uri="{FF2B5EF4-FFF2-40B4-BE49-F238E27FC236}">
                <a16:creationId xmlns:a16="http://schemas.microsoft.com/office/drawing/2014/main" id="{766E1D58-5181-4006-B444-17045CD3D5B1}"/>
              </a:ext>
            </a:extLst>
          </p:cNvPr>
          <p:cNvSpPr>
            <a:spLocks noChangeArrowheads="1"/>
          </p:cNvSpPr>
          <p:nvPr/>
        </p:nvSpPr>
        <p:spPr bwMode="auto">
          <a:xfrm flipV="1">
            <a:off x="1014763" y="4852144"/>
            <a:ext cx="837456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2148599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151" y="111515"/>
            <a:ext cx="12192000" cy="484881"/>
          </a:xfrm>
        </p:spPr>
        <p:txBody>
          <a:bodyPr>
            <a:noAutofit/>
          </a:bodyPr>
          <a:lstStyle/>
          <a:p>
            <a:pPr algn="l"/>
            <a:r>
              <a:rPr lang="en-US" sz="1950" b="0" i="0" dirty="0">
                <a:solidFill>
                  <a:srgbClr val="1B1B1B"/>
                </a:solidFill>
                <a:effectLst/>
                <a:latin typeface="Source Sans Pro" panose="020B0503030403020204" pitchFamily="34" charset="0"/>
              </a:rPr>
              <a:t>FAQs Regarding the Aggregation Rules Under IRC § 448(c)(2) that Apply to the IRC § 163(j) Small Business Exemption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a:buNone/>
            </a:pPr>
            <a:r>
              <a:rPr lang="en-US" sz="1250" b="1" i="0" dirty="0">
                <a:solidFill>
                  <a:srgbClr val="1B1B1B"/>
                </a:solidFill>
                <a:effectLst/>
              </a:rPr>
              <a:t>Q-3. What is a brother-sister controlled group?</a:t>
            </a:r>
          </a:p>
          <a:p>
            <a:pPr marL="457200" lvl="1" indent="0">
              <a:buNone/>
            </a:pPr>
            <a:r>
              <a:rPr lang="en-US" sz="1250" b="0" i="0" dirty="0">
                <a:solidFill>
                  <a:srgbClr val="1B1B1B"/>
                </a:solidFill>
                <a:effectLst/>
              </a:rPr>
              <a:t>A-3. A brother-sister controlled group is two or more corporations where both of the following requirements are satisfied:</a:t>
            </a:r>
            <a:r>
              <a:rPr lang="en-US" sz="1250" b="0" i="0" u="sng" baseline="30000" dirty="0">
                <a:solidFill>
                  <a:srgbClr val="6E41A0"/>
                </a:solidFill>
                <a:effectLst/>
                <a:hlinkClick r:id="rId2"/>
              </a:rPr>
              <a:t>10</a:t>
            </a:r>
            <a:endParaRPr lang="en-US" sz="1250" b="0" i="0" dirty="0">
              <a:solidFill>
                <a:srgbClr val="1B1B1B"/>
              </a:solidFill>
              <a:effectLst/>
            </a:endParaRPr>
          </a:p>
          <a:p>
            <a:pPr marL="457200" lvl="1" indent="0">
              <a:buNone/>
            </a:pPr>
            <a:r>
              <a:rPr lang="en-US" sz="1250" b="1" i="0" dirty="0">
                <a:solidFill>
                  <a:srgbClr val="1B1B1B"/>
                </a:solidFill>
                <a:effectLst/>
              </a:rPr>
              <a:t>80 Percent Ownership Requirement:</a:t>
            </a:r>
            <a:r>
              <a:rPr lang="en-US" sz="1250" b="0" i="0" dirty="0">
                <a:solidFill>
                  <a:srgbClr val="1B1B1B"/>
                </a:solidFill>
                <a:effectLst/>
              </a:rPr>
              <a:t> Five or fewer persons who are individuals, estates, or trusts own at least 80 percent of —</a:t>
            </a:r>
          </a:p>
          <a:p>
            <a:pPr marL="914400" lvl="2" indent="0">
              <a:buNone/>
            </a:pPr>
            <a:r>
              <a:rPr lang="en-US" sz="1250" b="0" i="0" dirty="0">
                <a:solidFill>
                  <a:srgbClr val="1B1B1B"/>
                </a:solidFill>
                <a:effectLst/>
              </a:rPr>
              <a:t>the total combined voting power of all classes of stock entitled to vote of each corporation, or</a:t>
            </a:r>
          </a:p>
          <a:p>
            <a:pPr marL="914400" lvl="2" indent="0">
              <a:buNone/>
            </a:pPr>
            <a:r>
              <a:rPr lang="en-US" sz="1250" b="0" i="0" dirty="0">
                <a:solidFill>
                  <a:srgbClr val="1B1B1B"/>
                </a:solidFill>
                <a:effectLst/>
              </a:rPr>
              <a:t>the total value of shares of all classes of the stock of each corporation; and</a:t>
            </a:r>
          </a:p>
          <a:p>
            <a:pPr marL="457200" lvl="1" indent="0">
              <a:buNone/>
            </a:pPr>
            <a:r>
              <a:rPr lang="en-US" sz="1250" b="1" i="0" dirty="0">
                <a:solidFill>
                  <a:srgbClr val="1B1B1B"/>
                </a:solidFill>
                <a:effectLst/>
              </a:rPr>
              <a:t>Identical Ownership Requirement:</a:t>
            </a:r>
            <a:r>
              <a:rPr lang="en-US" sz="1250" b="0" i="0" dirty="0">
                <a:solidFill>
                  <a:srgbClr val="1B1B1B"/>
                </a:solidFill>
                <a:effectLst/>
              </a:rPr>
              <a:t> The same five or fewer persons, taking into account ownership only to the extent that it is identical with respect to each corporation, own more than 50 percent of the total —</a:t>
            </a:r>
          </a:p>
          <a:p>
            <a:pPr marL="914400" lvl="2" indent="0">
              <a:buNone/>
            </a:pPr>
            <a:r>
              <a:rPr lang="en-US" sz="1250" b="0" i="0" dirty="0">
                <a:solidFill>
                  <a:srgbClr val="1B1B1B"/>
                </a:solidFill>
                <a:effectLst/>
              </a:rPr>
              <a:t>combined voting power of all classes of stock entitled to vote of each corporation, taking into account the stock ownership of each person, or</a:t>
            </a:r>
          </a:p>
          <a:p>
            <a:pPr marL="914400" lvl="2" indent="0">
              <a:buNone/>
            </a:pPr>
            <a:r>
              <a:rPr lang="en-US" sz="1250" b="0" i="0" dirty="0">
                <a:solidFill>
                  <a:srgbClr val="1B1B1B"/>
                </a:solidFill>
                <a:effectLst/>
              </a:rPr>
              <a:t>value of shares of all classes of stock of each corporation, taking into account the stock ownership of each person.</a:t>
            </a:r>
          </a:p>
          <a:p>
            <a:pPr marL="457200" lvl="1" indent="0">
              <a:buNone/>
            </a:pPr>
            <a:r>
              <a:rPr lang="en-US" sz="1250" b="0" i="0" dirty="0">
                <a:solidFill>
                  <a:srgbClr val="1B1B1B"/>
                </a:solidFill>
                <a:effectLst/>
              </a:rPr>
              <a:t>Example:</a:t>
            </a:r>
            <a:r>
              <a:rPr lang="en-US" sz="1250" b="0" i="0" u="sng" baseline="30000" dirty="0">
                <a:solidFill>
                  <a:srgbClr val="6E41A0"/>
                </a:solidFill>
                <a:effectLst/>
                <a:hlinkClick r:id="rId3"/>
              </a:rPr>
              <a:t>11</a:t>
            </a:r>
            <a:r>
              <a:rPr lang="en-US" sz="1250" b="0" i="0" dirty="0">
                <a:solidFill>
                  <a:srgbClr val="1B1B1B"/>
                </a:solidFill>
                <a:effectLst/>
              </a:rPr>
              <a:t> The only outstanding class of stock of each of corporations P, W, X, Y, and Z, is owned by the following unrelated individuals:</a:t>
            </a:r>
          </a:p>
          <a:p>
            <a:pPr marL="457200" lvl="1" indent="0">
              <a:buNone/>
            </a:pPr>
            <a:endParaRPr lang="en-US" sz="1200" b="1" i="0" dirty="0">
              <a:solidFill>
                <a:srgbClr val="1B1B1B"/>
              </a:solidFill>
              <a:effectLst/>
            </a:endParaRPr>
          </a:p>
          <a:p>
            <a:pPr marL="457200" lvl="1" indent="0">
              <a:buNone/>
            </a:pPr>
            <a:endParaRPr lang="en-US" sz="1200" b="1" dirty="0">
              <a:solidFill>
                <a:srgbClr val="1B1B1B"/>
              </a:solidFill>
            </a:endParaRPr>
          </a:p>
          <a:p>
            <a:pPr marL="457200" lvl="1" indent="0">
              <a:buNone/>
            </a:pPr>
            <a:endParaRPr lang="en-US" sz="1200" b="1" i="0" dirty="0">
              <a:solidFill>
                <a:srgbClr val="1B1B1B"/>
              </a:solidFill>
              <a:effectLst/>
            </a:endParaRPr>
          </a:p>
          <a:p>
            <a:pPr marL="457200" lvl="1" indent="0">
              <a:buNone/>
            </a:pPr>
            <a:endParaRPr lang="en-US" sz="1200" b="1" dirty="0">
              <a:solidFill>
                <a:srgbClr val="1B1B1B"/>
              </a:solidFill>
            </a:endParaRPr>
          </a:p>
          <a:p>
            <a:pPr marL="914400" lvl="2" indent="0">
              <a:buNone/>
            </a:pPr>
            <a:endParaRPr lang="en-US" sz="1200" b="1" i="0" dirty="0">
              <a:solidFill>
                <a:srgbClr val="1B1B1B"/>
              </a:solidFill>
              <a:effectLst/>
            </a:endParaRPr>
          </a:p>
          <a:p>
            <a:pPr marL="457200" lvl="1" indent="0">
              <a:buNone/>
            </a:pPr>
            <a:endParaRPr lang="en-US" sz="1200" b="0" i="0" dirty="0">
              <a:solidFill>
                <a:srgbClr val="1B1B1B"/>
              </a:solidFill>
              <a:effectLst/>
            </a:endParaRPr>
          </a:p>
          <a:p>
            <a:pPr marL="457200" lvl="1" indent="0">
              <a:buNone/>
            </a:pPr>
            <a:endParaRPr lang="en-US" sz="1200" dirty="0">
              <a:solidFill>
                <a:srgbClr val="1B1B1B"/>
              </a:solidFill>
            </a:endParaRPr>
          </a:p>
          <a:p>
            <a:pPr marL="457200" lvl="1" indent="0">
              <a:buNone/>
            </a:pPr>
            <a:endParaRPr lang="en-US" sz="1200" b="0" i="0" dirty="0">
              <a:solidFill>
                <a:srgbClr val="1B1B1B"/>
              </a:solidFill>
              <a:effectLst/>
            </a:endParaRPr>
          </a:p>
          <a:p>
            <a:pPr marL="457200" lvl="1" indent="0">
              <a:buNone/>
            </a:pPr>
            <a:endParaRPr lang="en-US" sz="1200" dirty="0">
              <a:solidFill>
                <a:srgbClr val="1B1B1B"/>
              </a:solidFill>
            </a:endParaRPr>
          </a:p>
          <a:p>
            <a:pPr marL="457200" lvl="1" indent="0">
              <a:buNone/>
            </a:pPr>
            <a:endParaRPr lang="en-US" sz="1200" b="0" i="0" dirty="0">
              <a:solidFill>
                <a:srgbClr val="1B1B1B"/>
              </a:solidFill>
              <a:effectLst/>
            </a:endParaRPr>
          </a:p>
          <a:p>
            <a:pPr marL="457200" lvl="1" indent="0">
              <a:buNone/>
            </a:pPr>
            <a:endParaRPr lang="en-US" sz="1200" dirty="0">
              <a:solidFill>
                <a:srgbClr val="1B1B1B"/>
              </a:solidFill>
            </a:endParaRPr>
          </a:p>
          <a:p>
            <a:pPr marL="457200" lvl="1" indent="0">
              <a:buNone/>
            </a:pPr>
            <a:endParaRPr lang="en-US" sz="1200" b="0" i="0" dirty="0">
              <a:solidFill>
                <a:srgbClr val="1B1B1B"/>
              </a:solidFill>
              <a:effectLst/>
            </a:endParaRPr>
          </a:p>
          <a:p>
            <a:pPr marL="457200" lvl="1" indent="0">
              <a:buNone/>
            </a:pPr>
            <a:endParaRPr lang="en-US" sz="1200" dirty="0">
              <a:solidFill>
                <a:srgbClr val="1B1B1B"/>
              </a:solidFill>
            </a:endParaRPr>
          </a:p>
          <a:p>
            <a:pPr marL="457200" lvl="1" indent="0">
              <a:buNone/>
            </a:pPr>
            <a:r>
              <a:rPr lang="en-US" sz="1250" b="0" i="0" dirty="0">
                <a:solidFill>
                  <a:srgbClr val="1B1B1B"/>
                </a:solidFill>
                <a:effectLst/>
              </a:rPr>
              <a:t>Corporations P, W, X, Y, and Z are not members of a brother-sister controlled group. However, Corporations P and W are members of a brother-sister controlled group.</a:t>
            </a:r>
          </a:p>
          <a:p>
            <a:pPr marL="0" indent="0">
              <a:buNone/>
            </a:pPr>
            <a:br>
              <a:rPr lang="en-US" sz="1200" dirty="0"/>
            </a:br>
            <a:endParaRPr lang="en-US" sz="16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107</a:t>
            </a:fld>
            <a:endParaRPr lang="en-US" dirty="0"/>
          </a:p>
        </p:txBody>
      </p:sp>
      <p:sp>
        <p:nvSpPr>
          <p:cNvPr id="4" name="TextBox 3">
            <a:extLst>
              <a:ext uri="{FF2B5EF4-FFF2-40B4-BE49-F238E27FC236}">
                <a16:creationId xmlns:a16="http://schemas.microsoft.com/office/drawing/2014/main" id="{0DBCBDAC-AEF7-4134-BFA9-83B188B187AE}"/>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9</a:t>
            </a:r>
          </a:p>
        </p:txBody>
      </p:sp>
      <p:sp>
        <p:nvSpPr>
          <p:cNvPr id="12" name="Rectangle 4">
            <a:extLst>
              <a:ext uri="{FF2B5EF4-FFF2-40B4-BE49-F238E27FC236}">
                <a16:creationId xmlns:a16="http://schemas.microsoft.com/office/drawing/2014/main" id="{766E1D58-5181-4006-B444-17045CD3D5B1}"/>
              </a:ext>
            </a:extLst>
          </p:cNvPr>
          <p:cNvSpPr>
            <a:spLocks noChangeArrowheads="1"/>
          </p:cNvSpPr>
          <p:nvPr/>
        </p:nvSpPr>
        <p:spPr bwMode="auto">
          <a:xfrm flipV="1">
            <a:off x="1103972" y="4716377"/>
            <a:ext cx="1297043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5" name="Table 4">
            <a:extLst>
              <a:ext uri="{FF2B5EF4-FFF2-40B4-BE49-F238E27FC236}">
                <a16:creationId xmlns:a16="http://schemas.microsoft.com/office/drawing/2014/main" id="{B6777AD8-8AB9-4C62-B655-146700FB367C}"/>
              </a:ext>
            </a:extLst>
          </p:cNvPr>
          <p:cNvGraphicFramePr>
            <a:graphicFrameLocks noGrp="1"/>
          </p:cNvGraphicFramePr>
          <p:nvPr/>
        </p:nvGraphicFramePr>
        <p:xfrm>
          <a:off x="1087244" y="3119802"/>
          <a:ext cx="10688447" cy="2791165"/>
        </p:xfrm>
        <a:graphic>
          <a:graphicData uri="http://schemas.openxmlformats.org/drawingml/2006/table">
            <a:tbl>
              <a:tblPr/>
              <a:tblGrid>
                <a:gridCol w="1289763">
                  <a:extLst>
                    <a:ext uri="{9D8B030D-6E8A-4147-A177-3AD203B41FA5}">
                      <a16:colId xmlns:a16="http://schemas.microsoft.com/office/drawing/2014/main" val="2777133104"/>
                    </a:ext>
                  </a:extLst>
                </a:gridCol>
                <a:gridCol w="1289763">
                  <a:extLst>
                    <a:ext uri="{9D8B030D-6E8A-4147-A177-3AD203B41FA5}">
                      <a16:colId xmlns:a16="http://schemas.microsoft.com/office/drawing/2014/main" val="4278481101"/>
                    </a:ext>
                  </a:extLst>
                </a:gridCol>
                <a:gridCol w="1289763">
                  <a:extLst>
                    <a:ext uri="{9D8B030D-6E8A-4147-A177-3AD203B41FA5}">
                      <a16:colId xmlns:a16="http://schemas.microsoft.com/office/drawing/2014/main" val="1461215905"/>
                    </a:ext>
                  </a:extLst>
                </a:gridCol>
                <a:gridCol w="1289763">
                  <a:extLst>
                    <a:ext uri="{9D8B030D-6E8A-4147-A177-3AD203B41FA5}">
                      <a16:colId xmlns:a16="http://schemas.microsoft.com/office/drawing/2014/main" val="2444901948"/>
                    </a:ext>
                  </a:extLst>
                </a:gridCol>
                <a:gridCol w="1289763">
                  <a:extLst>
                    <a:ext uri="{9D8B030D-6E8A-4147-A177-3AD203B41FA5}">
                      <a16:colId xmlns:a16="http://schemas.microsoft.com/office/drawing/2014/main" val="479672520"/>
                    </a:ext>
                  </a:extLst>
                </a:gridCol>
                <a:gridCol w="1289763">
                  <a:extLst>
                    <a:ext uri="{9D8B030D-6E8A-4147-A177-3AD203B41FA5}">
                      <a16:colId xmlns:a16="http://schemas.microsoft.com/office/drawing/2014/main" val="3351815313"/>
                    </a:ext>
                  </a:extLst>
                </a:gridCol>
                <a:gridCol w="2949869">
                  <a:extLst>
                    <a:ext uri="{9D8B030D-6E8A-4147-A177-3AD203B41FA5}">
                      <a16:colId xmlns:a16="http://schemas.microsoft.com/office/drawing/2014/main" val="2863996007"/>
                    </a:ext>
                  </a:extLst>
                </a:gridCol>
              </a:tblGrid>
              <a:tr h="632922">
                <a:tc>
                  <a:txBody>
                    <a:bodyPr/>
                    <a:lstStyle/>
                    <a:p>
                      <a:pPr algn="l" fontAlgn="b"/>
                      <a:r>
                        <a:rPr lang="en-US" sz="1200" b="1">
                          <a:solidFill>
                            <a:srgbClr val="FFFFFF"/>
                          </a:solidFill>
                          <a:effectLst/>
                        </a:rPr>
                        <a:t>Individuals</a:t>
                      </a:r>
                    </a:p>
                  </a:txBody>
                  <a:tcPr marL="49447" marR="49447" marT="49447" marB="49447"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10E48F"/>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002D62"/>
                    </a:solidFill>
                  </a:tcPr>
                </a:tc>
                <a:tc gridSpan="5">
                  <a:txBody>
                    <a:bodyPr/>
                    <a:lstStyle/>
                    <a:p>
                      <a:pPr algn="l" fontAlgn="b"/>
                      <a:r>
                        <a:rPr lang="en-US" sz="1200" b="1">
                          <a:solidFill>
                            <a:srgbClr val="FFFFFF"/>
                          </a:solidFill>
                          <a:effectLst/>
                        </a:rPr>
                        <a:t>Corporations</a:t>
                      </a:r>
                    </a:p>
                  </a:txBody>
                  <a:tcPr marL="49447" marR="49447" marT="49447" marB="49447"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10E98F"/>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002D6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200" b="1">
                          <a:solidFill>
                            <a:srgbClr val="FFFFFF"/>
                          </a:solidFill>
                          <a:effectLst/>
                        </a:rPr>
                        <a:t>Identical Ownership</a:t>
                      </a:r>
                    </a:p>
                  </a:txBody>
                  <a:tcPr marL="49447" marR="49447" marT="49447" marB="49447"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F0E38F"/>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002D62"/>
                    </a:solidFill>
                  </a:tcPr>
                </a:tc>
                <a:extLst>
                  <a:ext uri="{0D108BD9-81ED-4DB2-BD59-A6C34878D82A}">
                    <a16:rowId xmlns:a16="http://schemas.microsoft.com/office/drawing/2014/main" val="1955940990"/>
                  </a:ext>
                </a:extLst>
              </a:tr>
              <a:tr h="276903">
                <a:tc>
                  <a:txBody>
                    <a:bodyPr/>
                    <a:lstStyle/>
                    <a:p>
                      <a:pPr fontAlgn="t"/>
                      <a:r>
                        <a:rPr lang="en-US" sz="1200">
                          <a:effectLst/>
                        </a:rPr>
                        <a:t> </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P (%)</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W (%)</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X (%)</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Y (%)</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Z (%)</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 </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extLst>
                  <a:ext uri="{0D108BD9-81ED-4DB2-BD59-A6C34878D82A}">
                    <a16:rowId xmlns:a16="http://schemas.microsoft.com/office/drawing/2014/main" val="351932556"/>
                  </a:ext>
                </a:extLst>
              </a:tr>
              <a:tr h="276903">
                <a:tc>
                  <a:txBody>
                    <a:bodyPr/>
                    <a:lstStyle/>
                    <a:p>
                      <a:pPr fontAlgn="t"/>
                      <a:r>
                        <a:rPr lang="en-US" sz="1200">
                          <a:effectLst/>
                        </a:rPr>
                        <a:t>A</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55</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51</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55</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55</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55</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51</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763547390"/>
                  </a:ext>
                </a:extLst>
              </a:tr>
              <a:tr h="467599">
                <a:tc>
                  <a:txBody>
                    <a:bodyPr/>
                    <a:lstStyle/>
                    <a:p>
                      <a:pPr fontAlgn="t"/>
                      <a:r>
                        <a:rPr lang="en-US" sz="1200">
                          <a:effectLst/>
                        </a:rPr>
                        <a:t>B</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45</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49</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dirty="0">
                          <a:effectLst/>
                        </a:rPr>
                        <a:t>0 (if considering all corporations) </a:t>
                      </a:r>
                    </a:p>
                    <a:p>
                      <a:pPr fontAlgn="t"/>
                      <a:r>
                        <a:rPr lang="en-US" sz="1200" dirty="0">
                          <a:effectLst/>
                        </a:rPr>
                        <a:t>45 (if considering only Corporations P and W)</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extLst>
                  <a:ext uri="{0D108BD9-81ED-4DB2-BD59-A6C34878D82A}">
                    <a16:rowId xmlns:a16="http://schemas.microsoft.com/office/drawing/2014/main" val="2862577885"/>
                  </a:ext>
                </a:extLst>
              </a:tr>
              <a:tr h="276903">
                <a:tc>
                  <a:txBody>
                    <a:bodyPr/>
                    <a:lstStyle/>
                    <a:p>
                      <a:pPr fontAlgn="t"/>
                      <a:r>
                        <a:rPr lang="en-US" sz="1200">
                          <a:effectLst/>
                        </a:rPr>
                        <a:t>C</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45</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750518381"/>
                  </a:ext>
                </a:extLst>
              </a:tr>
              <a:tr h="276903">
                <a:tc>
                  <a:txBody>
                    <a:bodyPr/>
                    <a:lstStyle/>
                    <a:p>
                      <a:pPr fontAlgn="t"/>
                      <a:r>
                        <a:rPr lang="en-US" sz="1200">
                          <a:effectLst/>
                        </a:rPr>
                        <a:t>D</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45</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extLst>
                  <a:ext uri="{0D108BD9-81ED-4DB2-BD59-A6C34878D82A}">
                    <a16:rowId xmlns:a16="http://schemas.microsoft.com/office/drawing/2014/main" val="2380041447"/>
                  </a:ext>
                </a:extLst>
              </a:tr>
              <a:tr h="276903">
                <a:tc>
                  <a:txBody>
                    <a:bodyPr/>
                    <a:lstStyle/>
                    <a:p>
                      <a:pPr fontAlgn="t"/>
                      <a:r>
                        <a:rPr lang="en-US" sz="1200">
                          <a:effectLst/>
                        </a:rPr>
                        <a:t>E</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45</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572569476"/>
                  </a:ext>
                </a:extLst>
              </a:tr>
              <a:tr h="276903">
                <a:tc>
                  <a:txBody>
                    <a:bodyPr/>
                    <a:lstStyle/>
                    <a:p>
                      <a:pPr fontAlgn="t"/>
                      <a:r>
                        <a:rPr lang="en-US" sz="1200">
                          <a:effectLst/>
                        </a:rPr>
                        <a:t>Total</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100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100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100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100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a:effectLst/>
                        </a:rPr>
                        <a:t>100</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sz="1200" dirty="0">
                          <a:effectLst/>
                        </a:rPr>
                        <a:t> </a:t>
                      </a:r>
                    </a:p>
                  </a:txBody>
                  <a:tcPr marL="49447" marR="49447" marT="49447" marB="4944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extLst>
                  <a:ext uri="{0D108BD9-81ED-4DB2-BD59-A6C34878D82A}">
                    <a16:rowId xmlns:a16="http://schemas.microsoft.com/office/drawing/2014/main" val="1396155198"/>
                  </a:ext>
                </a:extLst>
              </a:tr>
            </a:tbl>
          </a:graphicData>
        </a:graphic>
      </p:graphicFrame>
      <p:sp>
        <p:nvSpPr>
          <p:cNvPr id="8" name="Rectangle 1">
            <a:extLst>
              <a:ext uri="{FF2B5EF4-FFF2-40B4-BE49-F238E27FC236}">
                <a16:creationId xmlns:a16="http://schemas.microsoft.com/office/drawing/2014/main" id="{E06E2289-299D-4D06-8185-7040A6D54170}"/>
              </a:ext>
            </a:extLst>
          </p:cNvPr>
          <p:cNvSpPr>
            <a:spLocks noChangeArrowheads="1"/>
          </p:cNvSpPr>
          <p:nvPr/>
        </p:nvSpPr>
        <p:spPr bwMode="auto">
          <a:xfrm>
            <a:off x="1714500" y="3335112"/>
            <a:ext cx="819531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8670706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151" y="111515"/>
            <a:ext cx="12192000" cy="484881"/>
          </a:xfrm>
        </p:spPr>
        <p:txBody>
          <a:bodyPr>
            <a:noAutofit/>
          </a:bodyPr>
          <a:lstStyle/>
          <a:p>
            <a:pPr algn="l"/>
            <a:r>
              <a:rPr lang="en-US" sz="1950" b="0" i="0" dirty="0">
                <a:solidFill>
                  <a:srgbClr val="1B1B1B"/>
                </a:solidFill>
                <a:effectLst/>
                <a:latin typeface="Source Sans Pro" panose="020B0503030403020204" pitchFamily="34" charset="0"/>
              </a:rPr>
              <a:t>FAQs Regarding the Aggregation Rules Under IRC § 448(c)(2) that Apply to the IRC § 163(j) Small Business Exemption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a:buNone/>
            </a:pPr>
            <a:r>
              <a:rPr lang="en-US" sz="1250" b="1" i="0" dirty="0">
                <a:solidFill>
                  <a:srgbClr val="1B1B1B"/>
                </a:solidFill>
                <a:effectLst/>
              </a:rPr>
              <a:t>Q-3. What is a brother-sister controlled group? [Continued]</a:t>
            </a:r>
          </a:p>
          <a:p>
            <a:pPr marL="457200" lvl="1" indent="0">
              <a:buNone/>
            </a:pPr>
            <a:r>
              <a:rPr lang="en-US" sz="1250" b="0" i="0" dirty="0">
                <a:solidFill>
                  <a:srgbClr val="1B1B1B"/>
                </a:solidFill>
                <a:effectLst/>
              </a:rPr>
              <a:t>A-3. [Continued]</a:t>
            </a:r>
            <a:endParaRPr lang="en-US" sz="1250" b="1" dirty="0">
              <a:solidFill>
                <a:srgbClr val="1B1B1B"/>
              </a:solidFill>
            </a:endParaRPr>
          </a:p>
          <a:p>
            <a:pPr marL="457200" lvl="1" indent="0">
              <a:buNone/>
            </a:pPr>
            <a:r>
              <a:rPr lang="en-US" sz="1250" b="1" i="0" dirty="0">
                <a:solidFill>
                  <a:srgbClr val="1B1B1B"/>
                </a:solidFill>
                <a:effectLst/>
              </a:rPr>
              <a:t>Analysis for all five corporations:</a:t>
            </a:r>
          </a:p>
          <a:p>
            <a:pPr marL="457200" lvl="1" indent="0">
              <a:buNone/>
            </a:pPr>
            <a:r>
              <a:rPr lang="en-US" sz="1250" b="1" i="0" dirty="0">
                <a:solidFill>
                  <a:srgbClr val="1B1B1B"/>
                </a:solidFill>
                <a:effectLst/>
              </a:rPr>
              <a:t>Identical Ownership Requirement:</a:t>
            </a:r>
            <a:r>
              <a:rPr lang="en-US" sz="1250" b="0" i="0" dirty="0">
                <a:solidFill>
                  <a:srgbClr val="1B1B1B"/>
                </a:solidFill>
                <a:effectLst/>
              </a:rPr>
              <a:t> The identical ownership requirement is met because more than 50 percent of the outstanding stock of each corporation is owned by Individual A, taking into account only the identical ownership. Individual A's identical ownership in each corporation is 51 percent. The other individuals do not meet the Identical Ownership Requirement because they do not own stock of some of the corporations.</a:t>
            </a:r>
          </a:p>
          <a:p>
            <a:pPr marL="457200" lvl="1" indent="0">
              <a:buNone/>
            </a:pPr>
            <a:r>
              <a:rPr lang="en-US" sz="1250" b="1" i="0" dirty="0">
                <a:solidFill>
                  <a:srgbClr val="1B1B1B"/>
                </a:solidFill>
                <a:effectLst/>
              </a:rPr>
              <a:t>80 Percent Ownership Requirement:</a:t>
            </a:r>
            <a:r>
              <a:rPr lang="en-US" sz="1250" b="0" i="0" dirty="0">
                <a:solidFill>
                  <a:srgbClr val="1B1B1B"/>
                </a:solidFill>
                <a:effectLst/>
              </a:rPr>
              <a:t> The 80 Percent Ownership Requirement is not met because the same five or fewer individuals do not own at least 80 percent of the combined voting power or value of shares in the corporations. Individual A is the only common owner of the corporations, so only A is considered for purposes of the "same five or fewer" requirement. A only owns 55 percent of the stock of Corporations P, X, Y, and Z, and only 51 percent of the stock of Corporation W. Since A does not own 80 percent of the stock of each corporation, this requirement is not met.</a:t>
            </a:r>
          </a:p>
          <a:p>
            <a:pPr marL="457200" lvl="1" indent="0">
              <a:buNone/>
            </a:pPr>
            <a:r>
              <a:rPr lang="en-US" sz="1250" b="1" i="0" dirty="0">
                <a:solidFill>
                  <a:srgbClr val="1B1B1B"/>
                </a:solidFill>
                <a:effectLst/>
              </a:rPr>
              <a:t>Analysis for Corporations P and W:</a:t>
            </a:r>
          </a:p>
          <a:p>
            <a:pPr marL="457200" lvl="1" indent="0">
              <a:buNone/>
            </a:pPr>
            <a:r>
              <a:rPr lang="en-US" sz="1250" b="1" i="0" dirty="0">
                <a:solidFill>
                  <a:srgbClr val="1B1B1B"/>
                </a:solidFill>
                <a:effectLst/>
              </a:rPr>
              <a:t>Identical Ownership Requirement:</a:t>
            </a:r>
            <a:r>
              <a:rPr lang="en-US" sz="1250" b="0" i="0" dirty="0">
                <a:solidFill>
                  <a:srgbClr val="1B1B1B"/>
                </a:solidFill>
                <a:effectLst/>
              </a:rPr>
              <a:t> The Identical Ownership Requirement is met for Corporations P and W because more than 50 percent of the outstanding stock of each corporation is owned by Individual A and Individual B. Individual A's identical ownership in each corporation is 51 percent, and Individual B's identical ownership is 45 percent, totaling 96 percent.</a:t>
            </a:r>
          </a:p>
          <a:p>
            <a:pPr marL="457200" lvl="1" indent="0">
              <a:buNone/>
            </a:pPr>
            <a:r>
              <a:rPr lang="en-US" sz="1250" b="1" i="0" dirty="0">
                <a:solidFill>
                  <a:srgbClr val="1B1B1B"/>
                </a:solidFill>
                <a:effectLst/>
              </a:rPr>
              <a:t>80 Percent Ownership Requirement:</a:t>
            </a:r>
            <a:r>
              <a:rPr lang="en-US" sz="1250" b="0" i="0" dirty="0">
                <a:solidFill>
                  <a:srgbClr val="1B1B1B"/>
                </a:solidFill>
                <a:effectLst/>
              </a:rPr>
              <a:t> The 80 percent ownership requirement is met because collectively, Individuals A and B own 100 percent of Corporation P (A owns 55 percent and B owns 45 percent) and Individuals A and B own 100 percent of Corporation W (A owns 51 percent and B owns 49 percent).</a:t>
            </a:r>
          </a:p>
          <a:p>
            <a:pPr marL="457200" lvl="1" indent="0">
              <a:buNone/>
            </a:pPr>
            <a:r>
              <a:rPr lang="en-US" sz="1250" dirty="0">
                <a:solidFill>
                  <a:srgbClr val="1B1B1B"/>
                </a:solidFill>
              </a:rPr>
              <a:t>____________________</a:t>
            </a:r>
          </a:p>
          <a:p>
            <a:pPr marL="457200" lvl="1" indent="0">
              <a:buNone/>
            </a:pPr>
            <a:r>
              <a:rPr lang="fr-FR" sz="1250" b="0" i="0" baseline="30000" dirty="0">
                <a:solidFill>
                  <a:srgbClr val="1B1B1B"/>
                </a:solidFill>
                <a:effectLst/>
              </a:rPr>
              <a:t>10</a:t>
            </a:r>
            <a:r>
              <a:rPr lang="fr-FR" sz="1250" b="0" i="0" dirty="0">
                <a:solidFill>
                  <a:srgbClr val="1B1B1B"/>
                </a:solidFill>
                <a:effectLst/>
              </a:rPr>
              <a:t>Section 1563(f)(5).</a:t>
            </a:r>
          </a:p>
          <a:p>
            <a:pPr marL="457200" lvl="1" indent="0">
              <a:buNone/>
            </a:pPr>
            <a:r>
              <a:rPr lang="fr-FR" sz="1250" b="0" i="0" baseline="30000" dirty="0">
                <a:solidFill>
                  <a:srgbClr val="1B1B1B"/>
                </a:solidFill>
                <a:effectLst/>
              </a:rPr>
              <a:t>11</a:t>
            </a:r>
            <a:r>
              <a:rPr lang="fr-FR" sz="1250" b="0" i="0" dirty="0">
                <a:solidFill>
                  <a:srgbClr val="1B1B1B"/>
                </a:solidFill>
                <a:effectLst/>
              </a:rPr>
              <a:t>§ 1.1563-1(a)(3)(iii), Ex. 1.</a:t>
            </a:r>
          </a:p>
          <a:p>
            <a:pPr marL="457200" lvl="1" indent="0">
              <a:buNone/>
            </a:pPr>
            <a:endParaRPr lang="en-US" sz="1250" b="1" i="0" dirty="0">
              <a:solidFill>
                <a:srgbClr val="1B1B1B"/>
              </a:solidFill>
              <a:effectLst/>
            </a:endParaRPr>
          </a:p>
          <a:p>
            <a:pPr marL="457200" lvl="1" indent="0">
              <a:buNone/>
            </a:pPr>
            <a:endParaRPr lang="en-US" sz="1250" b="1" i="0" dirty="0">
              <a:solidFill>
                <a:srgbClr val="1B1B1B"/>
              </a:solidFill>
              <a:effectLst/>
            </a:endParaRPr>
          </a:p>
          <a:p>
            <a:pPr marL="457200" lvl="1" indent="0">
              <a:buNone/>
            </a:pPr>
            <a:r>
              <a:rPr lang="en-US" sz="1250" b="1" i="0" dirty="0">
                <a:solidFill>
                  <a:srgbClr val="1B1B1B"/>
                </a:solidFill>
                <a:effectLst/>
              </a:rPr>
              <a:t>Q-4. What is a combined group of corporations?</a:t>
            </a:r>
          </a:p>
          <a:p>
            <a:pPr marL="457200" lvl="1" indent="0">
              <a:buNone/>
            </a:pPr>
            <a:r>
              <a:rPr lang="en-US" sz="1250" b="0" i="0" dirty="0">
                <a:solidFill>
                  <a:srgbClr val="1B1B1B"/>
                </a:solidFill>
                <a:effectLst/>
              </a:rPr>
              <a:t>A-4. A combined group of corporations is three or more corporations, each of which is a member of either a parent-subsidiary or a brother-sister controlled group, and at least one of which is both the common parent of a parent-subsidiary controlled group and also a member of a brother-sister controlled group.</a:t>
            </a:r>
            <a:r>
              <a:rPr lang="en-US" sz="1250" b="0" i="0" u="sng" baseline="30000" dirty="0">
                <a:solidFill>
                  <a:srgbClr val="6E41A0"/>
                </a:solidFill>
                <a:effectLst/>
                <a:hlinkClick r:id="rId2"/>
              </a:rPr>
              <a:t>12</a:t>
            </a:r>
            <a:endParaRPr lang="en-US" sz="1250" b="0" i="0" u="sng" baseline="30000" dirty="0">
              <a:solidFill>
                <a:srgbClr val="6E41A0"/>
              </a:solidFill>
              <a:effectLst/>
            </a:endParaRPr>
          </a:p>
          <a:p>
            <a:pPr marL="457200" lvl="1" indent="0">
              <a:buNone/>
            </a:pPr>
            <a:r>
              <a:rPr lang="en-US" sz="1250" u="sng" baseline="30000" dirty="0">
                <a:solidFill>
                  <a:srgbClr val="6E41A0"/>
                </a:solidFill>
              </a:rPr>
              <a:t>____________________</a:t>
            </a:r>
          </a:p>
          <a:p>
            <a:pPr marL="457200" lvl="1" indent="0">
              <a:buNone/>
            </a:pPr>
            <a:r>
              <a:rPr lang="en-US" sz="1250" b="0" i="0" baseline="30000" dirty="0">
                <a:solidFill>
                  <a:srgbClr val="1B1B1B"/>
                </a:solidFill>
                <a:effectLst/>
              </a:rPr>
              <a:t>12</a:t>
            </a:r>
            <a:r>
              <a:rPr lang="en-US" sz="1250" b="0" i="0" dirty="0">
                <a:solidFill>
                  <a:srgbClr val="1B1B1B"/>
                </a:solidFill>
                <a:effectLst/>
              </a:rPr>
              <a:t> Section 1563(a)(3).</a:t>
            </a:r>
          </a:p>
          <a:p>
            <a:pPr marL="457200" lvl="1" indent="0">
              <a:buNone/>
            </a:pPr>
            <a:endParaRPr lang="fr-FR" sz="1250" b="0" i="0" dirty="0">
              <a:solidFill>
                <a:srgbClr val="1B1B1B"/>
              </a:solidFill>
              <a:effectLst/>
            </a:endParaRPr>
          </a:p>
          <a:p>
            <a:pPr marL="457200" lvl="1" indent="0">
              <a:buNone/>
            </a:pPr>
            <a:endParaRPr lang="en-US" sz="1200" b="0" i="0" dirty="0">
              <a:solidFill>
                <a:srgbClr val="1B1B1B"/>
              </a:solidFill>
              <a:effectLst/>
            </a:endParaRPr>
          </a:p>
          <a:p>
            <a:pPr marL="0" indent="0">
              <a:buNone/>
            </a:pPr>
            <a:br>
              <a:rPr lang="en-US" sz="1200" dirty="0"/>
            </a:br>
            <a:endParaRPr lang="en-US" sz="16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108</a:t>
            </a:fld>
            <a:endParaRPr lang="en-US" dirty="0"/>
          </a:p>
        </p:txBody>
      </p:sp>
      <p:sp>
        <p:nvSpPr>
          <p:cNvPr id="4" name="TextBox 3">
            <a:extLst>
              <a:ext uri="{FF2B5EF4-FFF2-40B4-BE49-F238E27FC236}">
                <a16:creationId xmlns:a16="http://schemas.microsoft.com/office/drawing/2014/main" id="{0DBCBDAC-AEF7-4134-BFA9-83B188B187AE}"/>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4 / 9</a:t>
            </a:r>
          </a:p>
        </p:txBody>
      </p:sp>
      <p:sp>
        <p:nvSpPr>
          <p:cNvPr id="12" name="Rectangle 4">
            <a:extLst>
              <a:ext uri="{FF2B5EF4-FFF2-40B4-BE49-F238E27FC236}">
                <a16:creationId xmlns:a16="http://schemas.microsoft.com/office/drawing/2014/main" id="{766E1D58-5181-4006-B444-17045CD3D5B1}"/>
              </a:ext>
            </a:extLst>
          </p:cNvPr>
          <p:cNvSpPr>
            <a:spLocks noChangeArrowheads="1"/>
          </p:cNvSpPr>
          <p:nvPr/>
        </p:nvSpPr>
        <p:spPr bwMode="auto">
          <a:xfrm flipV="1">
            <a:off x="1103972" y="4716377"/>
            <a:ext cx="1297043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1">
            <a:extLst>
              <a:ext uri="{FF2B5EF4-FFF2-40B4-BE49-F238E27FC236}">
                <a16:creationId xmlns:a16="http://schemas.microsoft.com/office/drawing/2014/main" id="{E06E2289-299D-4D06-8185-7040A6D54170}"/>
              </a:ext>
            </a:extLst>
          </p:cNvPr>
          <p:cNvSpPr>
            <a:spLocks noChangeArrowheads="1"/>
          </p:cNvSpPr>
          <p:nvPr/>
        </p:nvSpPr>
        <p:spPr bwMode="auto">
          <a:xfrm>
            <a:off x="1714500" y="3335112"/>
            <a:ext cx="819531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6073584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151" y="111515"/>
            <a:ext cx="12192000" cy="484881"/>
          </a:xfrm>
        </p:spPr>
        <p:txBody>
          <a:bodyPr>
            <a:noAutofit/>
          </a:bodyPr>
          <a:lstStyle/>
          <a:p>
            <a:pPr algn="l"/>
            <a:r>
              <a:rPr lang="en-US" sz="1950" b="0" i="0" dirty="0">
                <a:solidFill>
                  <a:srgbClr val="1B1B1B"/>
                </a:solidFill>
                <a:effectLst/>
                <a:latin typeface="Source Sans Pro" panose="020B0503030403020204" pitchFamily="34" charset="0"/>
              </a:rPr>
              <a:t>FAQs Regarding the Aggregation Rules Under IRC § 448(c)(2) that Apply to the IRC § 163(j) Small Business Exemption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a:buNone/>
            </a:pPr>
            <a:r>
              <a:rPr lang="en-US" sz="1250" b="1" i="0" dirty="0">
                <a:solidFill>
                  <a:srgbClr val="1B1B1B"/>
                </a:solidFill>
                <a:effectLst/>
              </a:rPr>
              <a:t>Q-5. How is ownership determined for purposes of a parent-subsidiary or brother-sister controlled group?</a:t>
            </a:r>
          </a:p>
          <a:p>
            <a:pPr marL="457200" lvl="1" indent="0">
              <a:buNone/>
            </a:pPr>
            <a:r>
              <a:rPr lang="en-US" sz="1250" b="0" i="0" dirty="0">
                <a:solidFill>
                  <a:srgbClr val="1B1B1B"/>
                </a:solidFill>
                <a:effectLst/>
              </a:rPr>
              <a:t>A-5. In determining whether a corporation is a member of a controlled group, "stock owned by a corporation" means stock of a corporation owned directly by another corporation and stock of the corporation that is constructively owned by the other corporation. The following constructive ownership rules apply: </a:t>
            </a:r>
            <a:r>
              <a:rPr lang="en-US" sz="1250" b="0" i="0" baseline="30000" dirty="0">
                <a:solidFill>
                  <a:srgbClr val="1B1B1B"/>
                </a:solidFill>
                <a:effectLst/>
              </a:rPr>
              <a:t>13</a:t>
            </a:r>
            <a:endParaRPr lang="en-US" sz="1250" b="0" i="0" dirty="0">
              <a:solidFill>
                <a:srgbClr val="1B1B1B"/>
              </a:solidFill>
              <a:effectLst/>
            </a:endParaRPr>
          </a:p>
          <a:p>
            <a:pPr marL="457200" lvl="1" indent="0">
              <a:buNone/>
            </a:pPr>
            <a:r>
              <a:rPr lang="en-US" sz="1250" b="1" i="0" dirty="0">
                <a:solidFill>
                  <a:srgbClr val="1B1B1B"/>
                </a:solidFill>
                <a:effectLst/>
              </a:rPr>
              <a:t>Options:</a:t>
            </a:r>
            <a:r>
              <a:rPr lang="en-US" sz="1250" b="0" i="0" dirty="0">
                <a:solidFill>
                  <a:srgbClr val="1B1B1B"/>
                </a:solidFill>
                <a:effectLst/>
              </a:rPr>
              <a:t> If any person has an option to acquire stock of a corporation, the stock is considered to be owned by the person.</a:t>
            </a:r>
          </a:p>
          <a:p>
            <a:pPr marL="457200" lvl="1" indent="0">
              <a:buNone/>
            </a:pPr>
            <a:r>
              <a:rPr lang="en-US" sz="1250" b="1" i="0" dirty="0">
                <a:solidFill>
                  <a:srgbClr val="1B1B1B"/>
                </a:solidFill>
                <a:effectLst/>
              </a:rPr>
              <a:t>Attribution from partnerships:</a:t>
            </a:r>
            <a:r>
              <a:rPr lang="en-US" sz="1250" b="0" i="0" dirty="0">
                <a:solidFill>
                  <a:srgbClr val="1B1B1B"/>
                </a:solidFill>
                <a:effectLst/>
              </a:rPr>
              <a:t> Stock of a corporation owned, directly or indirectly, by or for a partnership is considered to be owned by any partner having an interest of 5 percent or more in either the capital or profits of the partnership in proportion to his interest in capital or profits, whichever proportion is the greater.</a:t>
            </a:r>
          </a:p>
          <a:p>
            <a:pPr marL="457200" lvl="1" indent="0">
              <a:buNone/>
            </a:pPr>
            <a:r>
              <a:rPr lang="en-US" sz="1250" b="1" i="0" dirty="0">
                <a:solidFill>
                  <a:srgbClr val="1B1B1B"/>
                </a:solidFill>
                <a:effectLst/>
              </a:rPr>
              <a:t>Attribution from estates or trusts</a:t>
            </a:r>
            <a:r>
              <a:rPr lang="en-US" sz="1250" b="0" i="0" dirty="0">
                <a:solidFill>
                  <a:srgbClr val="1B1B1B"/>
                </a:solidFill>
                <a:effectLst/>
              </a:rPr>
              <a:t>:</a:t>
            </a:r>
          </a:p>
          <a:p>
            <a:pPr marL="914400" lvl="2" indent="0">
              <a:buNone/>
            </a:pPr>
            <a:r>
              <a:rPr lang="en-US" sz="1250" b="0" i="0" dirty="0">
                <a:solidFill>
                  <a:srgbClr val="1B1B1B"/>
                </a:solidFill>
                <a:effectLst/>
              </a:rPr>
              <a:t>Stock of a corporation owned, directly or indirectly, by or for an estate or trust is considered to be owned by any beneficiary who has an actuarial interest of 5 percent or more in the stock, to the extent of such actuarial interest.</a:t>
            </a:r>
          </a:p>
          <a:p>
            <a:pPr marL="914400" lvl="2" indent="0">
              <a:buNone/>
            </a:pPr>
            <a:r>
              <a:rPr lang="en-US" sz="1250" b="0" i="0" dirty="0">
                <a:solidFill>
                  <a:srgbClr val="1B1B1B"/>
                </a:solidFill>
                <a:effectLst/>
              </a:rPr>
              <a:t>Stock of a corporation owned, directly or indirectly, by or for any portion of a trust of which a person is considered the owner under subpart E of part I of subchapter J of chapter 1 of the Code (relating to grantors and others treated as substantial owners) is considered as owned by such person.</a:t>
            </a:r>
          </a:p>
          <a:p>
            <a:pPr marL="457200" lvl="1" indent="0">
              <a:buNone/>
            </a:pPr>
            <a:r>
              <a:rPr lang="en-US" sz="1250" b="0" i="0" dirty="0">
                <a:solidFill>
                  <a:srgbClr val="1B1B1B"/>
                </a:solidFill>
                <a:effectLst/>
              </a:rPr>
              <a:t>Additional constructive ownership rules that apply only to brother-sister controlled groups are:</a:t>
            </a:r>
          </a:p>
          <a:p>
            <a:pPr marL="457200" lvl="1" indent="0">
              <a:buNone/>
            </a:pPr>
            <a:r>
              <a:rPr lang="en-US" sz="1250" b="1" i="0" dirty="0">
                <a:solidFill>
                  <a:srgbClr val="1B1B1B"/>
                </a:solidFill>
                <a:effectLst/>
              </a:rPr>
              <a:t>Attribution from corporations:</a:t>
            </a:r>
            <a:r>
              <a:rPr lang="en-US" sz="1250" b="0" i="0" dirty="0">
                <a:solidFill>
                  <a:srgbClr val="1B1B1B"/>
                </a:solidFill>
                <a:effectLst/>
              </a:rPr>
              <a:t> Stock of a corporation owned, directly or indirectly, by or for another corporation is considered to be owned by any person who owns 5 percent or more in value of the other corporation's stock in the same proportion of the value of the stock of the other corporation that the person owns relative to the value of all the stock of the other corporation.</a:t>
            </a:r>
          </a:p>
          <a:p>
            <a:pPr marL="457200" lvl="1" indent="0">
              <a:buNone/>
            </a:pPr>
            <a:r>
              <a:rPr lang="en-US" sz="1250" b="1" i="0" dirty="0">
                <a:solidFill>
                  <a:srgbClr val="1B1B1B"/>
                </a:solidFill>
                <a:effectLst/>
              </a:rPr>
              <a:t>Spouse:</a:t>
            </a:r>
            <a:r>
              <a:rPr lang="en-US" sz="1250" b="0" i="0" dirty="0">
                <a:solidFill>
                  <a:srgbClr val="1B1B1B"/>
                </a:solidFill>
                <a:effectLst/>
              </a:rPr>
              <a:t> Subject to several exceptions, an individual is considered to own stock of a corporation owned, directly or indirectly, by or for his or her spouse.</a:t>
            </a:r>
            <a:r>
              <a:rPr lang="en-US" sz="1250" b="0" i="0" baseline="30000" dirty="0">
                <a:solidFill>
                  <a:srgbClr val="1B1B1B"/>
                </a:solidFill>
                <a:effectLst/>
              </a:rPr>
              <a:t>14</a:t>
            </a:r>
            <a:endParaRPr lang="en-US" sz="1250" b="0" i="0" dirty="0">
              <a:solidFill>
                <a:srgbClr val="1B1B1B"/>
              </a:solidFill>
              <a:effectLst/>
            </a:endParaRPr>
          </a:p>
          <a:p>
            <a:pPr marL="457200" lvl="1" indent="0">
              <a:buNone/>
            </a:pPr>
            <a:r>
              <a:rPr lang="en-US" sz="1250" b="1" i="0" dirty="0">
                <a:solidFill>
                  <a:srgbClr val="1B1B1B"/>
                </a:solidFill>
                <a:effectLst/>
              </a:rPr>
              <a:t>Children, grandchildren, parents, and grandparents:</a:t>
            </a:r>
            <a:endParaRPr lang="en-US" sz="1250" b="0" i="0" dirty="0">
              <a:solidFill>
                <a:srgbClr val="1B1B1B"/>
              </a:solidFill>
              <a:effectLst/>
            </a:endParaRPr>
          </a:p>
          <a:p>
            <a:pPr marL="914400" lvl="2" indent="0">
              <a:buNone/>
            </a:pPr>
            <a:r>
              <a:rPr lang="en-US" sz="1250" b="0" i="0" dirty="0">
                <a:solidFill>
                  <a:srgbClr val="1B1B1B"/>
                </a:solidFill>
                <a:effectLst/>
              </a:rPr>
              <a:t>An individual is considered to own stock of a corporation owned, directly or indirectly, by or for his or her children (including adopted children) who have not attained the age of 21, and, if the individual has not attained the age of 21, the stock of the corporation owned, directly or indirectly, by or for his or her parents.</a:t>
            </a:r>
          </a:p>
          <a:p>
            <a:pPr marL="914400" lvl="2" indent="0">
              <a:buNone/>
            </a:pPr>
            <a:r>
              <a:rPr lang="en-US" sz="1250" b="0" i="0" dirty="0">
                <a:solidFill>
                  <a:srgbClr val="1B1B1B"/>
                </a:solidFill>
                <a:effectLst/>
              </a:rPr>
              <a:t>An individual who owns more than 50 percent of (1) the total combined voting power of all classes of stock entitled to vote, or (2) the total value of shares of all classes of stock of a corporation, is considered to own the stock of the corporation owned, directly or indirectly, by or for his or her parents, grandparents, grandchildren, and children (including adopted children) who have attained the age of 21.</a:t>
            </a:r>
          </a:p>
          <a:p>
            <a:pPr marL="457200" lvl="2" indent="0">
              <a:buNone/>
            </a:pPr>
            <a:r>
              <a:rPr lang="en-US" sz="1250" dirty="0">
                <a:solidFill>
                  <a:srgbClr val="1B1B1B"/>
                </a:solidFill>
              </a:rPr>
              <a:t>____________________</a:t>
            </a:r>
          </a:p>
          <a:p>
            <a:pPr marL="457200" lvl="1" indent="0">
              <a:buNone/>
            </a:pPr>
            <a:r>
              <a:rPr lang="en-US" sz="1250" b="0" i="0" baseline="30000" dirty="0">
                <a:solidFill>
                  <a:srgbClr val="1B1B1B"/>
                </a:solidFill>
                <a:effectLst/>
              </a:rPr>
              <a:t>13</a:t>
            </a:r>
            <a:r>
              <a:rPr lang="en-US" sz="1250" b="0" i="0" dirty="0">
                <a:solidFill>
                  <a:srgbClr val="1B1B1B"/>
                </a:solidFill>
                <a:effectLst/>
              </a:rPr>
              <a:t>Section 1563(e).</a:t>
            </a:r>
          </a:p>
          <a:p>
            <a:pPr marL="457200" lvl="1" indent="0">
              <a:buNone/>
            </a:pPr>
            <a:r>
              <a:rPr lang="en-US" sz="1250" b="0" i="0" baseline="30000" dirty="0">
                <a:solidFill>
                  <a:srgbClr val="1B1B1B"/>
                </a:solidFill>
                <a:effectLst/>
              </a:rPr>
              <a:t>14</a:t>
            </a:r>
            <a:r>
              <a:rPr lang="en-US" sz="1250" b="0" i="0" dirty="0">
                <a:solidFill>
                  <a:srgbClr val="1B1B1B"/>
                </a:solidFill>
                <a:effectLst/>
              </a:rPr>
              <a:t>See section 1563(e)(5)(A)—(D) for the exceptions.</a:t>
            </a:r>
          </a:p>
          <a:p>
            <a:pPr marL="457200" lvl="1" indent="0">
              <a:buNone/>
            </a:pPr>
            <a:endParaRPr lang="en-US" sz="1200" b="0" i="0" dirty="0">
              <a:solidFill>
                <a:srgbClr val="1B1B1B"/>
              </a:solidFill>
              <a:effectLst/>
            </a:endParaRPr>
          </a:p>
          <a:p>
            <a:pPr marL="0" indent="0">
              <a:buNone/>
            </a:pPr>
            <a:br>
              <a:rPr lang="en-US" sz="1200" dirty="0"/>
            </a:br>
            <a:endParaRPr lang="en-US" sz="16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109</a:t>
            </a:fld>
            <a:endParaRPr lang="en-US" dirty="0"/>
          </a:p>
        </p:txBody>
      </p:sp>
      <p:sp>
        <p:nvSpPr>
          <p:cNvPr id="4" name="TextBox 3">
            <a:extLst>
              <a:ext uri="{FF2B5EF4-FFF2-40B4-BE49-F238E27FC236}">
                <a16:creationId xmlns:a16="http://schemas.microsoft.com/office/drawing/2014/main" id="{0DBCBDAC-AEF7-4134-BFA9-83B188B187AE}"/>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5 / 9</a:t>
            </a:r>
          </a:p>
        </p:txBody>
      </p:sp>
      <p:sp>
        <p:nvSpPr>
          <p:cNvPr id="12" name="Rectangle 4">
            <a:extLst>
              <a:ext uri="{FF2B5EF4-FFF2-40B4-BE49-F238E27FC236}">
                <a16:creationId xmlns:a16="http://schemas.microsoft.com/office/drawing/2014/main" id="{766E1D58-5181-4006-B444-17045CD3D5B1}"/>
              </a:ext>
            </a:extLst>
          </p:cNvPr>
          <p:cNvSpPr>
            <a:spLocks noChangeArrowheads="1"/>
          </p:cNvSpPr>
          <p:nvPr/>
        </p:nvSpPr>
        <p:spPr bwMode="auto">
          <a:xfrm flipV="1">
            <a:off x="1103972" y="4716377"/>
            <a:ext cx="1297043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1">
            <a:extLst>
              <a:ext uri="{FF2B5EF4-FFF2-40B4-BE49-F238E27FC236}">
                <a16:creationId xmlns:a16="http://schemas.microsoft.com/office/drawing/2014/main" id="{E06E2289-299D-4D06-8185-7040A6D54170}"/>
              </a:ext>
            </a:extLst>
          </p:cNvPr>
          <p:cNvSpPr>
            <a:spLocks noChangeArrowheads="1"/>
          </p:cNvSpPr>
          <p:nvPr/>
        </p:nvSpPr>
        <p:spPr bwMode="auto">
          <a:xfrm>
            <a:off x="1714500" y="3335112"/>
            <a:ext cx="819531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12416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Deductions  – 2020 </a:t>
            </a:r>
            <a:r>
              <a:rPr lang="en-US" b="1" u="sng" dirty="0">
                <a:solidFill>
                  <a:srgbClr val="FF0000"/>
                </a:solidFill>
              </a:rPr>
              <a:t>Final</a:t>
            </a:r>
            <a:r>
              <a:rPr lang="en-US" dirty="0"/>
              <a:t> Treasury Regulations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79548" y="746506"/>
            <a:ext cx="10774252" cy="6157214"/>
          </a:xfrm>
        </p:spPr>
        <p:txBody>
          <a:bodyPr>
            <a:noAutofit/>
          </a:bodyPr>
          <a:lstStyle/>
          <a:p>
            <a:pPr marL="0" indent="0" fontAlgn="base">
              <a:buNone/>
            </a:pPr>
            <a:r>
              <a:rPr lang="en-US" sz="1800" dirty="0"/>
              <a:t>§ 1.263A-9(g)(1)(</a:t>
            </a:r>
            <a:r>
              <a:rPr lang="en-US" sz="1800" dirty="0" err="1"/>
              <a:t>i</a:t>
            </a:r>
            <a:r>
              <a:rPr lang="en-US" sz="1800" dirty="0"/>
              <a:t>) </a:t>
            </a:r>
            <a:r>
              <a:rPr lang="en-US" sz="1800" b="1" dirty="0"/>
              <a:t>The avoided cost method. </a:t>
            </a:r>
            <a:r>
              <a:rPr lang="en-US" sz="1800" dirty="0"/>
              <a:t>. . . Interest must be capitalized under section 263A(f) before the 	application of [other provisions] [§ 1.263A-8 through -15 also issued under 26 U.S.C. 263A(j) and 7805.]</a:t>
            </a:r>
          </a:p>
          <a:p>
            <a:pPr marL="0" indent="0" fontAlgn="base">
              <a:buNone/>
            </a:pPr>
            <a:r>
              <a:rPr lang="en-US" sz="1800" dirty="0"/>
              <a:t>§ 1.263A-15(a) </a:t>
            </a:r>
            <a:r>
              <a:rPr lang="en-US" sz="1800" b="1" dirty="0"/>
              <a:t>Effective dates, transitional rules, and anti-abuse rules</a:t>
            </a:r>
            <a:r>
              <a:rPr lang="en-US" sz="1800" dirty="0"/>
              <a:t>.</a:t>
            </a:r>
          </a:p>
          <a:p>
            <a:pPr marL="0" indent="0" fontAlgn="base">
              <a:buNone/>
            </a:pPr>
            <a:r>
              <a:rPr lang="en-US" sz="1800" dirty="0"/>
              <a:t>§ 1.381(c)(20)-1 </a:t>
            </a:r>
            <a:r>
              <a:rPr lang="en-US" sz="1800" b="1" dirty="0"/>
              <a:t>Carryforward of disallowed business interest.</a:t>
            </a:r>
          </a:p>
          <a:p>
            <a:pPr marL="0" indent="0">
              <a:buNone/>
            </a:pPr>
            <a:r>
              <a:rPr lang="en-US" sz="1800" dirty="0"/>
              <a:t>§ 1.382-1 </a:t>
            </a:r>
            <a:r>
              <a:rPr lang="en-US" sz="1800" b="1" dirty="0"/>
              <a:t>Table of contents. [</a:t>
            </a:r>
            <a:r>
              <a:rPr lang="en-US" sz="1800" dirty="0"/>
              <a:t>§ 1.382-1 also issued under 26 U.S.C. 382(m) and 7805.]</a:t>
            </a:r>
          </a:p>
          <a:p>
            <a:pPr marL="0" indent="0" fontAlgn="base">
              <a:buNone/>
            </a:pPr>
            <a:r>
              <a:rPr lang="en-US" sz="1800" dirty="0"/>
              <a:t>§ 1.382-2(a)(1), (7) and (8) and (b)(3) </a:t>
            </a:r>
            <a:r>
              <a:rPr lang="en-US" sz="1800" b="1" dirty="0"/>
              <a:t>General rules for ownership change. </a:t>
            </a:r>
            <a:r>
              <a:rPr lang="en-US" sz="1800" dirty="0"/>
              <a:t>. . . (1)(vi) Any section 382 	disallowed business interest carryforward. . . . (7) Section 382 disallowed business interest carryforward.  	(8) Testing period.  </a:t>
            </a:r>
          </a:p>
          <a:p>
            <a:pPr marL="0" indent="0" fontAlgn="base">
              <a:buNone/>
            </a:pPr>
            <a:r>
              <a:rPr lang="en-US" sz="1800" dirty="0"/>
              <a:t>§ 1.382-5(d)(1) </a:t>
            </a:r>
            <a:r>
              <a:rPr lang="en-US" sz="1800" b="1" dirty="0"/>
              <a:t>Section 382 limitation</a:t>
            </a:r>
            <a:endParaRPr lang="en-US" sz="1800" dirty="0"/>
          </a:p>
          <a:p>
            <a:pPr marL="0" indent="0" fontAlgn="base">
              <a:buNone/>
            </a:pPr>
            <a:r>
              <a:rPr lang="en-US" sz="1800" dirty="0"/>
              <a:t>§ 1.382-6(a)(1) &amp; (2), (b)(4)(</a:t>
            </a:r>
            <a:r>
              <a:rPr lang="en-US" sz="1800" dirty="0" err="1"/>
              <a:t>i</a:t>
            </a:r>
            <a:r>
              <a:rPr lang="en-US" sz="1800" dirty="0"/>
              <a:t>) and (ii) </a:t>
            </a:r>
            <a:r>
              <a:rPr lang="en-US" sz="1800" b="1" dirty="0"/>
              <a:t>Allocation of income and loss to periods before and after the change date 	for purposes of section 382. . . . </a:t>
            </a:r>
            <a:r>
              <a:rPr lang="en-US" sz="1800" dirty="0"/>
              <a:t>(4) Allocation of business interest expense. </a:t>
            </a:r>
          </a:p>
          <a:p>
            <a:pPr marL="0" indent="0" fontAlgn="base">
              <a:buNone/>
            </a:pPr>
            <a:r>
              <a:rPr lang="en-US" sz="1800" dirty="0"/>
              <a:t>§ 1.382-7(d)(5) </a:t>
            </a:r>
            <a:r>
              <a:rPr lang="en-US" sz="1800" b="1" dirty="0"/>
              <a:t>Built-in gains and losses. </a:t>
            </a:r>
            <a:r>
              <a:rPr lang="en-US" sz="1800" dirty="0"/>
              <a:t>. . . (5) Section 382 disallowed business interest carryforwards. </a:t>
            </a:r>
          </a:p>
          <a:p>
            <a:pPr marL="0" indent="0" fontAlgn="base">
              <a:buNone/>
            </a:pPr>
            <a:r>
              <a:rPr lang="en-US" sz="1800" dirty="0"/>
              <a:t>§ 1.383-0(a) </a:t>
            </a:r>
            <a:r>
              <a:rPr lang="en-US" sz="1800" b="1" dirty="0"/>
              <a:t>Effective date. </a:t>
            </a:r>
            <a:r>
              <a:rPr lang="en-US" sz="1800" dirty="0"/>
              <a:t>[§ 1.383-0 also issued under 26 U.S.C. 382(m) and 26 U.S.C. 383 and 7805.]</a:t>
            </a:r>
          </a:p>
          <a:p>
            <a:pPr marL="0" indent="0">
              <a:buNone/>
            </a:pPr>
            <a:r>
              <a:rPr lang="en-US" sz="1800" dirty="0"/>
              <a:t>§ 1.383-1 </a:t>
            </a:r>
            <a:r>
              <a:rPr lang="en-US" sz="1800" b="1" dirty="0"/>
              <a:t>Special limitations on certain capital losses and excess credits.</a:t>
            </a:r>
            <a:r>
              <a:rPr lang="en-US" sz="1800" dirty="0"/>
              <a:t> [§ 1.383-1 also issued under 26 U.S.C. 	382(m) and 26 U.S.C. 383 and 7805.]</a:t>
            </a:r>
            <a:endParaRPr lang="en-US" sz="1800" b="1" dirty="0"/>
          </a:p>
          <a:p>
            <a:pPr marL="0" indent="0">
              <a:buNone/>
            </a:pPr>
            <a:r>
              <a:rPr lang="en-US" sz="1800" dirty="0"/>
              <a:t>§ 1.446-3(g)(4) </a:t>
            </a:r>
            <a:r>
              <a:rPr lang="en-US" sz="1800" b="1" dirty="0"/>
              <a:t>Notional principal contracts. </a:t>
            </a:r>
            <a:r>
              <a:rPr lang="en-US" sz="1800" dirty="0"/>
              <a:t>. . . (4) </a:t>
            </a:r>
            <a:r>
              <a:rPr lang="en-US" sz="1800" i="1" dirty="0"/>
              <a:t>Swaps with significant nonperiodic payments.</a:t>
            </a:r>
            <a:r>
              <a:rPr lang="en-US" sz="1800" dirty="0"/>
              <a:t> </a:t>
            </a:r>
            <a:br>
              <a:rPr lang="en-US" sz="1800" dirty="0"/>
            </a:br>
            <a:r>
              <a:rPr lang="en-US" sz="1800" dirty="0"/>
              <a:t>§ 1.469-9(b)(2) </a:t>
            </a:r>
            <a:r>
              <a:rPr lang="en-US" sz="1800" b="1" dirty="0"/>
              <a:t>Rules for certain rental real estate activities. . . . </a:t>
            </a:r>
            <a:r>
              <a:rPr lang="en-US" sz="1800" i="1" dirty="0"/>
              <a:t>Real property trade or business.</a:t>
            </a:r>
            <a:r>
              <a:rPr lang="en-US" sz="1800" dirty="0"/>
              <a:t> </a:t>
            </a:r>
          </a:p>
          <a:p>
            <a:pPr marL="0" indent="0">
              <a:buNone/>
            </a:pPr>
            <a:r>
              <a:rPr lang="en-US" sz="1800" dirty="0"/>
              <a:t>§ 1.469-11(a)(3) and (4) </a:t>
            </a:r>
            <a:r>
              <a:rPr lang="en-US" sz="1800" b="1" dirty="0"/>
              <a:t>Applicability date and transition rules.</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11</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77DF3A6-5935-42C7-AA24-F2FB645FB856}"/>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3</a:t>
            </a:r>
          </a:p>
        </p:txBody>
      </p:sp>
    </p:spTree>
    <p:extLst>
      <p:ext uri="{BB962C8B-B14F-4D97-AF65-F5344CB8AC3E}">
        <p14:creationId xmlns:p14="http://schemas.microsoft.com/office/powerpoint/2010/main" val="236804835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151" y="111515"/>
            <a:ext cx="12192000" cy="484881"/>
          </a:xfrm>
        </p:spPr>
        <p:txBody>
          <a:bodyPr>
            <a:noAutofit/>
          </a:bodyPr>
          <a:lstStyle/>
          <a:p>
            <a:pPr algn="l"/>
            <a:r>
              <a:rPr lang="en-US" sz="1950" b="0" i="0" dirty="0">
                <a:solidFill>
                  <a:srgbClr val="1B1B1B"/>
                </a:solidFill>
                <a:effectLst/>
                <a:latin typeface="Source Sans Pro" panose="020B0503030403020204" pitchFamily="34" charset="0"/>
              </a:rPr>
              <a:t>FAQs Regarding the Aggregation Rules Under IRC § 448(c)(2) that Apply to the IRC § 163(j) Small Business Exemption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2" indent="0">
              <a:buNone/>
            </a:pPr>
            <a:r>
              <a:rPr lang="en-US" sz="1250" b="1" i="0" dirty="0">
                <a:solidFill>
                  <a:srgbClr val="1B1B1B"/>
                </a:solidFill>
                <a:effectLst/>
              </a:rPr>
              <a:t>Part 2 - Aggregation Rules That Apply to Trades or Businesses That are Partnerships, Trusts, Estates, Corporations, or Sole Proprietorships</a:t>
            </a:r>
          </a:p>
          <a:p>
            <a:pPr marL="457200" lvl="1" indent="0">
              <a:buNone/>
            </a:pPr>
            <a:endParaRPr lang="en-US" sz="1250" b="1" i="0" dirty="0">
              <a:solidFill>
                <a:srgbClr val="1B1B1B"/>
              </a:solidFill>
              <a:effectLst/>
            </a:endParaRPr>
          </a:p>
          <a:p>
            <a:pPr marL="457200" lvl="1" indent="0">
              <a:buNone/>
            </a:pPr>
            <a:r>
              <a:rPr lang="en-US" sz="1250" b="1" i="0" dirty="0">
                <a:solidFill>
                  <a:srgbClr val="1B1B1B"/>
                </a:solidFill>
                <a:effectLst/>
              </a:rPr>
              <a:t>Q-6. What are the aggregation rules that apply to partnerships, trusts, estates, corporations, or sole proprietorships?</a:t>
            </a:r>
          </a:p>
          <a:p>
            <a:pPr marL="457200" lvl="1" indent="0">
              <a:buNone/>
            </a:pPr>
            <a:r>
              <a:rPr lang="en-US" sz="1250" b="0" i="0" dirty="0">
                <a:solidFill>
                  <a:srgbClr val="1B1B1B"/>
                </a:solidFill>
                <a:effectLst/>
              </a:rPr>
              <a:t>A-6. The aggregation rules under section 52(b) and § 1.52-1(b) apply to partnerships, trusts, estates, corporations, or sole proprietorships. Under these rules, taxpayers may be required to aggregate as a parent-subsidiary group, brother-sister group, or a combined group under common control.</a:t>
            </a:r>
          </a:p>
          <a:p>
            <a:pPr marL="457200" lvl="1" indent="0">
              <a:buNone/>
            </a:pPr>
            <a:endParaRPr lang="en-US" sz="1250" b="1" i="0" dirty="0">
              <a:solidFill>
                <a:srgbClr val="1B1B1B"/>
              </a:solidFill>
              <a:effectLst/>
            </a:endParaRPr>
          </a:p>
          <a:p>
            <a:pPr marL="457200" lvl="1" indent="0">
              <a:buNone/>
            </a:pPr>
            <a:r>
              <a:rPr lang="en-US" sz="1250" b="1" i="0" dirty="0">
                <a:solidFill>
                  <a:srgbClr val="1B1B1B"/>
                </a:solidFill>
                <a:effectLst/>
              </a:rPr>
              <a:t>Q-7. How are the parent-subsidiary group rules different for partnerships, trusts, estates, corporations, or sole proprietorships?</a:t>
            </a:r>
          </a:p>
          <a:p>
            <a:pPr marL="457200" lvl="1" indent="0">
              <a:buNone/>
            </a:pPr>
            <a:r>
              <a:rPr lang="en-US" sz="1250" b="0" i="0" dirty="0">
                <a:solidFill>
                  <a:srgbClr val="1B1B1B"/>
                </a:solidFill>
                <a:effectLst/>
              </a:rPr>
              <a:t>A-7. Generally, the parent-subsidiary group rules under section 52(b) are the same as the aggregation rules that apply to corporations under section 52(a). There must be a common parent organization and such organization must own:</a:t>
            </a:r>
            <a:r>
              <a:rPr lang="en-US" sz="1250" b="0" i="0" u="sng" baseline="30000" dirty="0">
                <a:solidFill>
                  <a:srgbClr val="6E41A0"/>
                </a:solidFill>
                <a:effectLst/>
                <a:hlinkClick r:id="rId2"/>
              </a:rPr>
              <a:t>15</a:t>
            </a:r>
            <a:endParaRPr lang="en-US" sz="1250" b="0" i="0" dirty="0">
              <a:solidFill>
                <a:srgbClr val="1B1B1B"/>
              </a:solidFill>
              <a:effectLst/>
            </a:endParaRPr>
          </a:p>
          <a:p>
            <a:pPr lvl="1"/>
            <a:r>
              <a:rPr lang="en-US" sz="1250" b="0" i="0" dirty="0">
                <a:solidFill>
                  <a:srgbClr val="1B1B1B"/>
                </a:solidFill>
                <a:effectLst/>
              </a:rPr>
              <a:t>For a corporation, more than 50 percent of the total —</a:t>
            </a:r>
          </a:p>
          <a:p>
            <a:pPr lvl="2"/>
            <a:r>
              <a:rPr lang="en-US" sz="1250" b="0" i="0" dirty="0">
                <a:solidFill>
                  <a:srgbClr val="1B1B1B"/>
                </a:solidFill>
                <a:effectLst/>
              </a:rPr>
              <a:t>combined voting power of all classes of stock entitled to vote of the corporation, or</a:t>
            </a:r>
          </a:p>
          <a:p>
            <a:pPr lvl="2"/>
            <a:r>
              <a:rPr lang="en-US" sz="1250" b="0" i="0" dirty="0">
                <a:solidFill>
                  <a:srgbClr val="1B1B1B"/>
                </a:solidFill>
                <a:effectLst/>
              </a:rPr>
              <a:t>value of the shares of all classes of stock of the corporation;</a:t>
            </a:r>
          </a:p>
          <a:p>
            <a:pPr lvl="1"/>
            <a:r>
              <a:rPr lang="en-US" sz="1250" b="0" i="0" dirty="0">
                <a:solidFill>
                  <a:srgbClr val="1B1B1B"/>
                </a:solidFill>
                <a:effectLst/>
              </a:rPr>
              <a:t>For a trust or estate, an actuarial interest of more than 50 percent of the trust or estate;</a:t>
            </a:r>
          </a:p>
          <a:p>
            <a:pPr lvl="1"/>
            <a:r>
              <a:rPr lang="en-US" sz="1250" b="0" i="0" dirty="0">
                <a:solidFill>
                  <a:srgbClr val="1B1B1B"/>
                </a:solidFill>
                <a:effectLst/>
              </a:rPr>
              <a:t>For a partnership, more than 50 percent of the profit interest or capital interest of the partnership; and</a:t>
            </a:r>
          </a:p>
          <a:p>
            <a:pPr lvl="1"/>
            <a:r>
              <a:rPr lang="en-US" sz="1250" b="0" i="0" dirty="0">
                <a:solidFill>
                  <a:srgbClr val="1B1B1B"/>
                </a:solidFill>
                <a:effectLst/>
              </a:rPr>
              <a:t>For a sole proprietorship, the individual must be the sole proprietor.</a:t>
            </a:r>
          </a:p>
          <a:p>
            <a:pPr marL="457200" lvl="1" indent="0">
              <a:buNone/>
            </a:pPr>
            <a:r>
              <a:rPr lang="en-US" sz="1250" b="0" i="0" dirty="0">
                <a:solidFill>
                  <a:srgbClr val="1B1B1B"/>
                </a:solidFill>
                <a:effectLst/>
              </a:rPr>
              <a:t>For an example, see A-2, but assume that at least P, T, or X is not a corporation. The analysis is the same.</a:t>
            </a:r>
          </a:p>
          <a:p>
            <a:pPr marL="457200" lvl="1" indent="0">
              <a:buNone/>
            </a:pPr>
            <a:r>
              <a:rPr lang="en-US" sz="1250" dirty="0">
                <a:solidFill>
                  <a:srgbClr val="1B1B1B"/>
                </a:solidFill>
              </a:rPr>
              <a:t>____________________</a:t>
            </a:r>
          </a:p>
          <a:p>
            <a:pPr marL="457200" lvl="1" indent="0">
              <a:buNone/>
            </a:pPr>
            <a:r>
              <a:rPr lang="en-US" sz="1250" b="0" i="0" baseline="30000" dirty="0">
                <a:solidFill>
                  <a:srgbClr val="1B1B1B"/>
                </a:solidFill>
                <a:effectLst/>
              </a:rPr>
              <a:t>15</a:t>
            </a:r>
            <a:r>
              <a:rPr lang="en-US" sz="1250" b="0" i="0" dirty="0">
                <a:solidFill>
                  <a:srgbClr val="1B1B1B"/>
                </a:solidFill>
                <a:effectLst/>
              </a:rPr>
              <a:t>52-1(c)(2).</a:t>
            </a:r>
          </a:p>
          <a:p>
            <a:pPr marL="457200" lvl="1" indent="0">
              <a:buNone/>
            </a:pPr>
            <a:br>
              <a:rPr lang="en-US" sz="1200" dirty="0"/>
            </a:br>
            <a:endParaRPr lang="en-US" sz="16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110</a:t>
            </a:fld>
            <a:endParaRPr lang="en-US" dirty="0"/>
          </a:p>
        </p:txBody>
      </p:sp>
      <p:sp>
        <p:nvSpPr>
          <p:cNvPr id="4" name="TextBox 3">
            <a:extLst>
              <a:ext uri="{FF2B5EF4-FFF2-40B4-BE49-F238E27FC236}">
                <a16:creationId xmlns:a16="http://schemas.microsoft.com/office/drawing/2014/main" id="{0DBCBDAC-AEF7-4134-BFA9-83B188B187AE}"/>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6 / 9</a:t>
            </a:r>
          </a:p>
        </p:txBody>
      </p:sp>
      <p:sp>
        <p:nvSpPr>
          <p:cNvPr id="12" name="Rectangle 4">
            <a:extLst>
              <a:ext uri="{FF2B5EF4-FFF2-40B4-BE49-F238E27FC236}">
                <a16:creationId xmlns:a16="http://schemas.microsoft.com/office/drawing/2014/main" id="{766E1D58-5181-4006-B444-17045CD3D5B1}"/>
              </a:ext>
            </a:extLst>
          </p:cNvPr>
          <p:cNvSpPr>
            <a:spLocks noChangeArrowheads="1"/>
          </p:cNvSpPr>
          <p:nvPr/>
        </p:nvSpPr>
        <p:spPr bwMode="auto">
          <a:xfrm flipV="1">
            <a:off x="1103972" y="4716377"/>
            <a:ext cx="1297043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1">
            <a:extLst>
              <a:ext uri="{FF2B5EF4-FFF2-40B4-BE49-F238E27FC236}">
                <a16:creationId xmlns:a16="http://schemas.microsoft.com/office/drawing/2014/main" id="{E06E2289-299D-4D06-8185-7040A6D54170}"/>
              </a:ext>
            </a:extLst>
          </p:cNvPr>
          <p:cNvSpPr>
            <a:spLocks noChangeArrowheads="1"/>
          </p:cNvSpPr>
          <p:nvPr/>
        </p:nvSpPr>
        <p:spPr bwMode="auto">
          <a:xfrm>
            <a:off x="1714500" y="3335112"/>
            <a:ext cx="819531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6691030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151" y="111515"/>
            <a:ext cx="12192000" cy="484881"/>
          </a:xfrm>
        </p:spPr>
        <p:txBody>
          <a:bodyPr>
            <a:noAutofit/>
          </a:bodyPr>
          <a:lstStyle/>
          <a:p>
            <a:pPr algn="l"/>
            <a:r>
              <a:rPr lang="en-US" sz="1950" b="0" i="0" dirty="0">
                <a:solidFill>
                  <a:srgbClr val="1B1B1B"/>
                </a:solidFill>
                <a:effectLst/>
                <a:latin typeface="Source Sans Pro" panose="020B0503030403020204" pitchFamily="34" charset="0"/>
              </a:rPr>
              <a:t>FAQs Regarding the Aggregation Rules Under IRC § 448(c)(2) that Apply to the IRC § 163(j) Small Business Exemption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a:buNone/>
            </a:pPr>
            <a:r>
              <a:rPr lang="en-US" sz="1200" b="1" i="0" dirty="0">
                <a:solidFill>
                  <a:srgbClr val="1B1B1B"/>
                </a:solidFill>
                <a:effectLst/>
              </a:rPr>
              <a:t>Q-8. How are the brother-sister group rules different for trades or businesses that are partnerships, trusts, estates, corporations, or sole proprietorships?</a:t>
            </a:r>
          </a:p>
          <a:p>
            <a:pPr marL="457200" lvl="1" indent="0">
              <a:buNone/>
            </a:pPr>
            <a:r>
              <a:rPr lang="en-US" sz="1200" b="0" i="0" dirty="0">
                <a:solidFill>
                  <a:srgbClr val="1B1B1B"/>
                </a:solidFill>
                <a:effectLst/>
              </a:rPr>
              <a:t>A-8. Instead of the 80 Percent and Identical Ownership Requirements that apply to corporations, a brother-sister group exists among organizations conducting trades or business if two or more such organizations satisfy the following requirements:</a:t>
            </a:r>
            <a:r>
              <a:rPr lang="en-US" sz="1200" b="0" i="0" u="sng" baseline="30000" dirty="0">
                <a:solidFill>
                  <a:srgbClr val="6E41A0"/>
                </a:solidFill>
                <a:effectLst/>
                <a:hlinkClick r:id="rId2"/>
              </a:rPr>
              <a:t>16</a:t>
            </a:r>
            <a:endParaRPr lang="en-US" sz="1200" b="0" i="0" dirty="0">
              <a:solidFill>
                <a:srgbClr val="1B1B1B"/>
              </a:solidFill>
              <a:effectLst/>
            </a:endParaRPr>
          </a:p>
          <a:p>
            <a:pPr lvl="1"/>
            <a:r>
              <a:rPr lang="en-US" sz="1200" b="1" i="0" dirty="0">
                <a:solidFill>
                  <a:srgbClr val="1B1B1B"/>
                </a:solidFill>
                <a:effectLst/>
              </a:rPr>
              <a:t>Controlling Interest Requirement:</a:t>
            </a:r>
            <a:r>
              <a:rPr lang="en-US" sz="1200" b="0" i="0" dirty="0">
                <a:solidFill>
                  <a:srgbClr val="1B1B1B"/>
                </a:solidFill>
                <a:effectLst/>
              </a:rPr>
              <a:t> Five or fewer persons who are individuals, estates, or trusts own a "controlling interest" of each organization; and</a:t>
            </a:r>
          </a:p>
          <a:p>
            <a:pPr lvl="1"/>
            <a:r>
              <a:rPr lang="en-US" sz="1200" b="1" i="0" dirty="0">
                <a:solidFill>
                  <a:srgbClr val="1B1B1B"/>
                </a:solidFill>
                <a:effectLst/>
              </a:rPr>
              <a:t>Effective Control Requirement:</a:t>
            </a:r>
            <a:r>
              <a:rPr lang="en-US" sz="1200" b="0" i="0" dirty="0">
                <a:solidFill>
                  <a:srgbClr val="1B1B1B"/>
                </a:solidFill>
                <a:effectLst/>
              </a:rPr>
              <a:t> The same five or few persons considered for purposes of the Controlling Interest Requirement must be in "effective control" of each organization, taking into account the ownership of each person only to the extent that person's ownership is identical with respect to each organization.</a:t>
            </a:r>
          </a:p>
          <a:p>
            <a:pPr marL="457200" lvl="1" indent="0">
              <a:buNone/>
            </a:pPr>
            <a:r>
              <a:rPr lang="en-US" sz="1200" b="0" i="0" dirty="0">
                <a:solidFill>
                  <a:srgbClr val="1B1B1B"/>
                </a:solidFill>
                <a:effectLst/>
              </a:rPr>
              <a:t>A "controlling interest" means:</a:t>
            </a:r>
            <a:r>
              <a:rPr lang="en-US" sz="1200" b="0" i="0" u="sng" baseline="30000" dirty="0">
                <a:solidFill>
                  <a:srgbClr val="6E41A0"/>
                </a:solidFill>
                <a:effectLst/>
                <a:hlinkClick r:id="rId3"/>
              </a:rPr>
              <a:t>17</a:t>
            </a:r>
            <a:endParaRPr lang="en-US" sz="1200" b="0" i="0" dirty="0">
              <a:solidFill>
                <a:srgbClr val="1B1B1B"/>
              </a:solidFill>
              <a:effectLst/>
            </a:endParaRPr>
          </a:p>
          <a:p>
            <a:pPr lvl="1"/>
            <a:r>
              <a:rPr lang="en-US" sz="1200" b="0" i="0" dirty="0">
                <a:solidFill>
                  <a:srgbClr val="1B1B1B"/>
                </a:solidFill>
                <a:effectLst/>
              </a:rPr>
              <a:t>For a corporation, ownership of at least 80 percent of the total—</a:t>
            </a:r>
          </a:p>
          <a:p>
            <a:pPr lvl="2"/>
            <a:r>
              <a:rPr lang="en-US" sz="1200" b="0" i="0" dirty="0">
                <a:solidFill>
                  <a:srgbClr val="1B1B1B"/>
                </a:solidFill>
                <a:effectLst/>
              </a:rPr>
              <a:t>combined voting power of all classes of stock entitled to vote of the corporation, or</a:t>
            </a:r>
          </a:p>
          <a:p>
            <a:pPr lvl="2"/>
            <a:r>
              <a:rPr lang="en-US" sz="1200" b="0" i="0" dirty="0">
                <a:solidFill>
                  <a:srgbClr val="1B1B1B"/>
                </a:solidFill>
                <a:effectLst/>
              </a:rPr>
              <a:t>value of the shares of all classes of stock of the corporation;</a:t>
            </a:r>
          </a:p>
          <a:p>
            <a:pPr lvl="1"/>
            <a:r>
              <a:rPr lang="en-US" sz="1200" b="0" i="0" dirty="0">
                <a:solidFill>
                  <a:srgbClr val="1B1B1B"/>
                </a:solidFill>
                <a:effectLst/>
              </a:rPr>
              <a:t>For a trust or estate, ownership of an actuarial interest of a least 80 percent of the trust or estate;</a:t>
            </a:r>
          </a:p>
          <a:p>
            <a:pPr lvl="1"/>
            <a:r>
              <a:rPr lang="en-US" sz="1200" b="0" i="0" dirty="0">
                <a:solidFill>
                  <a:srgbClr val="1B1B1B"/>
                </a:solidFill>
                <a:effectLst/>
              </a:rPr>
              <a:t>For a partnership, ownership of at least 80 percent of the profit interest or capital interest of the partnership; and</a:t>
            </a:r>
          </a:p>
          <a:p>
            <a:pPr lvl="1"/>
            <a:r>
              <a:rPr lang="en-US" sz="1200" b="0" i="0" dirty="0">
                <a:solidFill>
                  <a:srgbClr val="1B1B1B"/>
                </a:solidFill>
                <a:effectLst/>
              </a:rPr>
              <a:t>For a sole proprietorship, the individual must be the sole proprietor.</a:t>
            </a:r>
          </a:p>
          <a:p>
            <a:pPr marL="457200" lvl="1" indent="0">
              <a:buNone/>
            </a:pPr>
            <a:r>
              <a:rPr lang="en-US" sz="1200" b="0" i="0" dirty="0">
                <a:solidFill>
                  <a:srgbClr val="1B1B1B"/>
                </a:solidFill>
                <a:effectLst/>
              </a:rPr>
              <a:t>"Effective control" means:</a:t>
            </a:r>
            <a:r>
              <a:rPr lang="en-US" sz="1200" b="0" i="0" u="sng" baseline="30000" dirty="0">
                <a:solidFill>
                  <a:srgbClr val="6E41A0"/>
                </a:solidFill>
                <a:effectLst/>
                <a:hlinkClick r:id="rId4"/>
              </a:rPr>
              <a:t>18</a:t>
            </a:r>
            <a:endParaRPr lang="en-US" sz="1200" b="0" i="0" dirty="0">
              <a:solidFill>
                <a:srgbClr val="1B1B1B"/>
              </a:solidFill>
              <a:effectLst/>
            </a:endParaRPr>
          </a:p>
          <a:p>
            <a:pPr lvl="1"/>
            <a:r>
              <a:rPr lang="en-US" sz="1200" b="0" i="0" dirty="0">
                <a:solidFill>
                  <a:srgbClr val="1B1B1B"/>
                </a:solidFill>
                <a:effectLst/>
              </a:rPr>
              <a:t>For a corporation, ownership of more than 50 percent of the total —</a:t>
            </a:r>
          </a:p>
          <a:p>
            <a:pPr lvl="2"/>
            <a:r>
              <a:rPr lang="en-US" sz="1200" b="0" i="0" dirty="0">
                <a:solidFill>
                  <a:srgbClr val="1B1B1B"/>
                </a:solidFill>
                <a:effectLst/>
              </a:rPr>
              <a:t>combined voting power of all classes of stock entitled to vote of the corporation, or</a:t>
            </a:r>
          </a:p>
          <a:p>
            <a:pPr lvl="2"/>
            <a:r>
              <a:rPr lang="en-US" sz="1200" b="0" i="0" dirty="0">
                <a:solidFill>
                  <a:srgbClr val="1B1B1B"/>
                </a:solidFill>
                <a:effectLst/>
              </a:rPr>
              <a:t>value of the shares of all classes of stock of the corporation;</a:t>
            </a:r>
          </a:p>
          <a:p>
            <a:pPr lvl="1"/>
            <a:r>
              <a:rPr lang="en-US" sz="1200" b="0" i="0" dirty="0">
                <a:solidFill>
                  <a:srgbClr val="1B1B1B"/>
                </a:solidFill>
                <a:effectLst/>
              </a:rPr>
              <a:t>For a trust or estate, ownership of an actuarial interest of more than 50 percent of the trust or estate;</a:t>
            </a:r>
          </a:p>
          <a:p>
            <a:pPr lvl="1"/>
            <a:r>
              <a:rPr lang="en-US" sz="1200" b="0" i="0" dirty="0">
                <a:solidFill>
                  <a:srgbClr val="1B1B1B"/>
                </a:solidFill>
                <a:effectLst/>
              </a:rPr>
              <a:t>For a partnership, ownership of more than 50 percent of the profit interest or capital interest of the partnership; and</a:t>
            </a:r>
          </a:p>
          <a:p>
            <a:pPr lvl="1"/>
            <a:r>
              <a:rPr lang="en-US" sz="1200" b="0" i="0" dirty="0">
                <a:solidFill>
                  <a:srgbClr val="1B1B1B"/>
                </a:solidFill>
                <a:effectLst/>
              </a:rPr>
              <a:t>For a sole proprietorship, ownership of the sole proprietorship.</a:t>
            </a:r>
          </a:p>
          <a:p>
            <a:pPr marL="457200" lvl="1" indent="0">
              <a:buNone/>
            </a:pPr>
            <a:r>
              <a:rPr lang="en-US" sz="1200" b="0" i="0" dirty="0">
                <a:solidFill>
                  <a:srgbClr val="1B1B1B"/>
                </a:solidFill>
                <a:effectLst/>
              </a:rPr>
              <a:t>The Controlling Interest and Effective Control Requirements under section 52(b) apply in the same way as the 80 Percent and Identical Ownership Requirements apply to corporations under section 52(a). (See Part 1.) For an example, see A-3, but assume instead that P, W, X, Y, and Z are a combination of different organizations, rather than just corporations. The analysis is the same.</a:t>
            </a:r>
          </a:p>
          <a:p>
            <a:pPr marL="457200" lvl="2" indent="0">
              <a:buNone/>
            </a:pPr>
            <a:r>
              <a:rPr lang="en-US" sz="1200" dirty="0">
                <a:solidFill>
                  <a:srgbClr val="1B1B1B"/>
                </a:solidFill>
              </a:rPr>
              <a:t>____________________</a:t>
            </a:r>
          </a:p>
          <a:p>
            <a:pPr marL="457200" lvl="1" indent="0">
              <a:buNone/>
            </a:pPr>
            <a:r>
              <a:rPr lang="en-US" sz="1200" b="0" i="0" baseline="30000" dirty="0">
                <a:solidFill>
                  <a:srgbClr val="1B1B1B"/>
                </a:solidFill>
                <a:effectLst/>
              </a:rPr>
              <a:t>16</a:t>
            </a:r>
            <a:r>
              <a:rPr lang="en-US" sz="1200" b="0" i="0" dirty="0">
                <a:solidFill>
                  <a:srgbClr val="1B1B1B"/>
                </a:solidFill>
                <a:effectLst/>
              </a:rPr>
              <a:t>§ 1.52-1(d)(1).</a:t>
            </a:r>
          </a:p>
          <a:p>
            <a:pPr marL="457200" lvl="1" indent="0">
              <a:buNone/>
            </a:pPr>
            <a:r>
              <a:rPr lang="en-US" sz="1200" b="0" i="0" baseline="30000" dirty="0">
                <a:solidFill>
                  <a:srgbClr val="1B1B1B"/>
                </a:solidFill>
                <a:effectLst/>
              </a:rPr>
              <a:t>17</a:t>
            </a:r>
            <a:r>
              <a:rPr lang="en-US" sz="1200" b="0" i="0" dirty="0">
                <a:solidFill>
                  <a:srgbClr val="1B1B1B"/>
                </a:solidFill>
                <a:effectLst/>
              </a:rPr>
              <a:t>§ 1.52-1(d)(2).</a:t>
            </a:r>
          </a:p>
          <a:p>
            <a:pPr marL="457200" lvl="1" indent="0">
              <a:buNone/>
            </a:pPr>
            <a:r>
              <a:rPr lang="en-US" sz="1200" b="0" i="0" baseline="30000" dirty="0">
                <a:solidFill>
                  <a:srgbClr val="1B1B1B"/>
                </a:solidFill>
                <a:effectLst/>
              </a:rPr>
              <a:t>18</a:t>
            </a:r>
            <a:r>
              <a:rPr lang="en-US" sz="1200" b="0" i="0" dirty="0">
                <a:solidFill>
                  <a:srgbClr val="1B1B1B"/>
                </a:solidFill>
                <a:effectLst/>
              </a:rPr>
              <a:t>§ 1.52-1(d)(3).</a:t>
            </a:r>
          </a:p>
          <a:p>
            <a:pPr marL="457200" lvl="2" indent="0">
              <a:buNone/>
            </a:pPr>
            <a:endParaRPr lang="en-US" sz="1200" b="0" i="0" dirty="0">
              <a:solidFill>
                <a:srgbClr val="1B1B1B"/>
              </a:solidFill>
              <a:effectLst/>
            </a:endParaRPr>
          </a:p>
          <a:p>
            <a:pPr marL="457200" lvl="1" indent="0">
              <a:buNone/>
            </a:pPr>
            <a:br>
              <a:rPr lang="en-US" sz="1200" dirty="0"/>
            </a:br>
            <a:endParaRPr lang="en-US" sz="16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111</a:t>
            </a:fld>
            <a:endParaRPr lang="en-US" dirty="0"/>
          </a:p>
        </p:txBody>
      </p:sp>
      <p:sp>
        <p:nvSpPr>
          <p:cNvPr id="4" name="TextBox 3">
            <a:extLst>
              <a:ext uri="{FF2B5EF4-FFF2-40B4-BE49-F238E27FC236}">
                <a16:creationId xmlns:a16="http://schemas.microsoft.com/office/drawing/2014/main" id="{0DBCBDAC-AEF7-4134-BFA9-83B188B187AE}"/>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7 / 9</a:t>
            </a:r>
          </a:p>
        </p:txBody>
      </p:sp>
      <p:sp>
        <p:nvSpPr>
          <p:cNvPr id="12" name="Rectangle 4">
            <a:extLst>
              <a:ext uri="{FF2B5EF4-FFF2-40B4-BE49-F238E27FC236}">
                <a16:creationId xmlns:a16="http://schemas.microsoft.com/office/drawing/2014/main" id="{766E1D58-5181-4006-B444-17045CD3D5B1}"/>
              </a:ext>
            </a:extLst>
          </p:cNvPr>
          <p:cNvSpPr>
            <a:spLocks noChangeArrowheads="1"/>
          </p:cNvSpPr>
          <p:nvPr/>
        </p:nvSpPr>
        <p:spPr bwMode="auto">
          <a:xfrm flipV="1">
            <a:off x="1103972" y="4716377"/>
            <a:ext cx="1297043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1">
            <a:extLst>
              <a:ext uri="{FF2B5EF4-FFF2-40B4-BE49-F238E27FC236}">
                <a16:creationId xmlns:a16="http://schemas.microsoft.com/office/drawing/2014/main" id="{E06E2289-299D-4D06-8185-7040A6D54170}"/>
              </a:ext>
            </a:extLst>
          </p:cNvPr>
          <p:cNvSpPr>
            <a:spLocks noChangeArrowheads="1"/>
          </p:cNvSpPr>
          <p:nvPr/>
        </p:nvSpPr>
        <p:spPr bwMode="auto">
          <a:xfrm>
            <a:off x="1714500" y="3335112"/>
            <a:ext cx="819531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9314638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151" y="111515"/>
            <a:ext cx="12192000" cy="484881"/>
          </a:xfrm>
        </p:spPr>
        <p:txBody>
          <a:bodyPr>
            <a:noAutofit/>
          </a:bodyPr>
          <a:lstStyle/>
          <a:p>
            <a:pPr algn="l"/>
            <a:r>
              <a:rPr lang="en-US" sz="1950" b="0" i="0" dirty="0">
                <a:solidFill>
                  <a:srgbClr val="1B1B1B"/>
                </a:solidFill>
                <a:effectLst/>
                <a:latin typeface="Source Sans Pro" panose="020B0503030403020204" pitchFamily="34" charset="0"/>
              </a:rPr>
              <a:t>FAQs Regarding the Aggregation Rules Under IRC § 448(c)(2) that Apply to the IRC § 163(j) Small Business Exemption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a:buNone/>
            </a:pPr>
            <a:r>
              <a:rPr lang="en-US" sz="1150" b="1" i="0" dirty="0">
                <a:solidFill>
                  <a:srgbClr val="1B1B1B"/>
                </a:solidFill>
                <a:effectLst/>
              </a:rPr>
              <a:t>Q-9. Are the rules that apply to a combined group under common control under section 52(b) the same as the aggregation rules that apply to corporations under section 52(a)?</a:t>
            </a:r>
          </a:p>
          <a:p>
            <a:pPr marL="457200" lvl="1" indent="0">
              <a:buNone/>
            </a:pPr>
            <a:r>
              <a:rPr lang="en-US" sz="1150" b="0" i="0" dirty="0">
                <a:solidFill>
                  <a:srgbClr val="1B1B1B"/>
                </a:solidFill>
                <a:effectLst/>
              </a:rPr>
              <a:t>A-9. Yes. A combined group under common control is a group of three or more organizations, where each organization is a member of either a parent-subsidiary or brother-sister group under common control, and at least one organization is the common parent organization of a parent-subsidiary group and also a member of a brother-sister group.</a:t>
            </a:r>
            <a:r>
              <a:rPr lang="en-US" sz="1150" b="0" i="0" u="sng" baseline="30000" dirty="0">
                <a:solidFill>
                  <a:srgbClr val="6E41A0"/>
                </a:solidFill>
                <a:effectLst/>
                <a:hlinkClick r:id="rId2"/>
              </a:rPr>
              <a:t>19</a:t>
            </a:r>
            <a:r>
              <a:rPr lang="en-US" sz="1150" b="0" i="0" dirty="0">
                <a:solidFill>
                  <a:srgbClr val="1B1B1B"/>
                </a:solidFill>
                <a:effectLst/>
              </a:rPr>
              <a:t> (</a:t>
            </a:r>
            <a:r>
              <a:rPr lang="en-US" sz="1150" b="0" i="0" u="sng" dirty="0">
                <a:solidFill>
                  <a:srgbClr val="6E41A0"/>
                </a:solidFill>
                <a:effectLst/>
                <a:hlinkClick r:id="rId3"/>
              </a:rPr>
              <a:t>See Part 1</a:t>
            </a:r>
            <a:r>
              <a:rPr lang="en-US" sz="1150" b="0" i="0" dirty="0">
                <a:solidFill>
                  <a:srgbClr val="1B1B1B"/>
                </a:solidFill>
                <a:effectLst/>
              </a:rPr>
              <a:t>).</a:t>
            </a:r>
          </a:p>
          <a:p>
            <a:pPr marL="457200" lvl="1" indent="0">
              <a:buNone/>
            </a:pPr>
            <a:endParaRPr lang="en-US" sz="1150" b="0" i="0" dirty="0">
              <a:solidFill>
                <a:srgbClr val="1B1B1B"/>
              </a:solidFill>
              <a:effectLst/>
            </a:endParaRPr>
          </a:p>
          <a:p>
            <a:pPr marL="457200" lvl="1" indent="0">
              <a:buNone/>
            </a:pPr>
            <a:r>
              <a:rPr lang="en-US" sz="1150" b="1" i="0" dirty="0">
                <a:solidFill>
                  <a:srgbClr val="1B1B1B"/>
                </a:solidFill>
                <a:effectLst/>
              </a:rPr>
              <a:t>Q-10. How is ownership determined for purposes of a parent-subsidiary or brother-sister group under common control?</a:t>
            </a:r>
          </a:p>
          <a:p>
            <a:pPr marL="457200" lvl="1" indent="0">
              <a:buNone/>
            </a:pPr>
            <a:r>
              <a:rPr lang="en-US" sz="1150" b="0" i="0" dirty="0">
                <a:solidFill>
                  <a:srgbClr val="1B1B1B"/>
                </a:solidFill>
                <a:effectLst/>
              </a:rPr>
              <a:t>A-10. In determining whether an organization is a member of a parent-subsidiary or brother-sister group under common control, ownership means direct ownership of stock of a corporation or an interest in an organization, as well as constructive ownership. The constructive ownership rules that apply to parent-subsidiary and brother-sister groups under common control are:</a:t>
            </a:r>
            <a:r>
              <a:rPr lang="en-US" sz="1150" b="0" i="0" u="sng" baseline="30000" dirty="0">
                <a:solidFill>
                  <a:srgbClr val="6E41A0"/>
                </a:solidFill>
                <a:effectLst/>
                <a:hlinkClick r:id="rId4"/>
              </a:rPr>
              <a:t>20</a:t>
            </a:r>
            <a:endParaRPr lang="en-US" sz="1150" b="0" i="0" dirty="0">
              <a:solidFill>
                <a:srgbClr val="1B1B1B"/>
              </a:solidFill>
              <a:effectLst/>
            </a:endParaRPr>
          </a:p>
          <a:p>
            <a:pPr lvl="1"/>
            <a:r>
              <a:rPr lang="en-US" sz="1150" b="1" i="0" dirty="0">
                <a:solidFill>
                  <a:srgbClr val="1B1B1B"/>
                </a:solidFill>
                <a:effectLst/>
              </a:rPr>
              <a:t>Options:</a:t>
            </a:r>
            <a:r>
              <a:rPr lang="en-US" sz="1150" b="0" i="0" dirty="0">
                <a:solidFill>
                  <a:srgbClr val="1B1B1B"/>
                </a:solidFill>
                <a:effectLst/>
              </a:rPr>
              <a:t> If a person has an option to acquire any outstanding interest in an organization, the interest is considered as owned by that person.</a:t>
            </a:r>
          </a:p>
          <a:p>
            <a:pPr marL="457200" lvl="1" indent="0">
              <a:buNone/>
            </a:pPr>
            <a:r>
              <a:rPr lang="en-US" sz="1150" b="0" i="0" dirty="0">
                <a:solidFill>
                  <a:srgbClr val="1B1B1B"/>
                </a:solidFill>
                <a:effectLst/>
              </a:rPr>
              <a:t>There are additional constructive ownership rules that only apply to brother-sister groups:</a:t>
            </a:r>
          </a:p>
          <a:p>
            <a:pPr lvl="1"/>
            <a:r>
              <a:rPr lang="en-US" sz="1150" b="1" i="0" dirty="0">
                <a:solidFill>
                  <a:srgbClr val="1B1B1B"/>
                </a:solidFill>
                <a:effectLst/>
              </a:rPr>
              <a:t>Attribution from partnerships:</a:t>
            </a:r>
            <a:r>
              <a:rPr lang="en-US" sz="1150" b="0" i="0" dirty="0">
                <a:solidFill>
                  <a:srgbClr val="1B1B1B"/>
                </a:solidFill>
                <a:effectLst/>
              </a:rPr>
              <a:t> An interest owned, directly or indirectly, by or for a partnership is considered to be owned by any partner having an interest of 5 percent or more in either profits or capital of the partnership in proportion to such partner's interest in the profits or capital, whichever proportion is greater.</a:t>
            </a:r>
          </a:p>
          <a:p>
            <a:pPr lvl="1"/>
            <a:r>
              <a:rPr lang="en-US" sz="1150" b="0" i="0" dirty="0">
                <a:solidFill>
                  <a:srgbClr val="1B1B1B"/>
                </a:solidFill>
                <a:effectLst/>
              </a:rPr>
              <a:t>Attribution from estates and trusts: An interest in an organization owned, directly or indirectly, by or for an estate or trust is considered to be owned by any beneficiary of the estate or trust who has an actuarial interest of 5 percent or more in the organization interest, to the extent of the actuarial interest.</a:t>
            </a:r>
          </a:p>
          <a:p>
            <a:pPr lvl="1"/>
            <a:r>
              <a:rPr lang="en-US" sz="1150" b="1" i="0" dirty="0">
                <a:solidFill>
                  <a:srgbClr val="1B1B1B"/>
                </a:solidFill>
                <a:effectLst/>
              </a:rPr>
              <a:t>Attribution from corporations:</a:t>
            </a:r>
            <a:r>
              <a:rPr lang="en-US" sz="1150" b="0" i="0" dirty="0">
                <a:solidFill>
                  <a:srgbClr val="1B1B1B"/>
                </a:solidFill>
                <a:effectLst/>
              </a:rPr>
              <a:t> An interest owned, directly or indirectly, by or for a corporation is considered to be owned by any person who owns 5 percent or more in value of the stock of the corporation in that proportion which the value of the stock which the person so owns bears to the total value of all the stock of the corporation.</a:t>
            </a:r>
          </a:p>
          <a:p>
            <a:pPr lvl="1"/>
            <a:r>
              <a:rPr lang="en-US" sz="1150" b="1" i="0" dirty="0">
                <a:solidFill>
                  <a:srgbClr val="1B1B1B"/>
                </a:solidFill>
                <a:effectLst/>
              </a:rPr>
              <a:t>Spouse:</a:t>
            </a:r>
            <a:r>
              <a:rPr lang="en-US" sz="1150" b="0" i="0" dirty="0">
                <a:solidFill>
                  <a:srgbClr val="1B1B1B"/>
                </a:solidFill>
                <a:effectLst/>
              </a:rPr>
              <a:t> </a:t>
            </a:r>
            <a:r>
              <a:rPr lang="en-US" sz="1150" b="1" i="0" dirty="0">
                <a:solidFill>
                  <a:srgbClr val="1B1B1B"/>
                </a:solidFill>
                <a:effectLst/>
              </a:rPr>
              <a:t> </a:t>
            </a:r>
            <a:r>
              <a:rPr lang="en-US" sz="1150" b="0" i="0" dirty="0">
                <a:solidFill>
                  <a:srgbClr val="1B1B1B"/>
                </a:solidFill>
                <a:effectLst/>
              </a:rPr>
              <a:t>Subject to certain exceptions, an individual is considered to own an interest that is owned, directly or indirectly, by or for his or her spouse.</a:t>
            </a:r>
            <a:r>
              <a:rPr lang="en-US" sz="1150" b="0" i="0" u="sng" baseline="30000" dirty="0">
                <a:solidFill>
                  <a:srgbClr val="6E41A0"/>
                </a:solidFill>
                <a:effectLst/>
                <a:hlinkClick r:id="rId5"/>
              </a:rPr>
              <a:t>21</a:t>
            </a:r>
            <a:endParaRPr lang="en-US" sz="1150" b="0" i="0" dirty="0">
              <a:solidFill>
                <a:srgbClr val="1B1B1B"/>
              </a:solidFill>
              <a:effectLst/>
            </a:endParaRPr>
          </a:p>
          <a:p>
            <a:pPr lvl="1"/>
            <a:r>
              <a:rPr lang="en-US" sz="1150" b="1" i="0" dirty="0">
                <a:solidFill>
                  <a:srgbClr val="1B1B1B"/>
                </a:solidFill>
                <a:effectLst/>
              </a:rPr>
              <a:t>Children, grandchildren, parents, and grandparents:</a:t>
            </a:r>
            <a:endParaRPr lang="en-US" sz="1150" b="0" i="0" dirty="0">
              <a:solidFill>
                <a:srgbClr val="1B1B1B"/>
              </a:solidFill>
              <a:effectLst/>
            </a:endParaRPr>
          </a:p>
          <a:p>
            <a:pPr marL="1200150" lvl="2" indent="-285750"/>
            <a:r>
              <a:rPr lang="en-US" sz="1150" b="0" i="0" dirty="0">
                <a:solidFill>
                  <a:srgbClr val="1B1B1B"/>
                </a:solidFill>
                <a:effectLst/>
              </a:rPr>
              <a:t>An individual is considered to own an interest, directly or indirectly, by or for the individual's children (including adopted children) who have not attained the age of 21, and if the individual has not attained the age of 21, an interest owned, directly or indirectly, by or for the individual's parents.</a:t>
            </a:r>
          </a:p>
          <a:p>
            <a:pPr marL="1200150" lvl="2" indent="-285750"/>
            <a:r>
              <a:rPr lang="en-US" sz="1150" b="0" i="0" dirty="0">
                <a:solidFill>
                  <a:srgbClr val="1B1B1B"/>
                </a:solidFill>
                <a:effectLst/>
              </a:rPr>
              <a:t>If an individual is in effective control of an organization, then the individual is considered to own an interest in the organization that is owned, directly or indirectly, by or for the individual's parents, grandparents, grandchildren, and children (including adopted children) who have attained the age of 21.</a:t>
            </a:r>
          </a:p>
          <a:p>
            <a:pPr marL="457200" lvl="2" indent="0">
              <a:buNone/>
            </a:pPr>
            <a:r>
              <a:rPr lang="en-US" sz="1150" dirty="0">
                <a:solidFill>
                  <a:srgbClr val="1B1B1B"/>
                </a:solidFill>
              </a:rPr>
              <a:t>____________________</a:t>
            </a:r>
          </a:p>
          <a:p>
            <a:pPr marL="457200" lvl="1" indent="0">
              <a:buNone/>
            </a:pPr>
            <a:r>
              <a:rPr lang="en-US" sz="1150" b="0" i="0" baseline="30000" dirty="0">
                <a:solidFill>
                  <a:srgbClr val="1B1B1B"/>
                </a:solidFill>
                <a:effectLst/>
              </a:rPr>
              <a:t>19</a:t>
            </a:r>
            <a:r>
              <a:rPr lang="en-US" sz="1150" b="0" i="0" dirty="0">
                <a:solidFill>
                  <a:srgbClr val="1B1B1B"/>
                </a:solidFill>
                <a:effectLst/>
              </a:rPr>
              <a:t>§ 1.52-1(e).</a:t>
            </a:r>
          </a:p>
          <a:p>
            <a:pPr marL="457200" lvl="1" indent="0">
              <a:buNone/>
            </a:pPr>
            <a:r>
              <a:rPr lang="en-US" sz="1150" b="0" i="0" baseline="30000" dirty="0">
                <a:solidFill>
                  <a:srgbClr val="1B1B1B"/>
                </a:solidFill>
                <a:effectLst/>
              </a:rPr>
              <a:t>20</a:t>
            </a:r>
            <a:r>
              <a:rPr lang="en-US" sz="1150" b="0" i="0" dirty="0">
                <a:solidFill>
                  <a:srgbClr val="1B1B1B"/>
                </a:solidFill>
                <a:effectLst/>
              </a:rPr>
              <a:t>Ownership for purposes of § 1.52-1 is determined by either direct ownership, or with application of constructive ownership rules under § 1.414(c)-4. For parent-subsidiary groups, only the rules under § 1.414(c)-4(b)(1), relating to options, are applied. For brother-sister groups, all constructive ownership rules of § 1.414(c)-4 apply. Compare §§ 1.52-1(c)(1)(</a:t>
            </a:r>
            <a:r>
              <a:rPr lang="en-US" sz="1150" b="0" i="0" dirty="0" err="1">
                <a:solidFill>
                  <a:srgbClr val="1B1B1B"/>
                </a:solidFill>
                <a:effectLst/>
              </a:rPr>
              <a:t>i</a:t>
            </a:r>
            <a:r>
              <a:rPr lang="en-US" sz="1150" b="0" i="0" dirty="0">
                <a:solidFill>
                  <a:srgbClr val="1B1B1B"/>
                </a:solidFill>
                <a:effectLst/>
              </a:rPr>
              <a:t>) and (ii) with § 1.52-1(d)(1)(</a:t>
            </a:r>
            <a:r>
              <a:rPr lang="en-US" sz="1150" b="0" i="0" dirty="0" err="1">
                <a:solidFill>
                  <a:srgbClr val="1B1B1B"/>
                </a:solidFill>
                <a:effectLst/>
              </a:rPr>
              <a:t>i</a:t>
            </a:r>
            <a:r>
              <a:rPr lang="en-US" sz="1150" b="0" i="0" dirty="0">
                <a:solidFill>
                  <a:srgbClr val="1B1B1B"/>
                </a:solidFill>
                <a:effectLst/>
              </a:rPr>
              <a:t>). See T.D. 8179, 84 FR 33002 (7/11/19).</a:t>
            </a:r>
          </a:p>
          <a:p>
            <a:pPr marL="457200" lvl="1" indent="0">
              <a:buNone/>
            </a:pPr>
            <a:r>
              <a:rPr lang="en-US" sz="1150" b="0" i="0" baseline="30000" dirty="0">
                <a:solidFill>
                  <a:srgbClr val="1B1B1B"/>
                </a:solidFill>
                <a:effectLst/>
              </a:rPr>
              <a:t>21</a:t>
            </a:r>
            <a:r>
              <a:rPr lang="en-US" sz="1150" b="0" i="0" dirty="0">
                <a:solidFill>
                  <a:srgbClr val="1B1B1B"/>
                </a:solidFill>
                <a:effectLst/>
              </a:rPr>
              <a:t>See § 1.414(c)-4(b)(5)(ii) for the exception.</a:t>
            </a:r>
          </a:p>
          <a:p>
            <a:pPr marL="914400" lvl="3" indent="0">
              <a:buNone/>
            </a:pPr>
            <a:endParaRPr lang="en-US" sz="1200" b="0" i="0" dirty="0">
              <a:solidFill>
                <a:srgbClr val="1B1B1B"/>
              </a:solidFill>
              <a:effectLst/>
            </a:endParaRPr>
          </a:p>
          <a:p>
            <a:pPr marL="457200" lvl="1" indent="0">
              <a:buNone/>
            </a:pPr>
            <a:br>
              <a:rPr lang="en-US" sz="1200" dirty="0"/>
            </a:br>
            <a:endParaRPr lang="en-US" sz="16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112</a:t>
            </a:fld>
            <a:endParaRPr lang="en-US" dirty="0"/>
          </a:p>
        </p:txBody>
      </p:sp>
      <p:sp>
        <p:nvSpPr>
          <p:cNvPr id="4" name="TextBox 3">
            <a:extLst>
              <a:ext uri="{FF2B5EF4-FFF2-40B4-BE49-F238E27FC236}">
                <a16:creationId xmlns:a16="http://schemas.microsoft.com/office/drawing/2014/main" id="{0DBCBDAC-AEF7-4134-BFA9-83B188B187AE}"/>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8 / 9</a:t>
            </a:r>
          </a:p>
        </p:txBody>
      </p:sp>
      <p:sp>
        <p:nvSpPr>
          <p:cNvPr id="12" name="Rectangle 4">
            <a:extLst>
              <a:ext uri="{FF2B5EF4-FFF2-40B4-BE49-F238E27FC236}">
                <a16:creationId xmlns:a16="http://schemas.microsoft.com/office/drawing/2014/main" id="{766E1D58-5181-4006-B444-17045CD3D5B1}"/>
              </a:ext>
            </a:extLst>
          </p:cNvPr>
          <p:cNvSpPr>
            <a:spLocks noChangeArrowheads="1"/>
          </p:cNvSpPr>
          <p:nvPr/>
        </p:nvSpPr>
        <p:spPr bwMode="auto">
          <a:xfrm flipV="1">
            <a:off x="1103972" y="4716377"/>
            <a:ext cx="1297043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1">
            <a:extLst>
              <a:ext uri="{FF2B5EF4-FFF2-40B4-BE49-F238E27FC236}">
                <a16:creationId xmlns:a16="http://schemas.microsoft.com/office/drawing/2014/main" id="{E06E2289-299D-4D06-8185-7040A6D54170}"/>
              </a:ext>
            </a:extLst>
          </p:cNvPr>
          <p:cNvSpPr>
            <a:spLocks noChangeArrowheads="1"/>
          </p:cNvSpPr>
          <p:nvPr/>
        </p:nvSpPr>
        <p:spPr bwMode="auto">
          <a:xfrm>
            <a:off x="1714500" y="3335112"/>
            <a:ext cx="819531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4609083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151" y="111515"/>
            <a:ext cx="12192000" cy="484881"/>
          </a:xfrm>
        </p:spPr>
        <p:txBody>
          <a:bodyPr>
            <a:noAutofit/>
          </a:bodyPr>
          <a:lstStyle/>
          <a:p>
            <a:pPr algn="l"/>
            <a:r>
              <a:rPr lang="en-US" sz="1950" b="0" i="0" dirty="0">
                <a:solidFill>
                  <a:srgbClr val="1B1B1B"/>
                </a:solidFill>
                <a:effectLst/>
                <a:latin typeface="Source Sans Pro" panose="020B0503030403020204" pitchFamily="34" charset="0"/>
              </a:rPr>
              <a:t>FAQs Regarding the Aggregation Rules Under IRC § 448(c)(2) that Apply to the IRC § 163(j) Small Business Exemption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06135"/>
            <a:ext cx="10760925" cy="6117575"/>
          </a:xfrm>
        </p:spPr>
        <p:txBody>
          <a:bodyPr>
            <a:noAutofit/>
          </a:bodyPr>
          <a:lstStyle/>
          <a:p>
            <a:pPr marL="457200" lvl="1" indent="0">
              <a:buNone/>
            </a:pPr>
            <a:r>
              <a:rPr lang="en-US" sz="1050" b="1" i="0" dirty="0">
                <a:solidFill>
                  <a:srgbClr val="1B1B1B"/>
                </a:solidFill>
                <a:effectLst/>
              </a:rPr>
              <a:t>Part 3 – Aggregation Rules That Apply to Affiliated Service Groups</a:t>
            </a:r>
          </a:p>
          <a:p>
            <a:pPr marL="457200" lvl="1" indent="0">
              <a:buNone/>
            </a:pPr>
            <a:endParaRPr lang="en-US" sz="1000" b="1" i="0" dirty="0">
              <a:solidFill>
                <a:srgbClr val="1B1B1B"/>
              </a:solidFill>
              <a:effectLst/>
            </a:endParaRPr>
          </a:p>
          <a:p>
            <a:pPr marL="457200" lvl="1" indent="0">
              <a:buNone/>
            </a:pPr>
            <a:r>
              <a:rPr lang="en-US" sz="1050" b="1" i="0" dirty="0">
                <a:solidFill>
                  <a:srgbClr val="1B1B1B"/>
                </a:solidFill>
                <a:effectLst/>
              </a:rPr>
              <a:t>Q-11. What are the aggregation rules that apply to affiliated service groups?</a:t>
            </a:r>
          </a:p>
          <a:p>
            <a:pPr marL="457200" lvl="1" indent="0">
              <a:buNone/>
            </a:pPr>
            <a:r>
              <a:rPr lang="en-US" sz="1050" b="0" i="0" dirty="0">
                <a:solidFill>
                  <a:srgbClr val="1B1B1B"/>
                </a:solidFill>
                <a:effectLst/>
              </a:rPr>
              <a:t>A-11. Section 414(m) was added to the Code in order to aggregate certain organizations that did not have sufficient common ownership or control to form a controlled group under section 414(b) or (c).</a:t>
            </a:r>
            <a:r>
              <a:rPr lang="en-US" sz="1050" b="0" i="0" u="sng" baseline="30000" dirty="0">
                <a:solidFill>
                  <a:srgbClr val="6E41A0"/>
                </a:solidFill>
                <a:effectLst/>
                <a:hlinkClick r:id="rId2"/>
              </a:rPr>
              <a:t>22</a:t>
            </a:r>
            <a:r>
              <a:rPr lang="en-US" sz="1050" b="0" i="0" dirty="0">
                <a:solidFill>
                  <a:srgbClr val="1B1B1B"/>
                </a:solidFill>
                <a:effectLst/>
              </a:rPr>
              <a:t> There are three types of affiliated service groups described in section 414(m). The two types of affiliated service groups described under section 414(m)(2) require a combination of common ownership and performance of services among entities. The third type of affiliated service group described under section 414(m)(5) requires no common ownership, and aggregates employers based on the performance of management services of one entity provided to another entity (and related entities).</a:t>
            </a:r>
          </a:p>
          <a:p>
            <a:pPr marL="457200" lvl="1" indent="0">
              <a:buNone/>
            </a:pPr>
            <a:r>
              <a:rPr lang="en-US" sz="1050" b="1" i="0" dirty="0">
                <a:solidFill>
                  <a:srgbClr val="1B1B1B"/>
                </a:solidFill>
                <a:effectLst/>
              </a:rPr>
              <a:t>Section 414(m)(2) Affiliated Service Groups</a:t>
            </a:r>
            <a:endParaRPr lang="en-US" sz="1050" b="0" i="0" dirty="0">
              <a:solidFill>
                <a:srgbClr val="1B1B1B"/>
              </a:solidFill>
              <a:effectLst/>
            </a:endParaRPr>
          </a:p>
          <a:p>
            <a:pPr marL="457200" lvl="1" indent="0">
              <a:buNone/>
            </a:pPr>
            <a:r>
              <a:rPr lang="en-US" sz="1050" b="0" i="0" dirty="0">
                <a:solidFill>
                  <a:srgbClr val="1B1B1B"/>
                </a:solidFill>
                <a:effectLst/>
              </a:rPr>
              <a:t>Under section 414(m)(2), an affiliated service group is a group consisting of a "service organization" (referred to as the first organization),</a:t>
            </a:r>
            <a:r>
              <a:rPr lang="en-US" sz="1050" b="0" i="0" u="sng" baseline="30000" dirty="0">
                <a:solidFill>
                  <a:srgbClr val="6E41A0"/>
                </a:solidFill>
                <a:effectLst/>
                <a:hlinkClick r:id="rId3"/>
              </a:rPr>
              <a:t>23</a:t>
            </a:r>
            <a:r>
              <a:rPr lang="en-US" sz="1050" b="0" i="0" dirty="0">
                <a:solidFill>
                  <a:srgbClr val="1B1B1B"/>
                </a:solidFill>
                <a:effectLst/>
              </a:rPr>
              <a:t> and either an "A organization" or a "B organization." An organization means a corporation, partnership, or other organization, for purposes of section 414(m).</a:t>
            </a:r>
            <a:r>
              <a:rPr lang="en-US" sz="1050" b="0" i="0" u="sng" baseline="30000" dirty="0">
                <a:solidFill>
                  <a:srgbClr val="6E41A0"/>
                </a:solidFill>
                <a:effectLst/>
                <a:hlinkClick r:id="rId4"/>
              </a:rPr>
              <a:t>24</a:t>
            </a:r>
            <a:endParaRPr lang="en-US" sz="1050" b="0" i="0" dirty="0">
              <a:solidFill>
                <a:srgbClr val="1B1B1B"/>
              </a:solidFill>
              <a:effectLst/>
            </a:endParaRPr>
          </a:p>
          <a:p>
            <a:pPr marL="457200" lvl="1" indent="0">
              <a:buNone/>
            </a:pPr>
            <a:r>
              <a:rPr lang="en-US" sz="1050" b="1" i="0" dirty="0">
                <a:solidFill>
                  <a:srgbClr val="1B1B1B"/>
                </a:solidFill>
                <a:effectLst/>
              </a:rPr>
              <a:t>Definition of an A organization</a:t>
            </a:r>
            <a:r>
              <a:rPr lang="en-US" sz="1050" b="0" i="0" dirty="0">
                <a:solidFill>
                  <a:srgbClr val="1B1B1B"/>
                </a:solidFill>
                <a:effectLst/>
              </a:rPr>
              <a:t>: An "A organization" is any service organization which (</a:t>
            </a:r>
            <a:r>
              <a:rPr lang="en-US" sz="1050" b="0" i="0" dirty="0" err="1">
                <a:solidFill>
                  <a:srgbClr val="1B1B1B"/>
                </a:solidFill>
                <a:effectLst/>
              </a:rPr>
              <a:t>i</a:t>
            </a:r>
            <a:r>
              <a:rPr lang="en-US" sz="1050" b="0" i="0" dirty="0">
                <a:solidFill>
                  <a:srgbClr val="1B1B1B"/>
                </a:solidFill>
                <a:effectLst/>
              </a:rPr>
              <a:t>) is a shareholder or partner in the first organization, and (ii) regularly performs services for the first organization or is regularly associated with the first organization in performing services for third parties. The first organization and the A organization must each be a service organization.</a:t>
            </a:r>
          </a:p>
          <a:p>
            <a:pPr marL="457200" lvl="1" indent="0">
              <a:buNone/>
            </a:pPr>
            <a:r>
              <a:rPr lang="en-US" sz="1050" b="1" i="0" dirty="0">
                <a:solidFill>
                  <a:srgbClr val="1B1B1B"/>
                </a:solidFill>
                <a:effectLst/>
              </a:rPr>
              <a:t>Example of an A organization affiliated service group:</a:t>
            </a:r>
            <a:r>
              <a:rPr lang="en-US" sz="1050" b="0" i="0" dirty="0">
                <a:solidFill>
                  <a:srgbClr val="1B1B1B"/>
                </a:solidFill>
                <a:effectLst/>
              </a:rPr>
              <a:t> Corporation Y and Corporation Z form Partnership X (the first organization), the principal business of which is the performance of services. Corporations Y and Z (and other related service organizations) and Partnership X would constitute an affiliated service group if Corporations Y and Z regularly provide services to Partnership X or are regularly associated with Partnership X in performing services for third parties.</a:t>
            </a:r>
          </a:p>
          <a:p>
            <a:pPr marL="457200" lvl="1" indent="0">
              <a:buNone/>
            </a:pPr>
            <a:r>
              <a:rPr lang="en-US" sz="1050" b="1" i="0" dirty="0">
                <a:solidFill>
                  <a:srgbClr val="1B1B1B"/>
                </a:solidFill>
                <a:effectLst/>
              </a:rPr>
              <a:t>Definition of a B organization</a:t>
            </a:r>
            <a:r>
              <a:rPr lang="en-US" sz="1050" b="0" i="0" dirty="0">
                <a:solidFill>
                  <a:srgbClr val="1B1B1B"/>
                </a:solidFill>
                <a:effectLst/>
              </a:rPr>
              <a:t>: A "B organization" is any other organization if (</a:t>
            </a:r>
            <a:r>
              <a:rPr lang="en-US" sz="1050" b="0" i="0" dirty="0" err="1">
                <a:solidFill>
                  <a:srgbClr val="1B1B1B"/>
                </a:solidFill>
                <a:effectLst/>
              </a:rPr>
              <a:t>i</a:t>
            </a:r>
            <a:r>
              <a:rPr lang="en-US" sz="1050" b="0" i="0" dirty="0">
                <a:solidFill>
                  <a:srgbClr val="1B1B1B"/>
                </a:solidFill>
                <a:effectLst/>
              </a:rPr>
              <a:t>) a significant portion of the business of such organization is the performance of services (for the first organization, for an A organization, or for both) of a type historically performed in such service field by employees, and (ii) 10 percent or more of the interests in such organization is held by persons who are highly compensated employees</a:t>
            </a:r>
            <a:r>
              <a:rPr lang="en-US" sz="1050" b="0" i="0" u="sng" baseline="30000" dirty="0">
                <a:solidFill>
                  <a:srgbClr val="6E41A0"/>
                </a:solidFill>
                <a:effectLst/>
                <a:hlinkClick r:id="rId5"/>
              </a:rPr>
              <a:t>25</a:t>
            </a:r>
            <a:r>
              <a:rPr lang="en-US" sz="1050" b="0" i="0" dirty="0">
                <a:solidFill>
                  <a:srgbClr val="1B1B1B"/>
                </a:solidFill>
                <a:effectLst/>
              </a:rPr>
              <a:t> of the first organization or an A organization.    </a:t>
            </a:r>
          </a:p>
          <a:p>
            <a:pPr marL="457200" lvl="1" indent="0">
              <a:buNone/>
            </a:pPr>
            <a:r>
              <a:rPr lang="en-US" sz="1050" b="1" i="0" dirty="0">
                <a:solidFill>
                  <a:srgbClr val="1B1B1B"/>
                </a:solidFill>
                <a:effectLst/>
              </a:rPr>
              <a:t>Example of a B organization affiliated service group:</a:t>
            </a:r>
            <a:r>
              <a:rPr lang="en-US" sz="1050" b="0" i="0" dirty="0">
                <a:solidFill>
                  <a:srgbClr val="1B1B1B"/>
                </a:solidFill>
                <a:effectLst/>
              </a:rPr>
              <a:t> C is an individual partner in Partnership Z (the first organization), the principal business of which is the performance of services. C and the other partners in Partnership Z own at least 10 percent of Corporation X, of which a significant portion of its business is the performance of services for Partnership Z, and the services performed are of a type historically performed in the service field by employees. Based on the preceding facts, Partnership Z and Corporation X would be in an affiliated service group.</a:t>
            </a:r>
          </a:p>
          <a:p>
            <a:pPr marL="457200" lvl="1" indent="0">
              <a:buNone/>
            </a:pPr>
            <a:r>
              <a:rPr lang="en-US" sz="1050" b="1" i="0" dirty="0">
                <a:solidFill>
                  <a:srgbClr val="1B1B1B"/>
                </a:solidFill>
                <a:effectLst/>
              </a:rPr>
              <a:t>Section 414(m)(5) Management Affiliated Service Group:</a:t>
            </a:r>
            <a:endParaRPr lang="en-US" sz="1050" b="0" i="0" dirty="0">
              <a:solidFill>
                <a:srgbClr val="1B1B1B"/>
              </a:solidFill>
              <a:effectLst/>
            </a:endParaRPr>
          </a:p>
          <a:p>
            <a:pPr marL="457200" lvl="1" indent="0">
              <a:buNone/>
            </a:pPr>
            <a:r>
              <a:rPr lang="en-US" sz="1050" b="0" i="0" dirty="0">
                <a:solidFill>
                  <a:srgbClr val="1B1B1B"/>
                </a:solidFill>
                <a:effectLst/>
              </a:rPr>
              <a:t>The third type of affiliated service group is described in section 414(m)(5). A management affiliated service group consists of (1) an organization (management organization) whose principal business is performing, on a regular and continuing basis, management functions for one organization (or for that organization and its related organizations); and (2) the recipient organization and any of its related organizations for which the management organization performs such management functions.</a:t>
            </a:r>
            <a:r>
              <a:rPr lang="en-US" sz="1050" b="0" i="0" u="sng" baseline="30000" dirty="0">
                <a:solidFill>
                  <a:srgbClr val="6E41A0"/>
                </a:solidFill>
                <a:effectLst/>
                <a:hlinkClick r:id="rId6"/>
              </a:rPr>
              <a:t>26</a:t>
            </a:r>
            <a:endParaRPr lang="en-US" sz="1050" b="0" i="0" dirty="0">
              <a:solidFill>
                <a:srgbClr val="1B1B1B"/>
              </a:solidFill>
              <a:effectLst/>
            </a:endParaRPr>
          </a:p>
          <a:p>
            <a:pPr marL="457200" lvl="1" indent="0">
              <a:buNone/>
            </a:pPr>
            <a:r>
              <a:rPr lang="en-US" sz="1050" b="0" i="0" dirty="0">
                <a:solidFill>
                  <a:srgbClr val="1B1B1B"/>
                </a:solidFill>
                <a:effectLst/>
              </a:rPr>
              <a:t>The Department of the Treasury and the Internal Revenue Service continue to review and consider issues relating to the affiliated service group rules under section 414(m). A guidance project regarding the aggregation rules under section 414(m) is listed on the 2019-2020 Priority Guidance Plan (Part 6, Employee Benefits, Retirement Plans, item 13). As guidance is published, this FAQ will be updated with additional information.</a:t>
            </a:r>
          </a:p>
          <a:p>
            <a:pPr marL="457200" lvl="1" indent="0">
              <a:buNone/>
            </a:pPr>
            <a:r>
              <a:rPr lang="en-US" sz="1000" baseline="30000" dirty="0">
                <a:solidFill>
                  <a:srgbClr val="1B1B1B"/>
                </a:solidFill>
              </a:rPr>
              <a:t>____________________</a:t>
            </a:r>
            <a:endParaRPr lang="en-US" sz="1000" b="0" i="0" baseline="30000" dirty="0">
              <a:solidFill>
                <a:srgbClr val="1B1B1B"/>
              </a:solidFill>
              <a:effectLst/>
            </a:endParaRPr>
          </a:p>
          <a:p>
            <a:pPr marL="457200" lvl="1" indent="0">
              <a:buNone/>
            </a:pPr>
            <a:r>
              <a:rPr lang="en-US" sz="1000" b="0" i="0" baseline="30000" dirty="0">
                <a:solidFill>
                  <a:srgbClr val="1B1B1B"/>
                </a:solidFill>
                <a:effectLst/>
              </a:rPr>
              <a:t>22</a:t>
            </a:r>
            <a:r>
              <a:rPr lang="en-US" sz="1000" b="0" i="0" dirty="0">
                <a:solidFill>
                  <a:srgbClr val="1B1B1B"/>
                </a:solidFill>
                <a:effectLst/>
              </a:rPr>
              <a:t>The constructive ownership rules of section 318(a) apply for purposes of determining ownership under section 414(m).  See section 414(m)(6)(B).</a:t>
            </a:r>
          </a:p>
          <a:p>
            <a:pPr marL="457200" lvl="1" indent="0">
              <a:buNone/>
            </a:pPr>
            <a:r>
              <a:rPr lang="en-US" sz="1000" b="0" i="0" baseline="30000" dirty="0">
                <a:solidFill>
                  <a:srgbClr val="1B1B1B"/>
                </a:solidFill>
                <a:effectLst/>
              </a:rPr>
              <a:t>23</a:t>
            </a:r>
            <a:r>
              <a:rPr lang="en-US" sz="1000" b="0" i="0" dirty="0">
                <a:solidFill>
                  <a:srgbClr val="1B1B1B"/>
                </a:solidFill>
                <a:effectLst/>
              </a:rPr>
              <a:t>A “service organization” is defined in section 414(m)(3) as an organization the principal business of which is the performance of services.</a:t>
            </a:r>
          </a:p>
          <a:p>
            <a:pPr marL="457200" lvl="1" indent="0">
              <a:buNone/>
            </a:pPr>
            <a:r>
              <a:rPr lang="en-US" sz="1000" b="0" i="0" baseline="30000" dirty="0">
                <a:solidFill>
                  <a:srgbClr val="1B1B1B"/>
                </a:solidFill>
                <a:effectLst/>
              </a:rPr>
              <a:t>24</a:t>
            </a:r>
            <a:r>
              <a:rPr lang="en-US" sz="1000" b="0" i="0" dirty="0">
                <a:solidFill>
                  <a:srgbClr val="1B1B1B"/>
                </a:solidFill>
                <a:effectLst/>
              </a:rPr>
              <a:t>See section 414(m)(6)(A).</a:t>
            </a:r>
          </a:p>
          <a:p>
            <a:pPr marL="457200" lvl="1" indent="0">
              <a:buNone/>
            </a:pPr>
            <a:r>
              <a:rPr lang="en-US" sz="1000" b="0" i="0" baseline="30000" dirty="0">
                <a:solidFill>
                  <a:srgbClr val="1B1B1B"/>
                </a:solidFill>
                <a:effectLst/>
              </a:rPr>
              <a:t>25</a:t>
            </a:r>
            <a:r>
              <a:rPr lang="en-US" sz="1000" b="0" i="0" dirty="0">
                <a:solidFill>
                  <a:srgbClr val="1B1B1B"/>
                </a:solidFill>
                <a:effectLst/>
              </a:rPr>
              <a:t>A highly compensated employee includes any employee who was a 5-percent owner at any time during the year or the preceding year.  See, generally, section 414(q)(1)(A).</a:t>
            </a:r>
          </a:p>
          <a:p>
            <a:pPr marL="457200" lvl="1" indent="0">
              <a:buNone/>
            </a:pPr>
            <a:r>
              <a:rPr lang="en-US" sz="1000" b="0" i="0" baseline="30000" dirty="0">
                <a:solidFill>
                  <a:srgbClr val="1B1B1B"/>
                </a:solidFill>
                <a:effectLst/>
              </a:rPr>
              <a:t>26</a:t>
            </a:r>
            <a:r>
              <a:rPr lang="en-US" sz="1000" b="0" i="0" dirty="0">
                <a:solidFill>
                  <a:srgbClr val="1B1B1B"/>
                </a:solidFill>
                <a:effectLst/>
              </a:rPr>
              <a:t>Organizations are considered related if they meet the definition of “related persons” described in section 144(a)(3).</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113</a:t>
            </a:fld>
            <a:endParaRPr lang="en-US" dirty="0"/>
          </a:p>
        </p:txBody>
      </p:sp>
      <p:sp>
        <p:nvSpPr>
          <p:cNvPr id="4" name="TextBox 3">
            <a:extLst>
              <a:ext uri="{FF2B5EF4-FFF2-40B4-BE49-F238E27FC236}">
                <a16:creationId xmlns:a16="http://schemas.microsoft.com/office/drawing/2014/main" id="{0DBCBDAC-AEF7-4134-BFA9-83B188B187AE}"/>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9 / 9</a:t>
            </a:r>
          </a:p>
        </p:txBody>
      </p:sp>
      <p:sp>
        <p:nvSpPr>
          <p:cNvPr id="12" name="Rectangle 4">
            <a:extLst>
              <a:ext uri="{FF2B5EF4-FFF2-40B4-BE49-F238E27FC236}">
                <a16:creationId xmlns:a16="http://schemas.microsoft.com/office/drawing/2014/main" id="{766E1D58-5181-4006-B444-17045CD3D5B1}"/>
              </a:ext>
            </a:extLst>
          </p:cNvPr>
          <p:cNvSpPr>
            <a:spLocks noChangeArrowheads="1"/>
          </p:cNvSpPr>
          <p:nvPr/>
        </p:nvSpPr>
        <p:spPr bwMode="auto">
          <a:xfrm flipV="1">
            <a:off x="1103972" y="4716377"/>
            <a:ext cx="1297043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1">
            <a:extLst>
              <a:ext uri="{FF2B5EF4-FFF2-40B4-BE49-F238E27FC236}">
                <a16:creationId xmlns:a16="http://schemas.microsoft.com/office/drawing/2014/main" id="{E06E2289-299D-4D06-8185-7040A6D54170}"/>
              </a:ext>
            </a:extLst>
          </p:cNvPr>
          <p:cNvSpPr>
            <a:spLocks noChangeArrowheads="1"/>
          </p:cNvSpPr>
          <p:nvPr/>
        </p:nvSpPr>
        <p:spPr bwMode="auto">
          <a:xfrm>
            <a:off x="1714500" y="3335112"/>
            <a:ext cx="819531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7022259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72425" y="113428"/>
            <a:ext cx="12012328" cy="484881"/>
          </a:xfrm>
        </p:spPr>
        <p:txBody>
          <a:bodyPr>
            <a:noAutofit/>
          </a:bodyPr>
          <a:lstStyle/>
          <a:p>
            <a:pPr algn="ctr"/>
            <a:r>
              <a:rPr lang="en-US" sz="3450" dirty="0"/>
              <a:t>Small Bus. Exemption For Partnership for Business Interest Expense</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700680"/>
            <a:ext cx="10761372" cy="6157319"/>
          </a:xfrm>
        </p:spPr>
        <p:txBody>
          <a:bodyPr>
            <a:noAutofit/>
          </a:bodyPr>
          <a:lstStyle/>
          <a:p>
            <a:pPr marL="457200" lvl="1" indent="0">
              <a:buNone/>
            </a:pPr>
            <a:r>
              <a:rPr lang="en-US" sz="1750" dirty="0"/>
              <a:t>(7) </a:t>
            </a:r>
            <a:r>
              <a:rPr lang="en-US" sz="1750" i="1" dirty="0"/>
              <a:t>Example 7</a:t>
            </a:r>
            <a:r>
              <a:rPr lang="en-US" sz="1750" dirty="0"/>
              <a:t>: </a:t>
            </a:r>
            <a:r>
              <a:rPr lang="en-US" sz="1750" dirty="0">
                <a:highlight>
                  <a:srgbClr val="FFFF00"/>
                </a:highlight>
              </a:rPr>
              <a:t>Partnership with excess business interest expense qualifies for the small business exemption in a succeeding taxable year</a:t>
            </a:r>
            <a:r>
              <a:rPr lang="en-US" sz="1750" dirty="0"/>
              <a:t>—</a:t>
            </a:r>
          </a:p>
          <a:p>
            <a:pPr marL="457200" lvl="2" indent="0">
              <a:buNone/>
            </a:pPr>
            <a:r>
              <a:rPr lang="en-US" sz="1750" dirty="0"/>
              <a:t>(</a:t>
            </a:r>
            <a:r>
              <a:rPr lang="en-US" sz="1750" dirty="0" err="1"/>
              <a:t>i</a:t>
            </a:r>
            <a:r>
              <a:rPr lang="en-US" sz="1750" dirty="0"/>
              <a:t>)</a:t>
            </a:r>
            <a:r>
              <a:rPr lang="en-US" sz="1750" i="1" dirty="0"/>
              <a:t> Facts</a:t>
            </a:r>
            <a:r>
              <a:rPr lang="en-US" sz="1750" dirty="0"/>
              <a:t>. </a:t>
            </a:r>
            <a:r>
              <a:rPr lang="en-US" sz="1750" dirty="0">
                <a:highlight>
                  <a:srgbClr val="FFFF00"/>
                </a:highlight>
              </a:rPr>
              <a:t>X and Y are equal partners in partnership PRS</a:t>
            </a:r>
            <a:r>
              <a:rPr lang="en-US" sz="1750" dirty="0"/>
              <a:t>. In addition to being partners in PRS, </a:t>
            </a:r>
            <a:r>
              <a:rPr lang="en-US" sz="1750" dirty="0">
                <a:highlight>
                  <a:srgbClr val="FFFF00"/>
                </a:highlight>
              </a:rPr>
              <a:t>X and Y each operate their own sole proprietorships. For the taxable year ending December 31, 2021, PRS is subject to section 163(j) and has excess business interest expense of $10x. For the taxable year ending December 31, 2022, PRS has $40x of business interest expense, and X and Y have $20x of business interest expense from their respective sole proprietorships. For the taxable year ending December 31, 2022, PRS and Y qualify for the small business exemption under § 1.163(j)–2(d), while X is subject to section 163(j) and has a section 163(j) limitation of $22x. </a:t>
            </a:r>
          </a:p>
          <a:p>
            <a:pPr marL="457200" lvl="1" indent="0">
              <a:buNone/>
            </a:pPr>
            <a:r>
              <a:rPr lang="en-US" sz="1750" dirty="0"/>
              <a:t>(ii) </a:t>
            </a:r>
            <a:r>
              <a:rPr lang="en-US" sz="1750" i="1" dirty="0"/>
              <a:t>Partnership-level analysis</a:t>
            </a:r>
            <a:r>
              <a:rPr lang="en-US" sz="1750" dirty="0"/>
              <a:t>. </a:t>
            </a:r>
            <a:r>
              <a:rPr lang="en-US" sz="1750" dirty="0">
                <a:highlight>
                  <a:srgbClr val="FFFF00"/>
                </a:highlight>
              </a:rPr>
              <a:t>For the 2021  taxable year, PRS allocates the $10x of excess business interest expense equally to X and Y ($5x each). </a:t>
            </a:r>
            <a:r>
              <a:rPr lang="en-US" sz="1750" dirty="0"/>
              <a:t>See § 1.163(j)–6(f)(2). </a:t>
            </a:r>
            <a:r>
              <a:rPr lang="en-US" sz="1750" dirty="0">
                <a:highlight>
                  <a:srgbClr val="FFFF00"/>
                </a:highlight>
              </a:rPr>
              <a:t>For the 2022 taxable year, section 163(j) does not apply to PRS because PRS qualifies for the small business exemption. As a result, none of PRS’s $40x of business interest expense for the 2022 taxable year is subject to the section 163(j) limitation at the partnership level. </a:t>
            </a:r>
          </a:p>
          <a:p>
            <a:pPr marL="457200" lvl="1" indent="0">
              <a:buNone/>
            </a:pPr>
            <a:r>
              <a:rPr lang="en-US" sz="1750" dirty="0"/>
              <a:t>(iii) </a:t>
            </a:r>
            <a:r>
              <a:rPr lang="en-US" sz="1750" i="1" dirty="0"/>
              <a:t>Partner-level analysis</a:t>
            </a:r>
            <a:r>
              <a:rPr lang="en-US" sz="1750" dirty="0"/>
              <a:t>. </a:t>
            </a:r>
            <a:r>
              <a:rPr lang="en-US" sz="1750" dirty="0">
                <a:highlight>
                  <a:srgbClr val="FFFF00"/>
                </a:highlight>
              </a:rPr>
              <a:t>For the 2022 taxable year, each partner treats its $5x of excess business interest expense from PRS as paid or accrued in that year</a:t>
            </a:r>
            <a:r>
              <a:rPr lang="en-US" sz="1750" dirty="0"/>
              <a:t>. See § 1.163(j)–6(m)(3). </a:t>
            </a:r>
            <a:r>
              <a:rPr lang="en-US" sz="1750" dirty="0">
                <a:highlight>
                  <a:srgbClr val="FFFF00"/>
                </a:highlight>
              </a:rPr>
              <a:t>This amount becomes business interest expense that each partner must subject to its own section 163(j) limitation, if any. With this $5x, each partner has $25x of business interest expense for the 2022 taxable year ($20x from its sole proprietorship, plus $5x of excess business interest expense treated as paid or accrued in the 2020 taxable year). X deducts $22x of its business interest expense pursuant to its section 163(j) limitation and carries forward the remainder ($3x) as a disallowed business interest expense carryforward to the taxable year ending December 31, 2023. Y is not subject to section 163(j) because Y qualifies for the small business exemption. Y therefore deducts all $25x of its business interest expense for the 2022 taxable year. </a:t>
            </a:r>
          </a:p>
          <a:p>
            <a:pPr marL="0" indent="0">
              <a:buNone/>
            </a:pPr>
            <a:r>
              <a:rPr lang="en-US" sz="1750" dirty="0"/>
              <a:t>IRC § 163(j)(3) and (4) and </a:t>
            </a:r>
            <a:r>
              <a:rPr lang="en-US" sz="1750" strike="sngStrike" dirty="0">
                <a:highlight>
                  <a:srgbClr val="FFFF00"/>
                </a:highlight>
              </a:rPr>
              <a:t>Prop.</a:t>
            </a:r>
            <a:r>
              <a:rPr lang="en-US" sz="1750" dirty="0"/>
              <a:t> Treas. Reg. § 1.163(j)-2</a:t>
            </a:r>
            <a:r>
              <a:rPr lang="en-US" sz="1750" strike="sngStrike" dirty="0">
                <a:highlight>
                  <a:srgbClr val="FFFF00"/>
                </a:highlight>
              </a:rPr>
              <a:t>(g)</a:t>
            </a:r>
            <a:r>
              <a:rPr lang="en-US" sz="1750" dirty="0">
                <a:highlight>
                  <a:srgbClr val="FFFF00"/>
                </a:highlight>
              </a:rPr>
              <a:t>(h)</a:t>
            </a:r>
            <a:r>
              <a:rPr lang="en-US" sz="1750" dirty="0"/>
              <a:t>(7)</a:t>
            </a:r>
            <a:r>
              <a:rPr lang="en-US" sz="1800" dirty="0"/>
              <a:t> (</a:t>
            </a:r>
            <a:r>
              <a:rPr lang="en-US" sz="1800" b="1" dirty="0">
                <a:solidFill>
                  <a:srgbClr val="FF0000"/>
                </a:solidFill>
              </a:rPr>
              <a:t>2020</a:t>
            </a:r>
            <a:r>
              <a:rPr lang="en-US" sz="1800" dirty="0"/>
              <a:t>)</a:t>
            </a:r>
            <a:endParaRPr lang="en-US" sz="1750"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316813DB-9E2B-4898-9A8D-78149B5E8B2D}"/>
              </a:ext>
            </a:extLst>
          </p:cNvPr>
          <p:cNvSpPr>
            <a:spLocks noGrp="1"/>
          </p:cNvSpPr>
          <p:nvPr>
            <p:ph type="sldNum" sz="quarter" idx="12"/>
          </p:nvPr>
        </p:nvSpPr>
        <p:spPr/>
        <p:txBody>
          <a:bodyPr/>
          <a:lstStyle/>
          <a:p>
            <a:fld id="{59999BA8-5833-4EBD-87D2-B05BF3439043}" type="slidenum">
              <a:rPr lang="en-US" smtClean="0"/>
              <a:t>114</a:t>
            </a:fld>
            <a:endParaRPr lang="en-US" dirty="0"/>
          </a:p>
        </p:txBody>
      </p:sp>
      <p:sp>
        <p:nvSpPr>
          <p:cNvPr id="7" name="TextBox 6">
            <a:extLst>
              <a:ext uri="{FF2B5EF4-FFF2-40B4-BE49-F238E27FC236}">
                <a16:creationId xmlns:a16="http://schemas.microsoft.com/office/drawing/2014/main" id="{2771861C-A794-4CC2-81CC-17356DD2B11A}"/>
              </a:ext>
            </a:extLst>
          </p:cNvPr>
          <p:cNvSpPr txBox="1"/>
          <p:nvPr/>
        </p:nvSpPr>
        <p:spPr>
          <a:xfrm>
            <a:off x="10961649" y="789269"/>
            <a:ext cx="1108432" cy="646331"/>
          </a:xfrm>
          <a:prstGeom prst="rect">
            <a:avLst/>
          </a:prstGeom>
          <a:noFill/>
          <a:ln w="38100">
            <a:solidFill>
              <a:srgbClr val="00B050"/>
            </a:solidFill>
          </a:ln>
        </p:spPr>
        <p:txBody>
          <a:bodyPr wrap="square" rtlCol="0">
            <a:spAutoFit/>
          </a:bodyPr>
          <a:lstStyle/>
          <a:p>
            <a:r>
              <a:rPr lang="en-US" sz="3600" b="1" dirty="0">
                <a:solidFill>
                  <a:srgbClr val="00B050"/>
                </a:solidFill>
              </a:rPr>
              <a:t>Ex. 9</a:t>
            </a:r>
          </a:p>
        </p:txBody>
      </p:sp>
    </p:spTree>
    <p:extLst>
      <p:ext uri="{BB962C8B-B14F-4D97-AF65-F5344CB8AC3E}">
        <p14:creationId xmlns:p14="http://schemas.microsoft.com/office/powerpoint/2010/main" val="46178573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72425" y="113428"/>
            <a:ext cx="12012328" cy="484881"/>
          </a:xfrm>
        </p:spPr>
        <p:txBody>
          <a:bodyPr>
            <a:noAutofit/>
          </a:bodyPr>
          <a:lstStyle/>
          <a:p>
            <a:pPr algn="ctr"/>
            <a:r>
              <a:rPr lang="en-US" sz="2750" dirty="0"/>
              <a:t>Small Bus. Exemption For C Corps. – Common Control Aggregation - for Bus. Int. Exp.</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700680"/>
            <a:ext cx="10761372" cy="6157319"/>
          </a:xfrm>
        </p:spPr>
        <p:txBody>
          <a:bodyPr>
            <a:noAutofit/>
          </a:bodyPr>
          <a:lstStyle/>
          <a:p>
            <a:pPr marL="457200" lvl="1" indent="0">
              <a:buNone/>
            </a:pPr>
            <a:r>
              <a:rPr lang="en-US" sz="2600" dirty="0"/>
              <a:t>(8) </a:t>
            </a:r>
            <a:r>
              <a:rPr lang="en-US" sz="2600" i="1" dirty="0"/>
              <a:t>Example 8: </a:t>
            </a:r>
            <a:r>
              <a:rPr lang="en-US" sz="2600" i="1" dirty="0">
                <a:highlight>
                  <a:srgbClr val="FFFF00"/>
                </a:highlight>
              </a:rPr>
              <a:t>Aggregation of gross receipts</a:t>
            </a:r>
            <a:r>
              <a:rPr lang="en-US" sz="2600" dirty="0"/>
              <a:t>—</a:t>
            </a:r>
          </a:p>
          <a:p>
            <a:pPr marL="457200" lvl="1" indent="0">
              <a:buNone/>
            </a:pPr>
            <a:r>
              <a:rPr lang="en-US" sz="2600" dirty="0"/>
              <a:t>(</a:t>
            </a:r>
            <a:r>
              <a:rPr lang="en-US" sz="2600" dirty="0" err="1"/>
              <a:t>i</a:t>
            </a:r>
            <a:r>
              <a:rPr lang="en-US" sz="2600" dirty="0"/>
              <a:t>) </a:t>
            </a:r>
            <a:r>
              <a:rPr lang="en-US" sz="2600" i="1" dirty="0"/>
              <a:t>Facts</a:t>
            </a:r>
            <a:r>
              <a:rPr lang="en-US" sz="2600" dirty="0"/>
              <a:t>. </a:t>
            </a:r>
            <a:r>
              <a:rPr lang="en-US" sz="2600" dirty="0">
                <a:highlight>
                  <a:srgbClr val="FFFF00"/>
                </a:highlight>
              </a:rPr>
              <a:t>X and Y are domestic C corporations under common control</a:t>
            </a:r>
            <a:r>
              <a:rPr lang="en-US" sz="2600" dirty="0"/>
              <a:t>, within the meaning of section 52(a) and § 1.52–1(b). </a:t>
            </a:r>
            <a:r>
              <a:rPr lang="en-US" sz="2600" dirty="0">
                <a:highlight>
                  <a:srgbClr val="FFFF00"/>
                </a:highlight>
              </a:rPr>
              <a:t>X’s only trade or business is a farming business</a:t>
            </a:r>
            <a:r>
              <a:rPr lang="en-US" sz="2600" dirty="0"/>
              <a:t> described in § 1.263A–4(a)(4). During the taxable year ending December 31, 2020, </a:t>
            </a:r>
            <a:r>
              <a:rPr lang="en-US" sz="2600" dirty="0">
                <a:highlight>
                  <a:srgbClr val="FFFF00"/>
                </a:highlight>
              </a:rPr>
              <a:t>X has average annual gross receipts under section 448(c) of $6 million</a:t>
            </a:r>
            <a:r>
              <a:rPr lang="en-US" sz="2600" dirty="0"/>
              <a:t>. During the same taxable year, </a:t>
            </a:r>
            <a:r>
              <a:rPr lang="en-US" sz="2600" dirty="0">
                <a:highlight>
                  <a:srgbClr val="FFFF00"/>
                </a:highlight>
              </a:rPr>
              <a:t>Y has average annual gross receipts under section 448(c) of $21 million</a:t>
            </a:r>
            <a:r>
              <a:rPr lang="en-US" sz="2600" dirty="0"/>
              <a:t>. </a:t>
            </a:r>
          </a:p>
          <a:p>
            <a:pPr marL="457200" lvl="1" indent="0">
              <a:buNone/>
            </a:pPr>
            <a:r>
              <a:rPr lang="en-US" sz="2600" dirty="0"/>
              <a:t>(ii) </a:t>
            </a:r>
            <a:r>
              <a:rPr lang="en-US" sz="2600" i="1" dirty="0"/>
              <a:t>Analysis</a:t>
            </a:r>
            <a:r>
              <a:rPr lang="en-US" sz="2600" dirty="0"/>
              <a:t>. Because </a:t>
            </a:r>
            <a:r>
              <a:rPr lang="en-US" sz="2600" dirty="0">
                <a:highlight>
                  <a:srgbClr val="FFFF00"/>
                </a:highlight>
              </a:rPr>
              <a:t>X and Y are under common control, they must aggregate gross receipts for purposes of section 448(c) and the small business exemption </a:t>
            </a:r>
            <a:r>
              <a:rPr lang="en-US" sz="2600" dirty="0"/>
              <a:t>in § 1.163(j)–2(d). See section 448(c)(2). Therefore, </a:t>
            </a:r>
            <a:r>
              <a:rPr lang="en-US" sz="2600" dirty="0">
                <a:highlight>
                  <a:srgbClr val="FFFF00"/>
                </a:highlight>
              </a:rPr>
              <a:t>X and Y are both considered to have $27 million in average annual gross receipts for 2020. X and Y must separately apply section 163(j) to determine any limitation on the deduction for business interest expense. Assuming X otherwise meets the requirements in § 1.163(j)–9 in 2020, X may elect for its farming business to be an excepted trade or business.</a:t>
            </a:r>
            <a:r>
              <a:rPr lang="en-US" sz="2600" dirty="0"/>
              <a:t> </a:t>
            </a:r>
          </a:p>
          <a:p>
            <a:pPr marL="0" indent="0">
              <a:buNone/>
            </a:pPr>
            <a:r>
              <a:rPr lang="en-US" sz="2600" dirty="0"/>
              <a:t>IRC § 163(j)(3) and </a:t>
            </a:r>
            <a:r>
              <a:rPr lang="en-US" sz="2600" strike="sngStrike" dirty="0">
                <a:highlight>
                  <a:srgbClr val="FFFF00"/>
                </a:highlight>
              </a:rPr>
              <a:t>Prop.</a:t>
            </a:r>
            <a:r>
              <a:rPr lang="en-US" sz="2600" dirty="0"/>
              <a:t> Treas. Reg. § 1.163(j)-2</a:t>
            </a:r>
            <a:r>
              <a:rPr lang="en-US" sz="2600" strike="sngStrike" dirty="0">
                <a:highlight>
                  <a:srgbClr val="FFFF00"/>
                </a:highlight>
              </a:rPr>
              <a:t>(g)</a:t>
            </a:r>
            <a:r>
              <a:rPr lang="en-US" sz="2600" dirty="0">
                <a:highlight>
                  <a:srgbClr val="FFFF00"/>
                </a:highlight>
              </a:rPr>
              <a:t>(h)</a:t>
            </a:r>
            <a:r>
              <a:rPr lang="en-US" sz="2600" dirty="0"/>
              <a:t>(8)</a:t>
            </a:r>
            <a:r>
              <a:rPr lang="en-US" sz="2800" dirty="0"/>
              <a:t> (</a:t>
            </a:r>
            <a:r>
              <a:rPr lang="en-US" sz="2800" b="1" dirty="0">
                <a:solidFill>
                  <a:srgbClr val="FF0000"/>
                </a:solidFill>
              </a:rPr>
              <a:t>2020</a:t>
            </a:r>
            <a:r>
              <a:rPr lang="en-US" sz="2800" dirty="0"/>
              <a:t>)</a:t>
            </a:r>
            <a:endParaRPr lang="en-US" sz="2600"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316813DB-9E2B-4898-9A8D-78149B5E8B2D}"/>
              </a:ext>
            </a:extLst>
          </p:cNvPr>
          <p:cNvSpPr>
            <a:spLocks noGrp="1"/>
          </p:cNvSpPr>
          <p:nvPr>
            <p:ph type="sldNum" sz="quarter" idx="12"/>
          </p:nvPr>
        </p:nvSpPr>
        <p:spPr/>
        <p:txBody>
          <a:bodyPr/>
          <a:lstStyle/>
          <a:p>
            <a:fld id="{59999BA8-5833-4EBD-87D2-B05BF3439043}" type="slidenum">
              <a:rPr lang="en-US" smtClean="0"/>
              <a:t>115</a:t>
            </a:fld>
            <a:endParaRPr lang="en-US" dirty="0"/>
          </a:p>
        </p:txBody>
      </p:sp>
      <p:sp>
        <p:nvSpPr>
          <p:cNvPr id="7" name="TextBox 6">
            <a:extLst>
              <a:ext uri="{FF2B5EF4-FFF2-40B4-BE49-F238E27FC236}">
                <a16:creationId xmlns:a16="http://schemas.microsoft.com/office/drawing/2014/main" id="{2771861C-A794-4CC2-81CC-17356DD2B11A}"/>
              </a:ext>
            </a:extLst>
          </p:cNvPr>
          <p:cNvSpPr txBox="1"/>
          <p:nvPr/>
        </p:nvSpPr>
        <p:spPr>
          <a:xfrm>
            <a:off x="10749777" y="789269"/>
            <a:ext cx="1320304" cy="646331"/>
          </a:xfrm>
          <a:prstGeom prst="rect">
            <a:avLst/>
          </a:prstGeom>
          <a:noFill/>
          <a:ln w="38100">
            <a:solidFill>
              <a:srgbClr val="00B050"/>
            </a:solidFill>
          </a:ln>
        </p:spPr>
        <p:txBody>
          <a:bodyPr wrap="square" rtlCol="0">
            <a:spAutoFit/>
          </a:bodyPr>
          <a:lstStyle/>
          <a:p>
            <a:r>
              <a:rPr lang="en-US" sz="3600" b="1" dirty="0">
                <a:solidFill>
                  <a:srgbClr val="00B050"/>
                </a:solidFill>
              </a:rPr>
              <a:t>Ex. 10</a:t>
            </a:r>
          </a:p>
        </p:txBody>
      </p:sp>
    </p:spTree>
    <p:extLst>
      <p:ext uri="{BB962C8B-B14F-4D97-AF65-F5344CB8AC3E}">
        <p14:creationId xmlns:p14="http://schemas.microsoft.com/office/powerpoint/2010/main" val="125710695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78423" y="112478"/>
            <a:ext cx="11786838" cy="484881"/>
          </a:xfrm>
        </p:spPr>
        <p:txBody>
          <a:bodyPr>
            <a:noAutofit/>
          </a:bodyPr>
          <a:lstStyle/>
          <a:p>
            <a:pPr algn="ctr"/>
            <a:r>
              <a:rPr lang="en-US" sz="3300" dirty="0"/>
              <a:t>TCJA &amp; CARES Act - Exceptions – Performing services as an employee</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628652" y="737879"/>
            <a:ext cx="10678685" cy="6131271"/>
          </a:xfrm>
        </p:spPr>
        <p:txBody>
          <a:bodyPr>
            <a:noAutofit/>
          </a:bodyPr>
          <a:lstStyle/>
          <a:p>
            <a:pPr marL="0" indent="0">
              <a:buFont typeface="Arial" panose="020B0604020202020204" pitchFamily="34" charset="0"/>
              <a:buNone/>
            </a:pPr>
            <a:r>
              <a:rPr lang="en-US" dirty="0">
                <a:highlight>
                  <a:srgbClr val="00FFFF"/>
                </a:highlight>
              </a:rPr>
              <a:t>TCJA &amp; CARES Act</a:t>
            </a:r>
          </a:p>
          <a:p>
            <a:pPr marL="0" indent="0">
              <a:buFont typeface="Arial" panose="020B0604020202020204" pitchFamily="34" charset="0"/>
              <a:buNone/>
            </a:pPr>
            <a:r>
              <a:rPr lang="en-US" u="sng" dirty="0">
                <a:highlight>
                  <a:srgbClr val="00FFFF"/>
                </a:highlight>
              </a:rPr>
              <a:t>Business</a:t>
            </a:r>
            <a:r>
              <a:rPr lang="en-US" dirty="0">
                <a:highlight>
                  <a:srgbClr val="00FFFF"/>
                </a:highlight>
              </a:rPr>
              <a:t> Interest Expense Deduction – Exceptions – Performing services as an employee</a:t>
            </a:r>
          </a:p>
          <a:p>
            <a:pPr marL="0" indent="0">
              <a:buFont typeface="Arial" panose="020B0604020202020204" pitchFamily="34" charset="0"/>
              <a:buNone/>
            </a:pPr>
            <a:r>
              <a:rPr lang="en-US" dirty="0"/>
              <a:t>Excepted and Non-excepted Trade or Business</a:t>
            </a:r>
          </a:p>
          <a:p>
            <a:pPr marL="0" indent="0">
              <a:buNone/>
            </a:pPr>
            <a:r>
              <a:rPr lang="en-US" dirty="0"/>
              <a:t>Trade or Business Exceptions – IRC § 163(j)(7) &amp; (11)</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116</a:t>
            </a:fld>
            <a:endParaRPr lang="en-US"/>
          </a:p>
        </p:txBody>
      </p:sp>
    </p:spTree>
    <p:extLst>
      <p:ext uri="{BB962C8B-B14F-4D97-AF65-F5344CB8AC3E}">
        <p14:creationId xmlns:p14="http://schemas.microsoft.com/office/powerpoint/2010/main" val="397929642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59367" y="93757"/>
            <a:ext cx="10047245" cy="484881"/>
          </a:xfrm>
        </p:spPr>
        <p:txBody>
          <a:bodyPr>
            <a:normAutofit fontScale="90000"/>
          </a:bodyPr>
          <a:lstStyle/>
          <a:p>
            <a:pPr algn="ctr"/>
            <a:r>
              <a:rPr lang="en-US" u="sng" dirty="0"/>
              <a:t>Business</a:t>
            </a:r>
            <a:r>
              <a:rPr lang="en-US" dirty="0"/>
              <a:t> Interest Expense Deduction - Summary</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4180294" cy="3293209"/>
          </a:xfrm>
          <a:prstGeom prst="rect">
            <a:avLst/>
          </a:prstGeom>
          <a:noFill/>
        </p:spPr>
        <p:txBody>
          <a:bodyPr wrap="square" rtlCol="0">
            <a:spAutoFit/>
          </a:bodyPr>
          <a:lstStyle/>
          <a:p>
            <a:r>
              <a:rPr lang="en-US" sz="2600" b="1" dirty="0"/>
              <a:t>Enablers &amp; Limiters</a:t>
            </a:r>
            <a:r>
              <a:rPr lang="en-US" sz="2600" dirty="0"/>
              <a:t>: </a:t>
            </a:r>
          </a:p>
          <a:p>
            <a:pPr marL="457200" indent="-457200">
              <a:buFont typeface="Arial" panose="020B0604020202020204" pitchFamily="34" charset="0"/>
              <a:buChar char="•"/>
            </a:pPr>
            <a:r>
              <a:rPr lang="en-US" sz="2600" dirty="0"/>
              <a:t>BII</a:t>
            </a:r>
          </a:p>
          <a:p>
            <a:pPr marL="457200" indent="-457200">
              <a:buFont typeface="Arial" panose="020B0604020202020204" pitchFamily="34" charset="0"/>
              <a:buChar char="•"/>
            </a:pPr>
            <a:r>
              <a:rPr lang="en-US" sz="2600" dirty="0"/>
              <a:t>ATI - 30% </a:t>
            </a:r>
            <a:r>
              <a:rPr lang="en-US" sz="2600" b="1" dirty="0">
                <a:solidFill>
                  <a:srgbClr val="FF0000"/>
                </a:solidFill>
              </a:rPr>
              <a:t>√ </a:t>
            </a:r>
            <a:r>
              <a:rPr lang="en-US" sz="2600" dirty="0"/>
              <a:t>of EBITDA  2018 – 2021 then </a:t>
            </a:r>
          </a:p>
          <a:p>
            <a:pPr marL="457200" indent="-457200">
              <a:buFont typeface="Arial" panose="020B0604020202020204" pitchFamily="34" charset="0"/>
              <a:buChar char="•"/>
            </a:pPr>
            <a:r>
              <a:rPr lang="en-US" sz="2600" dirty="0"/>
              <a:t>ATI - 30%</a:t>
            </a:r>
            <a:r>
              <a:rPr lang="en-US" sz="2600" b="1" dirty="0">
                <a:solidFill>
                  <a:srgbClr val="FF0000"/>
                </a:solidFill>
              </a:rPr>
              <a:t> </a:t>
            </a:r>
            <a:r>
              <a:rPr lang="en-US" sz="2600" dirty="0"/>
              <a:t>of EBIT from 2022</a:t>
            </a:r>
          </a:p>
          <a:p>
            <a:pPr lvl="1" indent="-457200">
              <a:buFont typeface="Arial" panose="020B0604020202020204" pitchFamily="34" charset="0"/>
              <a:buChar char="•"/>
            </a:pPr>
            <a:r>
              <a:rPr lang="en-US" sz="2600" dirty="0"/>
              <a:t>Floor plan financing interest expense</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117</a:t>
            </a:fld>
            <a:endParaRPr lang="en-US"/>
          </a:p>
        </p:txBody>
      </p:sp>
      <p:sp>
        <p:nvSpPr>
          <p:cNvPr id="5" name="TextBox 4">
            <a:extLst>
              <a:ext uri="{FF2B5EF4-FFF2-40B4-BE49-F238E27FC236}">
                <a16:creationId xmlns:a16="http://schemas.microsoft.com/office/drawing/2014/main" id="{260D29D3-D9D7-4BF0-97A1-825ACF6D9A55}"/>
              </a:ext>
            </a:extLst>
          </p:cNvPr>
          <p:cNvSpPr txBox="1"/>
          <p:nvPr/>
        </p:nvSpPr>
        <p:spPr>
          <a:xfrm>
            <a:off x="646770" y="4059053"/>
            <a:ext cx="3958683" cy="1107996"/>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CARES Act increased to 50% for 2019 &amp; 2020 – can elect out – can elect 2019 ATI limit in 2020.</a:t>
            </a:r>
          </a:p>
        </p:txBody>
      </p:sp>
      <p:sp>
        <p:nvSpPr>
          <p:cNvPr id="12" name="TextBox 11">
            <a:extLst>
              <a:ext uri="{FF2B5EF4-FFF2-40B4-BE49-F238E27FC236}">
                <a16:creationId xmlns:a16="http://schemas.microsoft.com/office/drawing/2014/main" id="{1D175F4B-EEB8-4C86-90AB-FB01595A4D55}"/>
              </a:ext>
            </a:extLst>
          </p:cNvPr>
          <p:cNvSpPr txBox="1"/>
          <p:nvPr/>
        </p:nvSpPr>
        <p:spPr>
          <a:xfrm>
            <a:off x="5093319" y="717002"/>
            <a:ext cx="6347834" cy="3693319"/>
          </a:xfrm>
          <a:prstGeom prst="rect">
            <a:avLst/>
          </a:prstGeom>
          <a:noFill/>
        </p:spPr>
        <p:txBody>
          <a:bodyPr wrap="square">
            <a:spAutoFit/>
          </a:bodyPr>
          <a:lstStyle/>
          <a:p>
            <a:r>
              <a:rPr lang="en-US" sz="2600" b="1" dirty="0">
                <a:highlight>
                  <a:srgbClr val="FFFF00"/>
                </a:highlight>
              </a:rPr>
              <a:t>Exceptions:</a:t>
            </a:r>
          </a:p>
          <a:p>
            <a:pPr marL="457200" indent="-457200">
              <a:buFont typeface="Arial" panose="020B0604020202020204" pitchFamily="34" charset="0"/>
              <a:buChar char="•"/>
            </a:pPr>
            <a:r>
              <a:rPr lang="en-US" sz="2600" dirty="0"/>
              <a:t>Average annual gross receipts do not exceed $ 25 M ($ 26 M inflation adjusted – 2019 - 2021) for the prior 3-tax yr. period.</a:t>
            </a:r>
          </a:p>
          <a:p>
            <a:pPr marL="457200" indent="-457200">
              <a:buFont typeface="Arial" panose="020B0604020202020204" pitchFamily="34" charset="0"/>
              <a:buChar char="•"/>
            </a:pPr>
            <a:r>
              <a:rPr lang="en-US" sz="2600" dirty="0">
                <a:highlight>
                  <a:srgbClr val="FFFF00"/>
                </a:highlight>
              </a:rPr>
              <a:t>Performing services as an employee</a:t>
            </a:r>
          </a:p>
          <a:p>
            <a:pPr marL="457200" indent="-457200">
              <a:buFont typeface="Arial" panose="020B0604020202020204" pitchFamily="34" charset="0"/>
              <a:buChar char="•"/>
            </a:pPr>
            <a:r>
              <a:rPr lang="en-US" sz="2600" dirty="0"/>
              <a:t>Electing (irrevocable) real property trade or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Electing (irrevocable) farming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Sale or furnishing of certain utility services</a:t>
            </a:r>
          </a:p>
        </p:txBody>
      </p:sp>
      <p:sp>
        <p:nvSpPr>
          <p:cNvPr id="14" name="TextBox 13">
            <a:extLst>
              <a:ext uri="{FF2B5EF4-FFF2-40B4-BE49-F238E27FC236}">
                <a16:creationId xmlns:a16="http://schemas.microsoft.com/office/drawing/2014/main" id="{E60F4E94-4D1A-4152-AED6-22B33EAA9C24}"/>
              </a:ext>
            </a:extLst>
          </p:cNvPr>
          <p:cNvSpPr txBox="1"/>
          <p:nvPr/>
        </p:nvSpPr>
        <p:spPr>
          <a:xfrm>
            <a:off x="5207620" y="4378009"/>
            <a:ext cx="6423102" cy="769441"/>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One-Time Extension to Make or W/D Election (2018 - 2020) – CARES Act - Rev. Proc. 2020-22 (4-10-20)</a:t>
            </a:r>
          </a:p>
        </p:txBody>
      </p:sp>
      <p:sp>
        <p:nvSpPr>
          <p:cNvPr id="15" name="TextBox 14">
            <a:extLst>
              <a:ext uri="{FF2B5EF4-FFF2-40B4-BE49-F238E27FC236}">
                <a16:creationId xmlns:a16="http://schemas.microsoft.com/office/drawing/2014/main" id="{9DB52648-0D5D-4236-ABED-1794346CE7F0}"/>
              </a:ext>
            </a:extLst>
          </p:cNvPr>
          <p:cNvSpPr txBox="1"/>
          <p:nvPr/>
        </p:nvSpPr>
        <p:spPr>
          <a:xfrm>
            <a:off x="646773" y="5386043"/>
            <a:ext cx="10660564" cy="1354217"/>
          </a:xfrm>
          <a:prstGeom prst="rect">
            <a:avLst/>
          </a:prstGeom>
          <a:noFill/>
        </p:spPr>
        <p:txBody>
          <a:bodyPr wrap="square" rtlCol="0">
            <a:spAutoFit/>
          </a:bodyPr>
          <a:lstStyle/>
          <a:p>
            <a:r>
              <a:rPr lang="en-US" sz="2050" dirty="0"/>
              <a:t>Above rules generally apply to Individuals &amp; Others.  Above &amp; additional rules apply to </a:t>
            </a:r>
            <a:r>
              <a:rPr lang="en-US" sz="2050" b="1" dirty="0">
                <a:solidFill>
                  <a:srgbClr val="FF0000"/>
                </a:solidFill>
              </a:rPr>
              <a:t>(1) </a:t>
            </a:r>
            <a:r>
              <a:rPr lang="en-US" sz="2050" dirty="0"/>
              <a:t>C Corps. (including Real Estate Investment Trusts (“REITs”), Regulated Investment Companies (“RICs”), and members of consolidated groups) and tax-exempt corporations, </a:t>
            </a:r>
            <a:r>
              <a:rPr lang="en-US" sz="2050" b="1" dirty="0">
                <a:solidFill>
                  <a:srgbClr val="FF0000"/>
                </a:solidFill>
              </a:rPr>
              <a:t>(2) </a:t>
            </a:r>
            <a:r>
              <a:rPr lang="en-US" sz="2050" dirty="0"/>
              <a:t>Partnerships &amp; S Corporations, </a:t>
            </a:r>
            <a:r>
              <a:rPr lang="en-US" sz="2050" b="1" dirty="0">
                <a:solidFill>
                  <a:srgbClr val="FF0000"/>
                </a:solidFill>
              </a:rPr>
              <a:t>(3) </a:t>
            </a:r>
            <a:r>
              <a:rPr lang="en-US" sz="2050" dirty="0"/>
              <a:t>Controlled Foreign Corporations (“CFCs”), and </a:t>
            </a:r>
            <a:r>
              <a:rPr lang="en-US" sz="2050" b="1" dirty="0">
                <a:solidFill>
                  <a:srgbClr val="FF0000"/>
                </a:solidFill>
              </a:rPr>
              <a:t>(4)</a:t>
            </a:r>
            <a:r>
              <a:rPr lang="en-US" sz="2050" dirty="0"/>
              <a:t> Effectively Connected Income (“ECI”)</a:t>
            </a:r>
          </a:p>
        </p:txBody>
      </p:sp>
      <p:cxnSp>
        <p:nvCxnSpPr>
          <p:cNvPr id="11" name="Straight Connector 10">
            <a:extLst>
              <a:ext uri="{FF2B5EF4-FFF2-40B4-BE49-F238E27FC236}">
                <a16:creationId xmlns:a16="http://schemas.microsoft.com/office/drawing/2014/main" id="{AC957B9D-104B-4EAC-A7F5-6EA46B59637F}"/>
              </a:ext>
            </a:extLst>
          </p:cNvPr>
          <p:cNvCxnSpPr>
            <a:cxnSpLocks/>
          </p:cNvCxnSpPr>
          <p:nvPr/>
        </p:nvCxnSpPr>
        <p:spPr>
          <a:xfrm flipV="1">
            <a:off x="4962293" y="702528"/>
            <a:ext cx="0" cy="454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A122D80-7A6F-4B43-8159-998FD60089E6}"/>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289918713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500" b="0" i="0" dirty="0">
                <a:solidFill>
                  <a:srgbClr val="333333"/>
                </a:solidFill>
                <a:effectLst/>
              </a:rPr>
              <a:t>(44) </a:t>
            </a:r>
            <a:r>
              <a:rPr lang="en-US" sz="2500" b="0" i="1" dirty="0">
                <a:solidFill>
                  <a:srgbClr val="333333"/>
                </a:solidFill>
                <a:effectLst/>
              </a:rPr>
              <a:t>Trade or business</a:t>
            </a:r>
            <a:r>
              <a:rPr lang="en-US" sz="2500" b="0" i="0" dirty="0">
                <a:solidFill>
                  <a:srgbClr val="333333"/>
                </a:solidFill>
                <a:effectLst/>
              </a:rPr>
              <a:t>—</a:t>
            </a:r>
          </a:p>
          <a:p>
            <a:pPr marL="457200" lvl="1" indent="0" fontAlgn="base">
              <a:buNone/>
            </a:pPr>
            <a:endParaRPr lang="en-US" sz="2500" b="0" i="0" dirty="0">
              <a:solidFill>
                <a:srgbClr val="333333"/>
              </a:solidFill>
              <a:effectLst/>
            </a:endParaRPr>
          </a:p>
          <a:p>
            <a:pPr marL="457200" lvl="1" indent="0" fontAlgn="base">
              <a:buNone/>
            </a:pPr>
            <a:r>
              <a:rPr lang="en-US" sz="2500" b="0" i="0" dirty="0">
                <a:solidFill>
                  <a:srgbClr val="333333"/>
                </a:solidFill>
                <a:effectLst/>
              </a:rPr>
              <a:t>(</a:t>
            </a:r>
            <a:r>
              <a:rPr lang="en-US" sz="2500" b="0" i="0" dirty="0" err="1">
                <a:solidFill>
                  <a:srgbClr val="333333"/>
                </a:solidFill>
                <a:effectLst/>
              </a:rPr>
              <a:t>i</a:t>
            </a:r>
            <a:r>
              <a:rPr lang="en-US" sz="2500" b="0" i="0" dirty="0">
                <a:solidFill>
                  <a:srgbClr val="333333"/>
                </a:solidFill>
                <a:effectLst/>
              </a:rPr>
              <a:t>) </a:t>
            </a:r>
            <a:r>
              <a:rPr lang="en-US" sz="2500" b="0" i="1" dirty="0">
                <a:solidFill>
                  <a:srgbClr val="333333"/>
                </a:solidFill>
                <a:effectLst/>
              </a:rPr>
              <a:t>In general.</a:t>
            </a:r>
            <a:r>
              <a:rPr lang="en-US" sz="2500" b="0" i="0" dirty="0">
                <a:solidFill>
                  <a:srgbClr val="333333"/>
                </a:solidFill>
                <a:effectLst/>
              </a:rPr>
              <a:t> The term </a:t>
            </a:r>
            <a:r>
              <a:rPr lang="en-US" sz="2500" b="0" i="1" dirty="0">
                <a:solidFill>
                  <a:srgbClr val="333333"/>
                </a:solidFill>
                <a:effectLst/>
              </a:rPr>
              <a:t>trade or business</a:t>
            </a:r>
            <a:r>
              <a:rPr lang="en-US" sz="2500" b="0" i="0" dirty="0">
                <a:solidFill>
                  <a:srgbClr val="333333"/>
                </a:solidFill>
                <a:effectLst/>
              </a:rPr>
              <a:t> means a trade or business within the meaning of section 162.</a:t>
            </a:r>
          </a:p>
          <a:p>
            <a:pPr marL="457200" lvl="1" indent="0" fontAlgn="base">
              <a:buNone/>
            </a:pPr>
            <a:endParaRPr lang="en-US" sz="2500" b="0" i="0" dirty="0">
              <a:solidFill>
                <a:srgbClr val="333333"/>
              </a:solidFill>
              <a:effectLst/>
            </a:endParaRPr>
          </a:p>
          <a:p>
            <a:pPr marL="457200" lvl="1" indent="0" fontAlgn="base">
              <a:buNone/>
            </a:pPr>
            <a:r>
              <a:rPr lang="en-US" sz="2500" b="0" i="0" dirty="0">
                <a:solidFill>
                  <a:srgbClr val="333333"/>
                </a:solidFill>
                <a:effectLst/>
              </a:rPr>
              <a:t>(ii) </a:t>
            </a:r>
            <a:r>
              <a:rPr lang="en-US" sz="2500" b="0" i="1" dirty="0">
                <a:solidFill>
                  <a:srgbClr val="333333"/>
                </a:solidFill>
                <a:effectLst/>
                <a:highlight>
                  <a:srgbClr val="FFFF00"/>
                </a:highlight>
              </a:rPr>
              <a:t>Excepted trade or business</a:t>
            </a:r>
            <a:r>
              <a:rPr lang="en-US" sz="2500" b="0" i="1" dirty="0">
                <a:solidFill>
                  <a:srgbClr val="333333"/>
                </a:solidFill>
                <a:effectLst/>
              </a:rPr>
              <a:t>.</a:t>
            </a:r>
            <a:r>
              <a:rPr lang="en-US" sz="2500" b="0" i="0" dirty="0">
                <a:solidFill>
                  <a:srgbClr val="333333"/>
                </a:solidFill>
                <a:effectLst/>
              </a:rPr>
              <a:t> </a:t>
            </a:r>
            <a:r>
              <a:rPr lang="en-US" sz="2500" b="0" i="0" dirty="0">
                <a:solidFill>
                  <a:srgbClr val="333333"/>
                </a:solidFill>
                <a:effectLst/>
                <a:highlight>
                  <a:srgbClr val="FFFF00"/>
                </a:highlight>
              </a:rPr>
              <a:t>The term </a:t>
            </a:r>
            <a:r>
              <a:rPr lang="en-US" sz="2500" b="0" i="1" dirty="0">
                <a:solidFill>
                  <a:srgbClr val="333333"/>
                </a:solidFill>
                <a:effectLst/>
                <a:highlight>
                  <a:srgbClr val="FFFF00"/>
                </a:highlight>
              </a:rPr>
              <a:t>excepted trade or business</a:t>
            </a:r>
            <a:r>
              <a:rPr lang="en-US" sz="2500" b="0" i="0" dirty="0">
                <a:solidFill>
                  <a:srgbClr val="333333"/>
                </a:solidFill>
                <a:effectLst/>
                <a:highlight>
                  <a:srgbClr val="FFFF00"/>
                </a:highlight>
              </a:rPr>
              <a:t> means the trade or business of performing services as an employee</a:t>
            </a:r>
            <a:r>
              <a:rPr lang="en-US" sz="2500" b="0" i="0" dirty="0">
                <a:solidFill>
                  <a:srgbClr val="333333"/>
                </a:solidFill>
                <a:effectLst/>
              </a:rPr>
              <a:t>, an electing real property trade or business, an electing farming business, or an excepted regulated utility trade or business. For additional rules related to excepted trades or businesses, including elections made under section 163(j)(7)(B) and (C), see § 1.163(j)-9.</a:t>
            </a:r>
          </a:p>
          <a:p>
            <a:pPr marL="457200" lvl="1" indent="0" fontAlgn="base">
              <a:buNone/>
            </a:pPr>
            <a:endParaRPr lang="en-US" sz="2500" b="0" i="0" dirty="0">
              <a:solidFill>
                <a:srgbClr val="333333"/>
              </a:solidFill>
              <a:effectLst/>
            </a:endParaRPr>
          </a:p>
          <a:p>
            <a:pPr marL="457200" lvl="1" indent="0" fontAlgn="base">
              <a:buNone/>
            </a:pPr>
            <a:r>
              <a:rPr lang="en-US" sz="2500" b="0" i="0" dirty="0">
                <a:solidFill>
                  <a:srgbClr val="333333"/>
                </a:solidFill>
                <a:effectLst/>
              </a:rPr>
              <a:t>(iii) </a:t>
            </a:r>
            <a:r>
              <a:rPr lang="en-US" sz="2500" b="0" i="1" dirty="0">
                <a:solidFill>
                  <a:srgbClr val="333333"/>
                </a:solidFill>
                <a:effectLst/>
              </a:rPr>
              <a:t>Non-excepted trade or business.</a:t>
            </a:r>
            <a:r>
              <a:rPr lang="en-US" sz="2500" b="0" i="0" dirty="0">
                <a:solidFill>
                  <a:srgbClr val="333333"/>
                </a:solidFill>
                <a:effectLst/>
              </a:rPr>
              <a:t> The term </a:t>
            </a:r>
            <a:r>
              <a:rPr lang="en-US" sz="2500" b="0" i="1" dirty="0">
                <a:solidFill>
                  <a:srgbClr val="333333"/>
                </a:solidFill>
                <a:effectLst/>
              </a:rPr>
              <a:t>non-excepted trade or business</a:t>
            </a:r>
            <a:r>
              <a:rPr lang="en-US" sz="2500" b="0" i="0" dirty="0">
                <a:solidFill>
                  <a:srgbClr val="333333"/>
                </a:solidFill>
                <a:effectLst/>
              </a:rPr>
              <a:t> means any trade or business that is not an excepted trade or business.</a:t>
            </a:r>
          </a:p>
          <a:p>
            <a:pPr marL="0" indent="0" algn="l" fontAlgn="base">
              <a:buNone/>
            </a:pPr>
            <a:r>
              <a:rPr lang="en-US" sz="2500" b="0" i="0" dirty="0">
                <a:solidFill>
                  <a:srgbClr val="333333"/>
                </a:solidFill>
                <a:effectLst/>
              </a:rPr>
              <a:t>Treas. Reg. § 1.163(j)-1(b)(44)</a:t>
            </a:r>
            <a:r>
              <a:rPr lang="en-US" sz="2800" dirty="0"/>
              <a:t> (</a:t>
            </a:r>
            <a:r>
              <a:rPr lang="en-US" sz="2800" b="1" dirty="0">
                <a:solidFill>
                  <a:srgbClr val="FF0000"/>
                </a:solidFill>
              </a:rPr>
              <a:t>2020</a:t>
            </a:r>
            <a:r>
              <a:rPr lang="en-US" sz="2800" dirty="0"/>
              <a:t>)</a:t>
            </a:r>
            <a:r>
              <a:rPr lang="en-US" sz="2500" b="0" i="0" dirty="0">
                <a:solidFill>
                  <a:srgbClr val="333333"/>
                </a:solidFill>
                <a:effectLst/>
              </a:rPr>
              <a:t>.  See also IRC § 163(j)(7) &amp; (11).</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118</a:t>
            </a:fld>
            <a:endParaRPr lang="en-US"/>
          </a:p>
        </p:txBody>
      </p:sp>
      <p:sp>
        <p:nvSpPr>
          <p:cNvPr id="8" name="Title 1">
            <a:extLst>
              <a:ext uri="{FF2B5EF4-FFF2-40B4-BE49-F238E27FC236}">
                <a16:creationId xmlns:a16="http://schemas.microsoft.com/office/drawing/2014/main" id="{7B1712D4-3378-4794-B049-22F569872BC8}"/>
              </a:ext>
            </a:extLst>
          </p:cNvPr>
          <p:cNvSpPr>
            <a:spLocks noGrp="1"/>
          </p:cNvSpPr>
          <p:nvPr>
            <p:ph type="title"/>
          </p:nvPr>
        </p:nvSpPr>
        <p:spPr>
          <a:xfrm>
            <a:off x="1271240" y="111510"/>
            <a:ext cx="9623505" cy="484881"/>
          </a:xfrm>
        </p:spPr>
        <p:txBody>
          <a:bodyPr>
            <a:normAutofit fontScale="90000"/>
          </a:bodyPr>
          <a:lstStyle/>
          <a:p>
            <a:pPr algn="ctr"/>
            <a:r>
              <a:rPr lang="en-US" dirty="0"/>
              <a:t>Excepted and Non-excepted Trade or Business</a:t>
            </a:r>
          </a:p>
        </p:txBody>
      </p:sp>
    </p:spTree>
    <p:extLst>
      <p:ext uri="{BB962C8B-B14F-4D97-AF65-F5344CB8AC3E}">
        <p14:creationId xmlns:p14="http://schemas.microsoft.com/office/powerpoint/2010/main" val="131189213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646769" y="111510"/>
            <a:ext cx="10883591" cy="484881"/>
          </a:xfrm>
        </p:spPr>
        <p:txBody>
          <a:bodyPr>
            <a:normAutofit fontScale="90000"/>
          </a:bodyPr>
          <a:lstStyle/>
          <a:p>
            <a:pPr algn="ctr"/>
            <a:r>
              <a:rPr lang="en-US" dirty="0"/>
              <a:t>Trade or Business Exceptions – IRC § 163(j)(7) &amp; (11)</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0" indent="0" algn="l">
              <a:buNone/>
            </a:pPr>
            <a:r>
              <a:rPr lang="en-US" sz="1100" b="1" i="0" u="none" strike="noStrike" dirty="0">
                <a:solidFill>
                  <a:srgbClr val="333333"/>
                </a:solidFill>
                <a:effectLst/>
                <a:highlight>
                  <a:srgbClr val="FFFF00"/>
                </a:highlight>
              </a:rPr>
              <a:t>I.R.C. § 163(j)(7)</a:t>
            </a:r>
            <a:r>
              <a:rPr lang="en-US" sz="1100" b="0" i="0" dirty="0">
                <a:solidFill>
                  <a:srgbClr val="000000"/>
                </a:solidFill>
                <a:effectLst/>
                <a:highlight>
                  <a:srgbClr val="FFFF00"/>
                </a:highlight>
              </a:rPr>
              <a:t> </a:t>
            </a:r>
            <a:r>
              <a:rPr lang="en-US" sz="1100" b="1" i="0" dirty="0">
                <a:solidFill>
                  <a:srgbClr val="000000"/>
                </a:solidFill>
                <a:effectLst/>
                <a:highlight>
                  <a:srgbClr val="FFFF00"/>
                </a:highlight>
              </a:rPr>
              <a:t>Trade or Business</a:t>
            </a:r>
            <a:r>
              <a:rPr lang="en-US" sz="1100" b="0" i="0" dirty="0">
                <a:solidFill>
                  <a:srgbClr val="000000"/>
                </a:solidFill>
                <a:effectLst/>
                <a:highlight>
                  <a:srgbClr val="FFFF00"/>
                </a:highlight>
              </a:rPr>
              <a:t> — For purposes of this subsection</a:t>
            </a:r>
          </a:p>
          <a:p>
            <a:pPr marL="0" indent="0" algn="l">
              <a:buNone/>
            </a:pPr>
            <a:r>
              <a:rPr lang="en-US" sz="1100" b="1" i="0" u="none" strike="noStrike" dirty="0">
                <a:solidFill>
                  <a:srgbClr val="333333"/>
                </a:solidFill>
                <a:effectLst/>
                <a:highlight>
                  <a:srgbClr val="FFFF00"/>
                </a:highlight>
              </a:rPr>
              <a:t>(A)</a:t>
            </a:r>
            <a:r>
              <a:rPr lang="en-US" sz="1100" b="0" i="0" dirty="0">
                <a:solidFill>
                  <a:srgbClr val="000000"/>
                </a:solidFill>
                <a:effectLst/>
                <a:highlight>
                  <a:srgbClr val="FFFF00"/>
                </a:highlight>
              </a:rPr>
              <a:t> </a:t>
            </a:r>
            <a:r>
              <a:rPr lang="en-US" sz="1100" b="1" i="0" dirty="0">
                <a:solidFill>
                  <a:srgbClr val="000000"/>
                </a:solidFill>
                <a:effectLst/>
                <a:highlight>
                  <a:srgbClr val="FFFF00"/>
                </a:highlight>
              </a:rPr>
              <a:t>In General</a:t>
            </a:r>
            <a:r>
              <a:rPr lang="en-US" sz="1100" b="0" i="0" dirty="0">
                <a:solidFill>
                  <a:srgbClr val="000000"/>
                </a:solidFill>
                <a:effectLst/>
                <a:highlight>
                  <a:srgbClr val="FFFF00"/>
                </a:highlight>
              </a:rPr>
              <a:t> — The term “trade or business” shall not include—</a:t>
            </a:r>
          </a:p>
          <a:p>
            <a:pPr marL="0" indent="0" algn="l">
              <a:buNone/>
            </a:pPr>
            <a:r>
              <a:rPr lang="en-US" sz="1100" b="1" i="0" u="none" strike="noStrike" dirty="0">
                <a:solidFill>
                  <a:srgbClr val="333333"/>
                </a:solidFill>
                <a:effectLst/>
                <a:highlight>
                  <a:srgbClr val="FFFF00"/>
                </a:highlight>
              </a:rPr>
              <a:t>(</a:t>
            </a:r>
            <a:r>
              <a:rPr lang="en-US" sz="1100" b="1" i="0" u="none" strike="noStrike" dirty="0" err="1">
                <a:solidFill>
                  <a:srgbClr val="333333"/>
                </a:solidFill>
                <a:effectLst/>
                <a:highlight>
                  <a:srgbClr val="FFFF00"/>
                </a:highlight>
              </a:rPr>
              <a:t>i</a:t>
            </a:r>
            <a:r>
              <a:rPr lang="en-US" sz="1100" b="1" i="0" u="none" strike="noStrike" dirty="0">
                <a:solidFill>
                  <a:srgbClr val="333333"/>
                </a:solidFill>
                <a:effectLst/>
                <a:highlight>
                  <a:srgbClr val="FFFF00"/>
                </a:highlight>
              </a:rPr>
              <a:t>)</a:t>
            </a:r>
            <a:r>
              <a:rPr lang="en-US" sz="1100" b="0" i="0" dirty="0">
                <a:solidFill>
                  <a:srgbClr val="000000"/>
                </a:solidFill>
                <a:effectLst/>
                <a:highlight>
                  <a:srgbClr val="FFFF00"/>
                </a:highlight>
              </a:rPr>
              <a:t> — the trade or business of performing services as an employee,</a:t>
            </a:r>
          </a:p>
          <a:p>
            <a:pPr marL="0" indent="0" algn="l">
              <a:buNone/>
            </a:pPr>
            <a:r>
              <a:rPr lang="en-US" sz="1100" b="1" i="0" u="none" strike="noStrike" dirty="0">
                <a:solidFill>
                  <a:srgbClr val="333333"/>
                </a:solidFill>
                <a:effectLst/>
              </a:rPr>
              <a:t>(ii)</a:t>
            </a:r>
            <a:r>
              <a:rPr lang="en-US" sz="1100" b="0" i="0" dirty="0">
                <a:solidFill>
                  <a:srgbClr val="000000"/>
                </a:solidFill>
                <a:effectLst/>
              </a:rPr>
              <a:t> — any electing real property trade or business,</a:t>
            </a:r>
          </a:p>
          <a:p>
            <a:pPr marL="0" indent="0" algn="l">
              <a:buNone/>
            </a:pPr>
            <a:r>
              <a:rPr lang="en-US" sz="1100" b="1" i="0" u="none" strike="noStrike" dirty="0">
                <a:solidFill>
                  <a:srgbClr val="333333"/>
                </a:solidFill>
                <a:effectLst/>
              </a:rPr>
              <a:t>(iii)</a:t>
            </a:r>
            <a:r>
              <a:rPr lang="en-US" sz="1100" b="0" i="0" dirty="0">
                <a:solidFill>
                  <a:srgbClr val="000000"/>
                </a:solidFill>
                <a:effectLst/>
              </a:rPr>
              <a:t> — any electing farming business, or</a:t>
            </a:r>
          </a:p>
          <a:p>
            <a:pPr marL="0" indent="0" algn="l">
              <a:buNone/>
            </a:pPr>
            <a:r>
              <a:rPr lang="en-US" sz="1100" b="1" i="0" u="none" strike="noStrike" dirty="0">
                <a:solidFill>
                  <a:srgbClr val="333333"/>
                </a:solidFill>
                <a:effectLst/>
              </a:rPr>
              <a:t>(iv)</a:t>
            </a:r>
            <a:r>
              <a:rPr lang="en-US" sz="1100" b="0" i="0" dirty="0">
                <a:solidFill>
                  <a:srgbClr val="000000"/>
                </a:solidFill>
                <a:effectLst/>
              </a:rPr>
              <a:t> — the trade or business of the furnishing or sale of—</a:t>
            </a:r>
          </a:p>
          <a:p>
            <a:pPr marL="0" indent="0" algn="l">
              <a:buNone/>
            </a:pPr>
            <a:r>
              <a:rPr lang="en-US" sz="1100" b="1" i="0" u="none" strike="noStrike" dirty="0">
                <a:solidFill>
                  <a:srgbClr val="333333"/>
                </a:solidFill>
                <a:effectLst/>
              </a:rPr>
              <a:t>	(I)</a:t>
            </a:r>
            <a:r>
              <a:rPr lang="en-US" sz="1100" b="0" i="0" dirty="0">
                <a:solidFill>
                  <a:srgbClr val="000000"/>
                </a:solidFill>
                <a:effectLst/>
              </a:rPr>
              <a:t> — electrical energy, water, or sewage disposal services,</a:t>
            </a:r>
          </a:p>
          <a:p>
            <a:pPr marL="0" indent="0" algn="l">
              <a:buNone/>
            </a:pPr>
            <a:r>
              <a:rPr lang="en-US" sz="1100" b="1" i="0" u="none" strike="noStrike" dirty="0">
                <a:solidFill>
                  <a:srgbClr val="333333"/>
                </a:solidFill>
                <a:effectLst/>
              </a:rPr>
              <a:t>	(II)</a:t>
            </a:r>
            <a:r>
              <a:rPr lang="en-US" sz="1100" b="0" i="0" dirty="0">
                <a:solidFill>
                  <a:srgbClr val="000000"/>
                </a:solidFill>
                <a:effectLst/>
              </a:rPr>
              <a:t> — gas or steam through a local distribution system, or</a:t>
            </a:r>
          </a:p>
          <a:p>
            <a:pPr marL="0" indent="0" algn="l">
              <a:buNone/>
            </a:pPr>
            <a:r>
              <a:rPr lang="en-US" sz="1100" b="1" i="0" u="none" strike="noStrike" dirty="0">
                <a:solidFill>
                  <a:srgbClr val="333333"/>
                </a:solidFill>
                <a:effectLst/>
              </a:rPr>
              <a:t>	(III)</a:t>
            </a:r>
            <a:r>
              <a:rPr lang="en-US" sz="1100" b="0" i="0" dirty="0">
                <a:solidFill>
                  <a:srgbClr val="000000"/>
                </a:solidFill>
                <a:effectLst/>
              </a:rPr>
              <a:t> — transportation of gas or steam by pipeline,</a:t>
            </a:r>
          </a:p>
          <a:p>
            <a:pPr marL="0" indent="0" algn="l">
              <a:buNone/>
            </a:pPr>
            <a:r>
              <a:rPr lang="en-US" sz="1100" b="0" i="0" dirty="0">
                <a:solidFill>
                  <a:srgbClr val="000000"/>
                </a:solidFill>
                <a:effectLst/>
              </a:rPr>
              <a:t>if the rates for such furnishing or sale, as the case may be, have been established or approved by a State or political subdivision thereof, by any agency or instrumentality of the United States, by a public service or public utility commission or other similar body of any State or political subdivision thereof, or by the governing or ratemaking body of an electric cooperative.</a:t>
            </a:r>
          </a:p>
          <a:p>
            <a:pPr marL="0" indent="0" algn="l">
              <a:buNone/>
            </a:pPr>
            <a:r>
              <a:rPr lang="en-US" sz="1100" b="1" i="0" u="none" strike="noStrike" dirty="0">
                <a:solidFill>
                  <a:srgbClr val="333333"/>
                </a:solidFill>
                <a:effectLst/>
              </a:rPr>
              <a:t>(B)</a:t>
            </a:r>
            <a:r>
              <a:rPr lang="en-US" sz="1100" b="0" i="0" dirty="0">
                <a:solidFill>
                  <a:srgbClr val="000000"/>
                </a:solidFill>
                <a:effectLst/>
              </a:rPr>
              <a:t> </a:t>
            </a:r>
            <a:r>
              <a:rPr lang="en-US" sz="1100" b="1" i="0" dirty="0">
                <a:solidFill>
                  <a:srgbClr val="000000"/>
                </a:solidFill>
                <a:effectLst/>
              </a:rPr>
              <a:t>Electing Real Property Trade Or Business</a:t>
            </a:r>
            <a:r>
              <a:rPr lang="en-US" sz="1100" b="0" i="0" dirty="0">
                <a:solidFill>
                  <a:srgbClr val="000000"/>
                </a:solidFill>
                <a:effectLst/>
              </a:rPr>
              <a:t> — For purposes of this paragraph, the term “electing real property trade or business” means any trade or business which is described in section 469(c)(7)(C) and which makes an election under this subparagraph. Any such election shall be made at such time and in such manner as the Secretary shall prescribe, and, once made, shall be irrevocable.</a:t>
            </a:r>
          </a:p>
          <a:p>
            <a:pPr marL="0" indent="0" algn="l">
              <a:buNone/>
            </a:pPr>
            <a:r>
              <a:rPr lang="en-US" sz="1100" b="1" i="0" u="none" strike="noStrike" dirty="0">
                <a:solidFill>
                  <a:srgbClr val="333333"/>
                </a:solidFill>
                <a:effectLst/>
              </a:rPr>
              <a:t>(C)</a:t>
            </a:r>
            <a:r>
              <a:rPr lang="en-US" sz="1100" b="0" i="0" dirty="0">
                <a:solidFill>
                  <a:srgbClr val="000000"/>
                </a:solidFill>
                <a:effectLst/>
              </a:rPr>
              <a:t> </a:t>
            </a:r>
            <a:r>
              <a:rPr lang="en-US" sz="1100" b="1" i="0" dirty="0">
                <a:solidFill>
                  <a:srgbClr val="000000"/>
                </a:solidFill>
                <a:effectLst/>
              </a:rPr>
              <a:t>Electing Farming Business</a:t>
            </a:r>
            <a:r>
              <a:rPr lang="en-US" sz="1100" b="0" i="0" dirty="0">
                <a:solidFill>
                  <a:srgbClr val="000000"/>
                </a:solidFill>
                <a:effectLst/>
              </a:rPr>
              <a:t> — For purposes of this paragraph, the term “electing farming business” means—</a:t>
            </a:r>
          </a:p>
          <a:p>
            <a:pPr marL="0" indent="0" algn="l">
              <a:buNone/>
            </a:pPr>
            <a:r>
              <a:rPr lang="en-US" sz="1100" b="1" i="0" u="none" strike="noStrike" dirty="0">
                <a:solidFill>
                  <a:srgbClr val="333333"/>
                </a:solidFill>
                <a:effectLst/>
              </a:rPr>
              <a:t>(</a:t>
            </a:r>
            <a:r>
              <a:rPr lang="en-US" sz="1100" b="1" i="0" u="none" strike="noStrike" dirty="0" err="1">
                <a:solidFill>
                  <a:srgbClr val="333333"/>
                </a:solidFill>
                <a:effectLst/>
              </a:rPr>
              <a:t>i</a:t>
            </a:r>
            <a:r>
              <a:rPr lang="en-US" sz="1100" b="1" i="0" u="none" strike="noStrike" dirty="0">
                <a:solidFill>
                  <a:srgbClr val="333333"/>
                </a:solidFill>
                <a:effectLst/>
              </a:rPr>
              <a:t>)</a:t>
            </a:r>
            <a:r>
              <a:rPr lang="en-US" sz="1100" b="0" i="0" dirty="0">
                <a:solidFill>
                  <a:srgbClr val="000000"/>
                </a:solidFill>
                <a:effectLst/>
              </a:rPr>
              <a:t> — a farming business (as defined in section 263A(e)(4)) which makes an election under this subparagraph, or</a:t>
            </a:r>
          </a:p>
          <a:p>
            <a:pPr marL="0" indent="0" algn="l">
              <a:buNone/>
            </a:pPr>
            <a:r>
              <a:rPr lang="en-US" sz="1100" b="1" i="0" u="none" strike="noStrike" dirty="0">
                <a:solidFill>
                  <a:srgbClr val="333333"/>
                </a:solidFill>
                <a:effectLst/>
              </a:rPr>
              <a:t>(ii)</a:t>
            </a:r>
            <a:r>
              <a:rPr lang="en-US" sz="1100" b="0" i="0" dirty="0">
                <a:solidFill>
                  <a:srgbClr val="000000"/>
                </a:solidFill>
                <a:effectLst/>
              </a:rPr>
              <a:t> — any trade or business of a specified agricultural or horticultural cooperative (as defined in section 199A(g)(2)) with respect to which the cooperative makes an election under this subparagraph. </a:t>
            </a:r>
          </a:p>
          <a:p>
            <a:pPr marL="0" indent="0" algn="l">
              <a:buNone/>
            </a:pPr>
            <a:r>
              <a:rPr lang="en-US" sz="1100" b="0" i="0" dirty="0">
                <a:solidFill>
                  <a:srgbClr val="000000"/>
                </a:solidFill>
                <a:effectLst/>
              </a:rPr>
              <a:t>Any such election shall be made at such time and in such manner as the Secretary shall prescribe, and, once made, shall be irrevocable.</a:t>
            </a:r>
          </a:p>
          <a:p>
            <a:pPr marL="0" indent="0" algn="l">
              <a:buNone/>
            </a:pPr>
            <a:endParaRPr lang="en-US" sz="1100" b="1" i="0" u="none" strike="noStrike" dirty="0">
              <a:solidFill>
                <a:srgbClr val="333333"/>
              </a:solidFill>
              <a:effectLst/>
            </a:endParaRPr>
          </a:p>
          <a:p>
            <a:pPr marL="0" indent="0" algn="l">
              <a:buNone/>
            </a:pPr>
            <a:r>
              <a:rPr lang="en-US" sz="1100" b="1" i="0" u="none" strike="noStrike" dirty="0">
                <a:solidFill>
                  <a:srgbClr val="333333"/>
                </a:solidFill>
                <a:effectLst/>
              </a:rPr>
              <a:t>I.R.C. § 163(j)(11)</a:t>
            </a:r>
            <a:r>
              <a:rPr lang="en-US" sz="1100" b="0" i="0" dirty="0">
                <a:solidFill>
                  <a:srgbClr val="000000"/>
                </a:solidFill>
                <a:effectLst/>
              </a:rPr>
              <a:t> </a:t>
            </a:r>
            <a:r>
              <a:rPr lang="en-US" sz="1100" b="1" i="0" dirty="0">
                <a:solidFill>
                  <a:srgbClr val="000000"/>
                </a:solidFill>
                <a:effectLst/>
              </a:rPr>
              <a:t>Cross References</a:t>
            </a:r>
            <a:endParaRPr lang="en-US" sz="1100" b="1" i="0" u="none" strike="noStrike" dirty="0">
              <a:solidFill>
                <a:srgbClr val="333333"/>
              </a:solidFill>
              <a:effectLst/>
            </a:endParaRPr>
          </a:p>
          <a:p>
            <a:pPr marL="0" indent="0" algn="l">
              <a:buNone/>
            </a:pPr>
            <a:r>
              <a:rPr lang="en-US" sz="1100" b="1" i="0" u="none" strike="noStrike" dirty="0">
                <a:solidFill>
                  <a:srgbClr val="333333"/>
                </a:solidFill>
                <a:effectLst/>
              </a:rPr>
              <a:t>(A)</a:t>
            </a:r>
            <a:r>
              <a:rPr lang="en-US" sz="1100" b="0" i="0" dirty="0">
                <a:solidFill>
                  <a:srgbClr val="000000"/>
                </a:solidFill>
                <a:effectLst/>
              </a:rPr>
              <a:t> — For requirement that an electing real property trade or business use the alternative depreciation system, see section 168(g)(1)(F).</a:t>
            </a:r>
          </a:p>
          <a:p>
            <a:pPr marL="0" indent="0" algn="l">
              <a:buNone/>
            </a:pPr>
            <a:r>
              <a:rPr lang="en-US" sz="1100" b="1" i="0" u="none" strike="noStrike" dirty="0">
                <a:solidFill>
                  <a:srgbClr val="333333"/>
                </a:solidFill>
                <a:effectLst/>
              </a:rPr>
              <a:t>(B)</a:t>
            </a:r>
            <a:r>
              <a:rPr lang="en-US" sz="1100" b="0" i="0" dirty="0">
                <a:solidFill>
                  <a:srgbClr val="000000"/>
                </a:solidFill>
                <a:effectLst/>
              </a:rPr>
              <a:t> — For requirement that an electing farming business use the alternative depreciation system, see section 168(g)(1)(G).</a:t>
            </a:r>
          </a:p>
          <a:p>
            <a:pPr marL="0" indent="0" fontAlgn="base">
              <a:buNone/>
            </a:pPr>
            <a:r>
              <a:rPr lang="en-US" sz="1100" b="0" i="0" dirty="0">
                <a:solidFill>
                  <a:srgbClr val="333333"/>
                </a:solidFill>
                <a:effectLst/>
              </a:rPr>
              <a:t>IRC § 163(j)(7) &amp; (11)</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119</a:t>
            </a:fld>
            <a:endParaRPr lang="en-US"/>
          </a:p>
        </p:txBody>
      </p:sp>
      <p:sp>
        <p:nvSpPr>
          <p:cNvPr id="5" name="TextBox 4">
            <a:extLst>
              <a:ext uri="{FF2B5EF4-FFF2-40B4-BE49-F238E27FC236}">
                <a16:creationId xmlns:a16="http://schemas.microsoft.com/office/drawing/2014/main" id="{B248DBC8-336C-4578-8B61-FDD42AA99063}"/>
              </a:ext>
            </a:extLst>
          </p:cNvPr>
          <p:cNvSpPr txBox="1"/>
          <p:nvPr/>
        </p:nvSpPr>
        <p:spPr>
          <a:xfrm>
            <a:off x="7995417" y="1338151"/>
            <a:ext cx="3891784" cy="1815882"/>
          </a:xfrm>
          <a:prstGeom prst="rect">
            <a:avLst/>
          </a:prstGeom>
          <a:noFill/>
          <a:ln w="38100">
            <a:solidFill>
              <a:srgbClr val="FF0000"/>
            </a:solidFill>
          </a:ln>
        </p:spPr>
        <p:txBody>
          <a:bodyPr wrap="square" rtlCol="0">
            <a:spAutoFit/>
          </a:bodyPr>
          <a:lstStyle/>
          <a:p>
            <a:r>
              <a:rPr lang="en-US" sz="1600" b="0" i="0" dirty="0">
                <a:solidFill>
                  <a:srgbClr val="333333"/>
                </a:solidFill>
                <a:effectLst/>
              </a:rPr>
              <a:t>NAICS code associated with a trade or business that is generally not subject to the section 163(j) limitation (2211 (electric power generation, transmission and distribution), 2212 (natural gas distribution), 2213 (water, sewage and other systems), 111 or 112 (farming), 531 (real property)).</a:t>
            </a:r>
            <a:endParaRPr lang="en-US" sz="1600" dirty="0"/>
          </a:p>
        </p:txBody>
      </p:sp>
      <p:sp>
        <p:nvSpPr>
          <p:cNvPr id="8" name="TextBox 7">
            <a:extLst>
              <a:ext uri="{FF2B5EF4-FFF2-40B4-BE49-F238E27FC236}">
                <a16:creationId xmlns:a16="http://schemas.microsoft.com/office/drawing/2014/main" id="{DD1F5380-B967-4B05-864D-FF412A220552}"/>
              </a:ext>
            </a:extLst>
          </p:cNvPr>
          <p:cNvSpPr txBox="1"/>
          <p:nvPr/>
        </p:nvSpPr>
        <p:spPr>
          <a:xfrm>
            <a:off x="5114690" y="1334435"/>
            <a:ext cx="2735769" cy="1815882"/>
          </a:xfrm>
          <a:prstGeom prst="rect">
            <a:avLst/>
          </a:prstGeom>
          <a:noFill/>
          <a:ln w="38100">
            <a:solidFill>
              <a:srgbClr val="FF0000"/>
            </a:solidFill>
          </a:ln>
        </p:spPr>
        <p:txBody>
          <a:bodyPr wrap="square" rtlCol="0">
            <a:spAutoFit/>
          </a:bodyPr>
          <a:lstStyle/>
          <a:p>
            <a:r>
              <a:rPr lang="en-US" sz="1600" b="0" i="0" dirty="0">
                <a:solidFill>
                  <a:srgbClr val="333333"/>
                </a:solidFill>
                <a:effectLst/>
              </a:rPr>
              <a:t>North America Industry Classification System (“NAICS”) has 20 two-digit codes, as follows for relevant codes:</a:t>
            </a:r>
          </a:p>
          <a:p>
            <a:r>
              <a:rPr lang="en-US" sz="1600" dirty="0">
                <a:solidFill>
                  <a:srgbClr val="333333"/>
                </a:solidFill>
              </a:rPr>
              <a:t>11 – Farming</a:t>
            </a:r>
          </a:p>
          <a:p>
            <a:r>
              <a:rPr lang="en-US" sz="1600" dirty="0">
                <a:solidFill>
                  <a:srgbClr val="333333"/>
                </a:solidFill>
              </a:rPr>
              <a:t>22 – Utilities</a:t>
            </a:r>
          </a:p>
          <a:p>
            <a:r>
              <a:rPr lang="en-US" sz="1600" dirty="0">
                <a:solidFill>
                  <a:srgbClr val="333333"/>
                </a:solidFill>
              </a:rPr>
              <a:t>53 – Real Property</a:t>
            </a:r>
            <a:endParaRPr lang="en-US" sz="1600" dirty="0"/>
          </a:p>
        </p:txBody>
      </p:sp>
    </p:spTree>
    <p:extLst>
      <p:ext uri="{BB962C8B-B14F-4D97-AF65-F5344CB8AC3E}">
        <p14:creationId xmlns:p14="http://schemas.microsoft.com/office/powerpoint/2010/main" val="1969677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Deductions  – 2020 </a:t>
            </a:r>
            <a:r>
              <a:rPr lang="en-US" b="1" u="sng" dirty="0">
                <a:solidFill>
                  <a:srgbClr val="FF0000"/>
                </a:solidFill>
              </a:rPr>
              <a:t>Final</a:t>
            </a:r>
            <a:r>
              <a:rPr lang="en-US" dirty="0"/>
              <a:t> Treasury Regulations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79548" y="746506"/>
            <a:ext cx="10774252" cy="6157214"/>
          </a:xfrm>
        </p:spPr>
        <p:txBody>
          <a:bodyPr>
            <a:noAutofit/>
          </a:bodyPr>
          <a:lstStyle/>
          <a:p>
            <a:pPr marL="0" indent="0">
              <a:buNone/>
            </a:pPr>
            <a:r>
              <a:rPr lang="en-US" sz="1800" dirty="0"/>
              <a:t>§ 1.704-1(b)(4)(xi) </a:t>
            </a:r>
            <a:r>
              <a:rPr lang="en-US" sz="1800" b="1" dirty="0"/>
              <a:t>Partner's distributive share. </a:t>
            </a:r>
            <a:r>
              <a:rPr lang="en-US" sz="1800" dirty="0"/>
              <a:t>. . . (xi) Section 163(j) excess items. </a:t>
            </a:r>
          </a:p>
          <a:p>
            <a:pPr marL="0" indent="0">
              <a:buNone/>
            </a:pPr>
            <a:r>
              <a:rPr lang="en-US" sz="1800" dirty="0"/>
              <a:t>§ 1.860C-2(b)(2) </a:t>
            </a:r>
            <a:r>
              <a:rPr lang="en-US" sz="1800" b="1" dirty="0"/>
              <a:t>Determination of REMIC taxable income or net loss. . . . </a:t>
            </a:r>
            <a:r>
              <a:rPr lang="en-US" sz="1800" dirty="0"/>
              <a:t>(2) </a:t>
            </a:r>
            <a:r>
              <a:rPr lang="en-US" sz="1800" i="1" dirty="0"/>
              <a:t>Deduction allowable under section 	163 </a:t>
            </a:r>
            <a:r>
              <a:rPr lang="en-US" sz="1800" dirty="0"/>
              <a:t>[§ 1.860C-2 also issued under 26 U.S.C. 860C(b)(1) and 7805]</a:t>
            </a:r>
            <a:endParaRPr lang="en-US" sz="1800" b="1" dirty="0"/>
          </a:p>
          <a:p>
            <a:pPr marL="0" indent="0">
              <a:buNone/>
            </a:pPr>
            <a:r>
              <a:rPr lang="en-US" sz="1800" dirty="0"/>
              <a:t>§ 1.1362-3(c)(3)(ii) </a:t>
            </a:r>
            <a:r>
              <a:rPr lang="en-US" sz="1800" b="1" dirty="0"/>
              <a:t>Treatment of S termination year. </a:t>
            </a:r>
            <a:r>
              <a:rPr lang="en-US" sz="1800" dirty="0"/>
              <a:t>. . .</a:t>
            </a:r>
            <a:r>
              <a:rPr lang="en-US" sz="1800" b="1" dirty="0"/>
              <a:t> </a:t>
            </a:r>
            <a:r>
              <a:rPr lang="en-US" sz="1800" dirty="0"/>
              <a:t>(ii) Application of section 163(j).</a:t>
            </a:r>
            <a:endParaRPr lang="en-US" sz="1800" b="1" dirty="0"/>
          </a:p>
          <a:p>
            <a:pPr marL="0" indent="0">
              <a:buNone/>
            </a:pPr>
            <a:r>
              <a:rPr lang="en-US" sz="1800" dirty="0"/>
              <a:t>§ 1.1368-1(g)(2)(ii) </a:t>
            </a:r>
            <a:r>
              <a:rPr lang="en-US" sz="1800" b="1" dirty="0"/>
              <a:t>Distributions by S corporations</a:t>
            </a:r>
            <a:r>
              <a:rPr lang="en-US" sz="1800" dirty="0"/>
              <a:t>.</a:t>
            </a:r>
          </a:p>
          <a:p>
            <a:pPr marL="0" indent="0">
              <a:buNone/>
            </a:pPr>
            <a:r>
              <a:rPr lang="en-US" sz="1800" dirty="0"/>
              <a:t>§ 1.1377-1(b)(3)(ii) </a:t>
            </a:r>
            <a:r>
              <a:rPr lang="en-US" sz="1800" b="1" dirty="0"/>
              <a:t>Pro Rata Share</a:t>
            </a:r>
            <a:r>
              <a:rPr lang="en-US" sz="1800" dirty="0"/>
              <a:t>. . . . (ii) Section 163(j). </a:t>
            </a:r>
          </a:p>
          <a:p>
            <a:pPr marL="0" indent="0">
              <a:buNone/>
            </a:pPr>
            <a:r>
              <a:rPr lang="en-US" sz="1800" dirty="0"/>
              <a:t>§1.1502-13(a)(6)(ii)(R) and (vi), (c)(7)(ii)(R), and (h)(2)(iv) </a:t>
            </a:r>
            <a:r>
              <a:rPr lang="en-US" sz="1800" b="1" dirty="0"/>
              <a:t>Intercompany transactions.</a:t>
            </a:r>
            <a:endParaRPr lang="en-US" sz="1800" dirty="0"/>
          </a:p>
          <a:p>
            <a:pPr marL="0" indent="0">
              <a:buNone/>
            </a:pPr>
            <a:r>
              <a:rPr lang="en-US" sz="1800" dirty="0"/>
              <a:t>§1.1502-21(c)(3) </a:t>
            </a:r>
            <a:r>
              <a:rPr lang="en-US" sz="1800" b="1" dirty="0"/>
              <a:t>Net operating losses.</a:t>
            </a:r>
            <a:r>
              <a:rPr lang="en-US" sz="1800" dirty="0"/>
              <a:t> </a:t>
            </a:r>
          </a:p>
          <a:p>
            <a:pPr marL="0" indent="0">
              <a:buNone/>
            </a:pPr>
            <a:r>
              <a:rPr lang="en-US" sz="1800" dirty="0"/>
              <a:t>§1.1502-36(f)(2) </a:t>
            </a:r>
            <a:r>
              <a:rPr lang="en-US" sz="1800" b="1" dirty="0"/>
              <a:t>Unified loss rule.</a:t>
            </a:r>
            <a:endParaRPr lang="en-US" sz="1800" dirty="0"/>
          </a:p>
          <a:p>
            <a:pPr marL="0" indent="0" fontAlgn="base">
              <a:buNone/>
            </a:pPr>
            <a:r>
              <a:rPr lang="en-US" sz="1800" dirty="0"/>
              <a:t>§1.1502-79(f) </a:t>
            </a:r>
            <a:r>
              <a:rPr lang="en-US" sz="1800" b="1" dirty="0"/>
              <a:t>Separate return years. . . . </a:t>
            </a:r>
            <a:r>
              <a:rPr lang="en-US" sz="1800" dirty="0"/>
              <a:t>(f) </a:t>
            </a:r>
            <a:r>
              <a:rPr lang="en-US" sz="1800" i="1" dirty="0"/>
              <a:t>Disallowed business interest expense carryforwards.</a:t>
            </a:r>
            <a:r>
              <a:rPr lang="en-US" sz="1800" dirty="0"/>
              <a:t> </a:t>
            </a:r>
            <a:endParaRPr lang="en-US" sz="1800" b="1" dirty="0"/>
          </a:p>
          <a:p>
            <a:pPr marL="0" indent="0">
              <a:buNone/>
            </a:pPr>
            <a:r>
              <a:rPr lang="en-US" sz="1800" dirty="0"/>
              <a:t>§ 1.1502-90 </a:t>
            </a:r>
            <a:r>
              <a:rPr lang="en-US" sz="1800" b="1" dirty="0"/>
              <a:t>Table of contents. </a:t>
            </a:r>
            <a:r>
              <a:rPr lang="en-US" sz="1800" dirty="0"/>
              <a:t>[§ 1.1502-90 also issued under 26 U.S.C. 382(m) and 26 U.S.C. 1502.]</a:t>
            </a:r>
          </a:p>
          <a:p>
            <a:pPr marL="0" indent="0">
              <a:buNone/>
            </a:pPr>
            <a:r>
              <a:rPr lang="en-US" sz="1800" dirty="0"/>
              <a:t>§ 1.1502-91(e)(2) </a:t>
            </a:r>
            <a:r>
              <a:rPr lang="en-US" sz="1800" b="1" dirty="0"/>
              <a:t>Application of section 382 with respect to a consolidated group.</a:t>
            </a:r>
            <a:endParaRPr lang="en-US" sz="1800" dirty="0"/>
          </a:p>
          <a:p>
            <a:pPr marL="0" indent="0">
              <a:buNone/>
            </a:pPr>
            <a:r>
              <a:rPr lang="en-US" sz="1800" dirty="0"/>
              <a:t>§ 1.1502-95(b)(4)(ii)(B) </a:t>
            </a:r>
            <a:r>
              <a:rPr lang="en-US" sz="1800" b="1" dirty="0"/>
              <a:t>Rules on ceasing to be a member of a consolidated group (or loss subgroup) </a:t>
            </a:r>
            <a:r>
              <a:rPr lang="en-US" sz="1800" b="1" i="1" dirty="0"/>
              <a:t>.</a:t>
            </a:r>
            <a:endParaRPr lang="en-US" sz="1800" dirty="0"/>
          </a:p>
          <a:p>
            <a:pPr marL="0" indent="0" fontAlgn="base">
              <a:buNone/>
            </a:pPr>
            <a:r>
              <a:rPr lang="en-US" sz="1800" dirty="0"/>
              <a:t>§ 1.1502-98(a) and (b) </a:t>
            </a:r>
            <a:r>
              <a:rPr lang="en-US" sz="1800" b="1" dirty="0"/>
              <a:t>Coordination with sections 383 and 163(j). . . . </a:t>
            </a:r>
            <a:r>
              <a:rPr lang="en-US" sz="1800" dirty="0"/>
              <a:t>(a) </a:t>
            </a:r>
            <a:r>
              <a:rPr lang="en-US" sz="1800" i="1" dirty="0"/>
              <a:t>Coordination with section 383.</a:t>
            </a:r>
            <a:r>
              <a:rPr lang="en-US" sz="1800" dirty="0"/>
              <a:t> 	(b) </a:t>
            </a:r>
            <a:r>
              <a:rPr lang="en-US" sz="1800" i="1" dirty="0"/>
              <a:t>Application to section 163(j)</a:t>
            </a:r>
            <a:endParaRPr lang="en-US" sz="1800" dirty="0"/>
          </a:p>
          <a:p>
            <a:pPr marL="0" indent="0" fontAlgn="base">
              <a:buNone/>
            </a:pPr>
            <a:r>
              <a:rPr lang="en-US" sz="1800" dirty="0"/>
              <a:t>§ 1.1502-99(d) </a:t>
            </a:r>
            <a:r>
              <a:rPr lang="en-US" sz="1800" b="1" dirty="0"/>
              <a:t>Effective/applicability dates. . . . </a:t>
            </a:r>
            <a:r>
              <a:rPr lang="en-US" sz="1800" i="1" dirty="0"/>
              <a:t>Application to section 163(j) </a:t>
            </a:r>
          </a:p>
          <a:p>
            <a:pPr marL="0" indent="0" fontAlgn="base">
              <a:buNone/>
            </a:pPr>
            <a:r>
              <a:rPr lang="en-US" sz="1800" dirty="0"/>
              <a:t>§ 1.1504-4(</a:t>
            </a:r>
            <a:r>
              <a:rPr lang="en-US" sz="1800" dirty="0" err="1"/>
              <a:t>i</a:t>
            </a:r>
            <a:r>
              <a:rPr lang="en-US" sz="1800" dirty="0"/>
              <a:t>) </a:t>
            </a:r>
            <a:r>
              <a:rPr lang="en-US" sz="1800" b="1" dirty="0"/>
              <a:t>Treatment of warrants, options, convertible obligations, and other similar interests</a:t>
            </a:r>
            <a:r>
              <a:rPr lang="en-US" sz="1800" b="1" i="1" dirty="0"/>
              <a:t>.</a:t>
            </a:r>
            <a:r>
              <a:rPr lang="en-US" sz="1800" dirty="0"/>
              <a:t> </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a:xfrm>
            <a:off x="8543035" y="6314406"/>
            <a:ext cx="2743200" cy="365125"/>
          </a:xfrm>
        </p:spPr>
        <p:txBody>
          <a:bodyPr/>
          <a:lstStyle/>
          <a:p>
            <a:fld id="{B7BD4E8F-DB89-41F9-BBEF-35A5EF59F7D1}" type="slidenum">
              <a:rPr lang="en-US" smtClean="0"/>
              <a:t>12</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24E3491B-DD65-43B9-9976-1DE5673D11B6}"/>
              </a:ext>
            </a:extLst>
          </p:cNvPr>
          <p:cNvSpPr txBox="1"/>
          <p:nvPr/>
        </p:nvSpPr>
        <p:spPr>
          <a:xfrm>
            <a:off x="5700156" y="2710490"/>
            <a:ext cx="6187044" cy="1323439"/>
          </a:xfrm>
          <a:prstGeom prst="rect">
            <a:avLst/>
          </a:prstGeom>
          <a:noFill/>
          <a:ln w="38100">
            <a:solidFill>
              <a:srgbClr val="FF0000"/>
            </a:solidFill>
          </a:ln>
        </p:spPr>
        <p:txBody>
          <a:bodyPr wrap="square" rtlCol="0">
            <a:spAutoFit/>
          </a:bodyPr>
          <a:lstStyle/>
          <a:p>
            <a:r>
              <a:rPr lang="en-US" sz="2000" dirty="0"/>
              <a:t>569 pages with Preamble when released – July 28, 2020</a:t>
            </a:r>
          </a:p>
          <a:p>
            <a:r>
              <a:rPr lang="en-US" sz="2000" dirty="0"/>
              <a:t>160 pages as sent to the Federal Register – Sep. 14, 2020</a:t>
            </a:r>
          </a:p>
          <a:p>
            <a:r>
              <a:rPr lang="en-US" sz="2000" dirty="0"/>
              <a:t>T.D. 9905, [4830-01-p], REG-106089-18, RIN 1545-BO73, RIN 1545-BP07, 85 FR 56686</a:t>
            </a:r>
          </a:p>
        </p:txBody>
      </p:sp>
      <p:sp>
        <p:nvSpPr>
          <p:cNvPr id="8" name="TextBox 7">
            <a:extLst>
              <a:ext uri="{FF2B5EF4-FFF2-40B4-BE49-F238E27FC236}">
                <a16:creationId xmlns:a16="http://schemas.microsoft.com/office/drawing/2014/main" id="{277DF3A6-5935-42C7-AA24-F2FB645FB856}"/>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3</a:t>
            </a:r>
          </a:p>
        </p:txBody>
      </p:sp>
    </p:spTree>
    <p:extLst>
      <p:ext uri="{BB962C8B-B14F-4D97-AF65-F5344CB8AC3E}">
        <p14:creationId xmlns:p14="http://schemas.microsoft.com/office/powerpoint/2010/main" val="123359253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33452" y="112478"/>
            <a:ext cx="12110225" cy="484881"/>
          </a:xfrm>
        </p:spPr>
        <p:txBody>
          <a:bodyPr>
            <a:noAutofit/>
          </a:bodyPr>
          <a:lstStyle/>
          <a:p>
            <a:pPr algn="ctr"/>
            <a:r>
              <a:rPr lang="en-US" sz="2700" dirty="0"/>
              <a:t>TCJA &amp; CARES Act - Exceptions – Electing (irrevocable) real property trade or business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120</a:t>
            </a:fld>
            <a:endParaRPr lang="en-US"/>
          </a:p>
        </p:txBody>
      </p:sp>
      <p:sp>
        <p:nvSpPr>
          <p:cNvPr id="8" name="Content Placeholder 2">
            <a:extLst>
              <a:ext uri="{FF2B5EF4-FFF2-40B4-BE49-F238E27FC236}">
                <a16:creationId xmlns:a16="http://schemas.microsoft.com/office/drawing/2014/main" id="{04467A94-69F0-4148-AABD-D8BD6635F3E8}"/>
              </a:ext>
            </a:extLst>
          </p:cNvPr>
          <p:cNvSpPr txBox="1">
            <a:spLocks/>
          </p:cNvSpPr>
          <p:nvPr/>
        </p:nvSpPr>
        <p:spPr>
          <a:xfrm>
            <a:off x="602166" y="700712"/>
            <a:ext cx="10760927" cy="61312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highlight>
                  <a:srgbClr val="00FFFF"/>
                </a:highlight>
              </a:rPr>
              <a:t>TCJA &amp; CARES Act</a:t>
            </a:r>
          </a:p>
          <a:p>
            <a:pPr marL="0" indent="0">
              <a:buFont typeface="Arial" panose="020B0604020202020204" pitchFamily="34" charset="0"/>
              <a:buNone/>
            </a:pPr>
            <a:r>
              <a:rPr lang="en-US" sz="2000" u="sng" dirty="0">
                <a:highlight>
                  <a:srgbClr val="00FFFF"/>
                </a:highlight>
              </a:rPr>
              <a:t>Business</a:t>
            </a:r>
            <a:r>
              <a:rPr lang="en-US" sz="2000" dirty="0">
                <a:highlight>
                  <a:srgbClr val="00FFFF"/>
                </a:highlight>
              </a:rPr>
              <a:t> Interest Expense Deduction – Exceptions – Electing (irrevocable) real property trade or business</a:t>
            </a:r>
          </a:p>
          <a:p>
            <a:pPr marL="0" indent="0">
              <a:buNone/>
            </a:pPr>
            <a:r>
              <a:rPr lang="en-US" sz="2000" dirty="0"/>
              <a:t>Excepted and Non-excepted Trade or Business</a:t>
            </a:r>
          </a:p>
          <a:p>
            <a:pPr marL="0" indent="0">
              <a:buNone/>
            </a:pPr>
            <a:r>
              <a:rPr lang="en-US" sz="2000" dirty="0"/>
              <a:t>Trade or Business Exceptions – IRC § 163(j)(7) &amp; (11) - 3</a:t>
            </a:r>
          </a:p>
          <a:p>
            <a:pPr marL="0" indent="0">
              <a:buFont typeface="Arial" panose="020B0604020202020204" pitchFamily="34" charset="0"/>
              <a:buNone/>
            </a:pPr>
            <a:r>
              <a:rPr lang="en-US" sz="2000" dirty="0"/>
              <a:t>Exception – Electing Real Property Trade or Business</a:t>
            </a:r>
          </a:p>
          <a:p>
            <a:pPr marL="0" indent="0">
              <a:buFont typeface="Arial" panose="020B0604020202020204" pitchFamily="34" charset="0"/>
              <a:buNone/>
            </a:pPr>
            <a:r>
              <a:rPr lang="en-US" sz="2000" dirty="0"/>
              <a:t>Anti-Abuse Real Property Trade or Business &amp; De Minimis - 4</a:t>
            </a:r>
          </a:p>
          <a:p>
            <a:pPr marL="0" indent="0">
              <a:buFont typeface="Arial" panose="020B0604020202020204" pitchFamily="34" charset="0"/>
              <a:buNone/>
            </a:pPr>
            <a:r>
              <a:rPr lang="en-US" sz="2000" dirty="0"/>
              <a:t>Elections for Excepted Trades or Businesses – IRC § 163(j)(7)(B) &amp; (C) – 2</a:t>
            </a:r>
          </a:p>
          <a:p>
            <a:pPr marL="0" indent="0">
              <a:buFont typeface="Arial" panose="020B0604020202020204" pitchFamily="34" charset="0"/>
              <a:buNone/>
            </a:pPr>
            <a:r>
              <a:rPr lang="en-US" sz="2000" dirty="0"/>
              <a:t>One-Time Late or W/D Elections for Excepted Trades or Businesses</a:t>
            </a:r>
          </a:p>
          <a:p>
            <a:pPr marL="0" indent="0">
              <a:buFont typeface="Arial" panose="020B0604020202020204" pitchFamily="34" charset="0"/>
              <a:buNone/>
            </a:pPr>
            <a:r>
              <a:rPr lang="en-US" sz="2000" dirty="0"/>
              <a:t>Anti-Abuse Rule for Excepted Trades or Businesses – 2</a:t>
            </a:r>
          </a:p>
          <a:p>
            <a:pPr marL="0" indent="0">
              <a:buFont typeface="Arial" panose="020B0604020202020204" pitchFamily="34" charset="0"/>
              <a:buNone/>
            </a:pPr>
            <a:r>
              <a:rPr lang="en-US" sz="2000" dirty="0"/>
              <a:t>Safe Harbor - Qualified Residential Living Facility - Excepted T or B</a:t>
            </a:r>
          </a:p>
          <a:p>
            <a:pPr marL="0" indent="0">
              <a:buFont typeface="Arial" panose="020B0604020202020204" pitchFamily="34" charset="0"/>
              <a:buNone/>
            </a:pPr>
            <a:r>
              <a:rPr lang="en-US" sz="2000" dirty="0"/>
              <a:t>Corp. Partner – Electing Partnership - Excepted Real Property T or B</a:t>
            </a:r>
          </a:p>
          <a:p>
            <a:pPr marL="0" indent="0">
              <a:buFont typeface="Arial" panose="020B0604020202020204" pitchFamily="34" charset="0"/>
              <a:buNone/>
            </a:pPr>
            <a:r>
              <a:rPr lang="en-US" sz="2000" dirty="0"/>
              <a:t>Allocation of ATI, BII, &amp; BIE Between Excepted &amp; Non-Excepted Trades or Bus.</a:t>
            </a:r>
          </a:p>
          <a:p>
            <a:pPr marL="0" indent="0">
              <a:buFont typeface="Arial" panose="020B0604020202020204" pitchFamily="34" charset="0"/>
              <a:buNone/>
            </a:pPr>
            <a:r>
              <a:rPr lang="en-US" sz="2000" dirty="0"/>
              <a:t>Elections for Real Property Excepted Trade or Business – Notice 2020-59</a:t>
            </a:r>
          </a:p>
          <a:p>
            <a:pPr marL="0" indent="0">
              <a:buFont typeface="Arial" panose="020B0604020202020204" pitchFamily="34" charset="0"/>
              <a:buNone/>
            </a:pPr>
            <a:r>
              <a:rPr lang="en-US" sz="2000" dirty="0"/>
              <a:t>Resident. Living Facility - Elections for Real Prop. Excepted T or B – Notice 2020-59 – 2</a:t>
            </a:r>
          </a:p>
          <a:p>
            <a:pPr marL="0" indent="0">
              <a:buNone/>
            </a:pPr>
            <a:r>
              <a:rPr lang="en-US" sz="2000" dirty="0"/>
              <a:t>Resident. Living Facility - Elections for Real Prop. Excepted T or B – Rev. Proc. 2021-9 - 2</a:t>
            </a:r>
          </a:p>
          <a:p>
            <a:pPr marL="0" indent="0">
              <a:buFont typeface="Arial" panose="020B0604020202020204" pitchFamily="34" charset="0"/>
              <a:buNone/>
            </a:pPr>
            <a:endParaRPr lang="en-US" sz="2000" dirty="0"/>
          </a:p>
        </p:txBody>
      </p:sp>
      <p:sp>
        <p:nvSpPr>
          <p:cNvPr id="9" name="TextBox 8">
            <a:extLst>
              <a:ext uri="{FF2B5EF4-FFF2-40B4-BE49-F238E27FC236}">
                <a16:creationId xmlns:a16="http://schemas.microsoft.com/office/drawing/2014/main" id="{315EB394-DDBB-4356-8FBB-CC60CE3C5D88}"/>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354901893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59367" y="93757"/>
            <a:ext cx="10047245" cy="484881"/>
          </a:xfrm>
        </p:spPr>
        <p:txBody>
          <a:bodyPr>
            <a:normAutofit fontScale="90000"/>
          </a:bodyPr>
          <a:lstStyle/>
          <a:p>
            <a:pPr algn="ctr"/>
            <a:r>
              <a:rPr lang="en-US" u="sng" dirty="0"/>
              <a:t>Business</a:t>
            </a:r>
            <a:r>
              <a:rPr lang="en-US" dirty="0"/>
              <a:t> Interest Expense Deduction - Summary</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4180294" cy="3293209"/>
          </a:xfrm>
          <a:prstGeom prst="rect">
            <a:avLst/>
          </a:prstGeom>
          <a:noFill/>
        </p:spPr>
        <p:txBody>
          <a:bodyPr wrap="square" rtlCol="0">
            <a:spAutoFit/>
          </a:bodyPr>
          <a:lstStyle/>
          <a:p>
            <a:r>
              <a:rPr lang="en-US" sz="2600" b="1" dirty="0"/>
              <a:t>Enablers &amp; Limiters</a:t>
            </a:r>
            <a:r>
              <a:rPr lang="en-US" sz="2600" dirty="0"/>
              <a:t>: </a:t>
            </a:r>
          </a:p>
          <a:p>
            <a:pPr marL="457200" indent="-457200">
              <a:buFont typeface="Arial" panose="020B0604020202020204" pitchFamily="34" charset="0"/>
              <a:buChar char="•"/>
            </a:pPr>
            <a:r>
              <a:rPr lang="en-US" sz="2600" dirty="0"/>
              <a:t>BII</a:t>
            </a:r>
          </a:p>
          <a:p>
            <a:pPr marL="457200" indent="-457200">
              <a:buFont typeface="Arial" panose="020B0604020202020204" pitchFamily="34" charset="0"/>
              <a:buChar char="•"/>
            </a:pPr>
            <a:r>
              <a:rPr lang="en-US" sz="2600" dirty="0"/>
              <a:t>ATI - 30% </a:t>
            </a:r>
            <a:r>
              <a:rPr lang="en-US" sz="2600" b="1" dirty="0">
                <a:solidFill>
                  <a:srgbClr val="FF0000"/>
                </a:solidFill>
              </a:rPr>
              <a:t>√ </a:t>
            </a:r>
            <a:r>
              <a:rPr lang="en-US" sz="2600" dirty="0"/>
              <a:t>of EBITDA  2018 – 2021 then </a:t>
            </a:r>
          </a:p>
          <a:p>
            <a:pPr marL="457200" indent="-457200">
              <a:buFont typeface="Arial" panose="020B0604020202020204" pitchFamily="34" charset="0"/>
              <a:buChar char="•"/>
            </a:pPr>
            <a:r>
              <a:rPr lang="en-US" sz="2600" dirty="0"/>
              <a:t>ATI - 30%</a:t>
            </a:r>
            <a:r>
              <a:rPr lang="en-US" sz="2600" b="1" dirty="0">
                <a:solidFill>
                  <a:srgbClr val="FF0000"/>
                </a:solidFill>
              </a:rPr>
              <a:t> </a:t>
            </a:r>
            <a:r>
              <a:rPr lang="en-US" sz="2600" dirty="0"/>
              <a:t>of EBIT from 2022</a:t>
            </a:r>
          </a:p>
          <a:p>
            <a:pPr lvl="1" indent="-457200">
              <a:buFont typeface="Arial" panose="020B0604020202020204" pitchFamily="34" charset="0"/>
              <a:buChar char="•"/>
            </a:pPr>
            <a:r>
              <a:rPr lang="en-US" sz="2600" dirty="0"/>
              <a:t>Floor plan financing interest expense</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121</a:t>
            </a:fld>
            <a:endParaRPr lang="en-US"/>
          </a:p>
        </p:txBody>
      </p:sp>
      <p:sp>
        <p:nvSpPr>
          <p:cNvPr id="5" name="TextBox 4">
            <a:extLst>
              <a:ext uri="{FF2B5EF4-FFF2-40B4-BE49-F238E27FC236}">
                <a16:creationId xmlns:a16="http://schemas.microsoft.com/office/drawing/2014/main" id="{260D29D3-D9D7-4BF0-97A1-825ACF6D9A55}"/>
              </a:ext>
            </a:extLst>
          </p:cNvPr>
          <p:cNvSpPr txBox="1"/>
          <p:nvPr/>
        </p:nvSpPr>
        <p:spPr>
          <a:xfrm>
            <a:off x="646770" y="4059053"/>
            <a:ext cx="3958683" cy="1107996"/>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CARES Act increased to 50% for 2019 &amp; 2020 – can elect out – can elect 2019 ATI limit in 2020.</a:t>
            </a:r>
          </a:p>
        </p:txBody>
      </p:sp>
      <p:sp>
        <p:nvSpPr>
          <p:cNvPr id="12" name="TextBox 11">
            <a:extLst>
              <a:ext uri="{FF2B5EF4-FFF2-40B4-BE49-F238E27FC236}">
                <a16:creationId xmlns:a16="http://schemas.microsoft.com/office/drawing/2014/main" id="{1D175F4B-EEB8-4C86-90AB-FB01595A4D55}"/>
              </a:ext>
            </a:extLst>
          </p:cNvPr>
          <p:cNvSpPr txBox="1"/>
          <p:nvPr/>
        </p:nvSpPr>
        <p:spPr>
          <a:xfrm>
            <a:off x="5093319" y="717002"/>
            <a:ext cx="6347834" cy="3693319"/>
          </a:xfrm>
          <a:prstGeom prst="rect">
            <a:avLst/>
          </a:prstGeom>
          <a:noFill/>
        </p:spPr>
        <p:txBody>
          <a:bodyPr wrap="square">
            <a:spAutoFit/>
          </a:bodyPr>
          <a:lstStyle/>
          <a:p>
            <a:r>
              <a:rPr lang="en-US" sz="2600" b="1" dirty="0">
                <a:highlight>
                  <a:srgbClr val="FFFF00"/>
                </a:highlight>
              </a:rPr>
              <a:t>Exceptions:</a:t>
            </a:r>
          </a:p>
          <a:p>
            <a:pPr marL="457200" indent="-457200">
              <a:buFont typeface="Arial" panose="020B0604020202020204" pitchFamily="34" charset="0"/>
              <a:buChar char="•"/>
            </a:pPr>
            <a:r>
              <a:rPr lang="en-US" sz="2600" dirty="0"/>
              <a:t>Average annual gross receipts do not exceed $ 25 M ($ 26 M inflation adjusted – 2019 - 2021) for the prior 3-tax yr. period.</a:t>
            </a:r>
          </a:p>
          <a:p>
            <a:pPr marL="457200" indent="-457200">
              <a:buFont typeface="Arial" panose="020B0604020202020204" pitchFamily="34" charset="0"/>
              <a:buChar char="•"/>
            </a:pPr>
            <a:r>
              <a:rPr lang="en-US" sz="2600" dirty="0"/>
              <a:t>Performing services as an employee</a:t>
            </a:r>
          </a:p>
          <a:p>
            <a:pPr marL="457200" indent="-457200">
              <a:buFont typeface="Arial" panose="020B0604020202020204" pitchFamily="34" charset="0"/>
              <a:buChar char="•"/>
            </a:pPr>
            <a:r>
              <a:rPr lang="en-US" sz="2600" dirty="0">
                <a:highlight>
                  <a:srgbClr val="FFFF00"/>
                </a:highlight>
              </a:rPr>
              <a:t>Electing (irrevocable) real property trade or business </a:t>
            </a:r>
            <a:r>
              <a:rPr lang="en-US" sz="2600" b="1" dirty="0">
                <a:solidFill>
                  <a:srgbClr val="FF0000"/>
                </a:solidFill>
                <a:highlight>
                  <a:srgbClr val="FFFF00"/>
                </a:highlight>
              </a:rPr>
              <a:t>*</a:t>
            </a:r>
            <a:endParaRPr lang="en-US" sz="2600" dirty="0">
              <a:highlight>
                <a:srgbClr val="FFFF00"/>
              </a:highlight>
            </a:endParaRPr>
          </a:p>
          <a:p>
            <a:pPr marL="457200" indent="-457200">
              <a:buFont typeface="Arial" panose="020B0604020202020204" pitchFamily="34" charset="0"/>
              <a:buChar char="•"/>
            </a:pPr>
            <a:r>
              <a:rPr lang="en-US" sz="2600" dirty="0"/>
              <a:t>Electing (irrevocable) farming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Sale or furnishing of certain utility services</a:t>
            </a:r>
          </a:p>
        </p:txBody>
      </p:sp>
      <p:sp>
        <p:nvSpPr>
          <p:cNvPr id="14" name="TextBox 13">
            <a:extLst>
              <a:ext uri="{FF2B5EF4-FFF2-40B4-BE49-F238E27FC236}">
                <a16:creationId xmlns:a16="http://schemas.microsoft.com/office/drawing/2014/main" id="{E60F4E94-4D1A-4152-AED6-22B33EAA9C24}"/>
              </a:ext>
            </a:extLst>
          </p:cNvPr>
          <p:cNvSpPr txBox="1"/>
          <p:nvPr/>
        </p:nvSpPr>
        <p:spPr>
          <a:xfrm>
            <a:off x="5207620" y="4378009"/>
            <a:ext cx="6423102" cy="769441"/>
          </a:xfrm>
          <a:prstGeom prst="rect">
            <a:avLst/>
          </a:prstGeom>
          <a:noFill/>
          <a:ln w="38100">
            <a:solidFill>
              <a:srgbClr val="FF0000"/>
            </a:solidFill>
          </a:ln>
        </p:spPr>
        <p:txBody>
          <a:bodyPr wrap="square" rtlCol="0">
            <a:spAutoFit/>
          </a:bodyPr>
          <a:lstStyle/>
          <a:p>
            <a:r>
              <a:rPr lang="en-US" sz="2200" b="1" dirty="0">
                <a:solidFill>
                  <a:srgbClr val="FF0000"/>
                </a:solidFill>
                <a:highlight>
                  <a:srgbClr val="FFFF00"/>
                </a:highlight>
              </a:rPr>
              <a:t>*</a:t>
            </a:r>
            <a:r>
              <a:rPr lang="en-US" sz="2200" dirty="0">
                <a:highlight>
                  <a:srgbClr val="FFFF00"/>
                </a:highlight>
              </a:rPr>
              <a:t> - One-Time Extension to Make or W/D Election (2018 - 2020) – CARES Act - Rev. Proc. 2020-22 (4-10-20)</a:t>
            </a:r>
          </a:p>
        </p:txBody>
      </p:sp>
      <p:sp>
        <p:nvSpPr>
          <p:cNvPr id="15" name="TextBox 14">
            <a:extLst>
              <a:ext uri="{FF2B5EF4-FFF2-40B4-BE49-F238E27FC236}">
                <a16:creationId xmlns:a16="http://schemas.microsoft.com/office/drawing/2014/main" id="{9DB52648-0D5D-4236-ABED-1794346CE7F0}"/>
              </a:ext>
            </a:extLst>
          </p:cNvPr>
          <p:cNvSpPr txBox="1"/>
          <p:nvPr/>
        </p:nvSpPr>
        <p:spPr>
          <a:xfrm>
            <a:off x="646773" y="5386043"/>
            <a:ext cx="10660564" cy="1354217"/>
          </a:xfrm>
          <a:prstGeom prst="rect">
            <a:avLst/>
          </a:prstGeom>
          <a:noFill/>
        </p:spPr>
        <p:txBody>
          <a:bodyPr wrap="square" rtlCol="0">
            <a:spAutoFit/>
          </a:bodyPr>
          <a:lstStyle/>
          <a:p>
            <a:r>
              <a:rPr lang="en-US" sz="2050" dirty="0"/>
              <a:t>Above rules generally apply to Individuals &amp; Others.  Above &amp; additional rules apply to </a:t>
            </a:r>
            <a:r>
              <a:rPr lang="en-US" sz="2050" b="1" dirty="0">
                <a:solidFill>
                  <a:srgbClr val="FF0000"/>
                </a:solidFill>
              </a:rPr>
              <a:t>(1) </a:t>
            </a:r>
            <a:r>
              <a:rPr lang="en-US" sz="2050" dirty="0"/>
              <a:t>C Corps. (including Real Estate Investment Trusts (“REITs”), Regulated Investment Companies (“RICs”), and members of consolidated groups) and tax-exempt corporations, </a:t>
            </a:r>
            <a:r>
              <a:rPr lang="en-US" sz="2050" b="1" dirty="0">
                <a:solidFill>
                  <a:srgbClr val="FF0000"/>
                </a:solidFill>
              </a:rPr>
              <a:t>(2) </a:t>
            </a:r>
            <a:r>
              <a:rPr lang="en-US" sz="2050" dirty="0"/>
              <a:t>Partnerships &amp; S Corporations, </a:t>
            </a:r>
            <a:r>
              <a:rPr lang="en-US" sz="2050" b="1" dirty="0">
                <a:solidFill>
                  <a:srgbClr val="FF0000"/>
                </a:solidFill>
              </a:rPr>
              <a:t>(3) </a:t>
            </a:r>
            <a:r>
              <a:rPr lang="en-US" sz="2050" dirty="0"/>
              <a:t>Controlled Foreign Corporations (“CFCs”), and </a:t>
            </a:r>
            <a:r>
              <a:rPr lang="en-US" sz="2050" b="1" dirty="0">
                <a:solidFill>
                  <a:srgbClr val="FF0000"/>
                </a:solidFill>
              </a:rPr>
              <a:t>(4)</a:t>
            </a:r>
            <a:r>
              <a:rPr lang="en-US" sz="2050" dirty="0"/>
              <a:t> Effectively Connected Income (“ECI”)</a:t>
            </a:r>
          </a:p>
        </p:txBody>
      </p:sp>
      <p:cxnSp>
        <p:nvCxnSpPr>
          <p:cNvPr id="11" name="Straight Connector 10">
            <a:extLst>
              <a:ext uri="{FF2B5EF4-FFF2-40B4-BE49-F238E27FC236}">
                <a16:creationId xmlns:a16="http://schemas.microsoft.com/office/drawing/2014/main" id="{AC957B9D-104B-4EAC-A7F5-6EA46B59637F}"/>
              </a:ext>
            </a:extLst>
          </p:cNvPr>
          <p:cNvCxnSpPr>
            <a:cxnSpLocks/>
          </p:cNvCxnSpPr>
          <p:nvPr/>
        </p:nvCxnSpPr>
        <p:spPr>
          <a:xfrm flipV="1">
            <a:off x="4962293" y="702528"/>
            <a:ext cx="0" cy="454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ECEAD4C-647E-47B7-87FD-7C51929E33BD}"/>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358899149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450" b="0" i="0" dirty="0">
                <a:solidFill>
                  <a:srgbClr val="333333"/>
                </a:solidFill>
                <a:effectLst/>
              </a:rPr>
              <a:t>(44) </a:t>
            </a:r>
            <a:r>
              <a:rPr lang="en-US" sz="2450" b="0" i="1" dirty="0">
                <a:solidFill>
                  <a:srgbClr val="333333"/>
                </a:solidFill>
                <a:effectLst/>
              </a:rPr>
              <a:t>Trade or business</a:t>
            </a:r>
            <a:r>
              <a:rPr lang="en-US" sz="2450" b="0" i="0" dirty="0">
                <a:solidFill>
                  <a:srgbClr val="333333"/>
                </a:solidFill>
                <a:effectLst/>
              </a:rPr>
              <a:t>—</a:t>
            </a:r>
          </a:p>
          <a:p>
            <a:pPr marL="457200" lvl="1" indent="0" fontAlgn="base">
              <a:buNone/>
            </a:pPr>
            <a:endParaRPr lang="en-US" sz="2450" b="0" i="0" dirty="0">
              <a:solidFill>
                <a:srgbClr val="333333"/>
              </a:solidFill>
              <a:effectLst/>
            </a:endParaRPr>
          </a:p>
          <a:p>
            <a:pPr marL="457200" lvl="1" indent="0" fontAlgn="base">
              <a:buNone/>
            </a:pPr>
            <a:r>
              <a:rPr lang="en-US" sz="2450" b="0" i="0" dirty="0">
                <a:solidFill>
                  <a:srgbClr val="333333"/>
                </a:solidFill>
                <a:effectLst/>
              </a:rPr>
              <a:t>(</a:t>
            </a:r>
            <a:r>
              <a:rPr lang="en-US" sz="2450" b="0" i="0" dirty="0" err="1">
                <a:solidFill>
                  <a:srgbClr val="333333"/>
                </a:solidFill>
                <a:effectLst/>
              </a:rPr>
              <a:t>i</a:t>
            </a:r>
            <a:r>
              <a:rPr lang="en-US" sz="2450" b="0" i="0" dirty="0">
                <a:solidFill>
                  <a:srgbClr val="333333"/>
                </a:solidFill>
                <a:effectLst/>
              </a:rPr>
              <a:t>) </a:t>
            </a:r>
            <a:r>
              <a:rPr lang="en-US" sz="2450" b="0" i="1" dirty="0">
                <a:solidFill>
                  <a:srgbClr val="333333"/>
                </a:solidFill>
                <a:effectLst/>
              </a:rPr>
              <a:t>In general.</a:t>
            </a:r>
            <a:r>
              <a:rPr lang="en-US" sz="2450" b="0" i="0" dirty="0">
                <a:solidFill>
                  <a:srgbClr val="333333"/>
                </a:solidFill>
                <a:effectLst/>
              </a:rPr>
              <a:t> The term </a:t>
            </a:r>
            <a:r>
              <a:rPr lang="en-US" sz="2450" b="0" i="1" dirty="0">
                <a:solidFill>
                  <a:srgbClr val="333333"/>
                </a:solidFill>
                <a:effectLst/>
              </a:rPr>
              <a:t>trade or business</a:t>
            </a:r>
            <a:r>
              <a:rPr lang="en-US" sz="2450" b="0" i="0" dirty="0">
                <a:solidFill>
                  <a:srgbClr val="333333"/>
                </a:solidFill>
                <a:effectLst/>
              </a:rPr>
              <a:t> means a trade or business within the meaning of section 162.</a:t>
            </a:r>
          </a:p>
          <a:p>
            <a:pPr marL="457200" lvl="1" indent="0" fontAlgn="base">
              <a:buNone/>
            </a:pPr>
            <a:endParaRPr lang="en-US" sz="2450" b="0" i="0" dirty="0">
              <a:solidFill>
                <a:srgbClr val="333333"/>
              </a:solidFill>
              <a:effectLst/>
            </a:endParaRPr>
          </a:p>
          <a:p>
            <a:pPr marL="457200" lvl="1" indent="0" fontAlgn="base">
              <a:buNone/>
            </a:pPr>
            <a:r>
              <a:rPr lang="en-US" sz="2450" b="0" i="0" dirty="0">
                <a:solidFill>
                  <a:srgbClr val="333333"/>
                </a:solidFill>
                <a:effectLst/>
              </a:rPr>
              <a:t>(ii) </a:t>
            </a:r>
            <a:r>
              <a:rPr lang="en-US" sz="2450" b="0" i="1" dirty="0">
                <a:solidFill>
                  <a:srgbClr val="333333"/>
                </a:solidFill>
                <a:effectLst/>
                <a:highlight>
                  <a:srgbClr val="FFFF00"/>
                </a:highlight>
              </a:rPr>
              <a:t>Excepted trade or business</a:t>
            </a:r>
            <a:r>
              <a:rPr lang="en-US" sz="2450" b="0" i="1" dirty="0">
                <a:solidFill>
                  <a:srgbClr val="333333"/>
                </a:solidFill>
                <a:effectLst/>
              </a:rPr>
              <a:t>.</a:t>
            </a:r>
            <a:r>
              <a:rPr lang="en-US" sz="2450" b="0" i="0" dirty="0">
                <a:solidFill>
                  <a:srgbClr val="333333"/>
                </a:solidFill>
                <a:effectLst/>
              </a:rPr>
              <a:t> </a:t>
            </a:r>
            <a:r>
              <a:rPr lang="en-US" sz="2450" b="0" i="0" dirty="0">
                <a:solidFill>
                  <a:srgbClr val="333333"/>
                </a:solidFill>
                <a:effectLst/>
                <a:highlight>
                  <a:srgbClr val="FFFF00"/>
                </a:highlight>
              </a:rPr>
              <a:t>The term </a:t>
            </a:r>
            <a:r>
              <a:rPr lang="en-US" sz="2450" b="0" i="1" dirty="0">
                <a:solidFill>
                  <a:srgbClr val="333333"/>
                </a:solidFill>
                <a:effectLst/>
                <a:highlight>
                  <a:srgbClr val="FFFF00"/>
                </a:highlight>
              </a:rPr>
              <a:t>excepted trade or business</a:t>
            </a:r>
            <a:r>
              <a:rPr lang="en-US" sz="2450" b="0" i="0" dirty="0">
                <a:solidFill>
                  <a:srgbClr val="333333"/>
                </a:solidFill>
                <a:effectLst/>
                <a:highlight>
                  <a:srgbClr val="FFFF00"/>
                </a:highlight>
              </a:rPr>
              <a:t> means </a:t>
            </a:r>
            <a:r>
              <a:rPr lang="en-US" sz="2450" b="0" i="0" dirty="0">
                <a:solidFill>
                  <a:srgbClr val="333333"/>
                </a:solidFill>
                <a:effectLst/>
              </a:rPr>
              <a:t>the trade or business of performing services as an employee, </a:t>
            </a:r>
            <a:r>
              <a:rPr lang="en-US" sz="2450" b="0" i="0" dirty="0">
                <a:solidFill>
                  <a:srgbClr val="333333"/>
                </a:solidFill>
                <a:effectLst/>
                <a:highlight>
                  <a:srgbClr val="FFFF00"/>
                </a:highlight>
              </a:rPr>
              <a:t>an electing real property trade or business</a:t>
            </a:r>
            <a:r>
              <a:rPr lang="en-US" sz="2450" b="0" i="0" dirty="0">
                <a:solidFill>
                  <a:srgbClr val="333333"/>
                </a:solidFill>
                <a:effectLst/>
              </a:rPr>
              <a:t>, an electing farming business, or an excepted regulated utility trade or business. For additional rules related to excepted trades or businesses, including elections made under section 163(j)(7)(B) and (C), see § 1.163(j)-9.</a:t>
            </a:r>
          </a:p>
          <a:p>
            <a:pPr marL="457200" lvl="1" indent="0" fontAlgn="base">
              <a:buNone/>
            </a:pPr>
            <a:endParaRPr lang="en-US" sz="2450" b="0" i="0" dirty="0">
              <a:solidFill>
                <a:srgbClr val="333333"/>
              </a:solidFill>
              <a:effectLst/>
            </a:endParaRPr>
          </a:p>
          <a:p>
            <a:pPr marL="457200" lvl="1" indent="0" fontAlgn="base">
              <a:buNone/>
            </a:pPr>
            <a:r>
              <a:rPr lang="en-US" sz="2450" b="0" i="0" dirty="0">
                <a:solidFill>
                  <a:srgbClr val="333333"/>
                </a:solidFill>
                <a:effectLst/>
              </a:rPr>
              <a:t>(iii) </a:t>
            </a:r>
            <a:r>
              <a:rPr lang="en-US" sz="2450" b="0" i="1" dirty="0">
                <a:solidFill>
                  <a:srgbClr val="333333"/>
                </a:solidFill>
                <a:effectLst/>
              </a:rPr>
              <a:t>Non-excepted trade or business.</a:t>
            </a:r>
            <a:r>
              <a:rPr lang="en-US" sz="2450" b="0" i="0" dirty="0">
                <a:solidFill>
                  <a:srgbClr val="333333"/>
                </a:solidFill>
                <a:effectLst/>
              </a:rPr>
              <a:t> The term </a:t>
            </a:r>
            <a:r>
              <a:rPr lang="en-US" sz="2450" b="0" i="1" dirty="0">
                <a:solidFill>
                  <a:srgbClr val="333333"/>
                </a:solidFill>
                <a:effectLst/>
              </a:rPr>
              <a:t>non-excepted trade or business</a:t>
            </a:r>
            <a:r>
              <a:rPr lang="en-US" sz="2450" b="0" i="0" dirty="0">
                <a:solidFill>
                  <a:srgbClr val="333333"/>
                </a:solidFill>
                <a:effectLst/>
              </a:rPr>
              <a:t> means any trade or business that is not an excepted trade or business.</a:t>
            </a:r>
          </a:p>
          <a:p>
            <a:pPr marL="0" indent="0" algn="l" fontAlgn="base">
              <a:buNone/>
            </a:pPr>
            <a:r>
              <a:rPr lang="en-US" sz="2450" b="0" i="0" dirty="0">
                <a:solidFill>
                  <a:srgbClr val="333333"/>
                </a:solidFill>
                <a:effectLst/>
              </a:rPr>
              <a:t>Treas. Reg. § 1.163(j)-1(b)(44)</a:t>
            </a:r>
            <a:r>
              <a:rPr lang="en-US" sz="2800" dirty="0"/>
              <a:t> (</a:t>
            </a:r>
            <a:r>
              <a:rPr lang="en-US" sz="2800" b="1" dirty="0">
                <a:solidFill>
                  <a:srgbClr val="FF0000"/>
                </a:solidFill>
              </a:rPr>
              <a:t>2020</a:t>
            </a:r>
            <a:r>
              <a:rPr lang="en-US" sz="2800" dirty="0"/>
              <a:t>)</a:t>
            </a:r>
            <a:r>
              <a:rPr lang="en-US" sz="2450" b="0" i="0" dirty="0">
                <a:solidFill>
                  <a:srgbClr val="333333"/>
                </a:solidFill>
                <a:effectLst/>
              </a:rPr>
              <a:t>.  See also IRC § 163(j)(7) &amp; (11).  Elections are made under Treas. Reg. § 1.163(j)-9</a:t>
            </a:r>
            <a:r>
              <a:rPr lang="en-US" sz="2800" dirty="0"/>
              <a:t> (</a:t>
            </a:r>
            <a:r>
              <a:rPr lang="en-US" sz="2800" b="1" dirty="0">
                <a:solidFill>
                  <a:srgbClr val="FF0000"/>
                </a:solidFill>
              </a:rPr>
              <a:t>2020</a:t>
            </a:r>
            <a:r>
              <a:rPr lang="en-US" sz="2800" dirty="0"/>
              <a:t>)</a:t>
            </a:r>
            <a:r>
              <a:rPr lang="en-US" sz="2450" b="0" i="0" dirty="0">
                <a:solidFill>
                  <a:srgbClr val="333333"/>
                </a:solidFill>
                <a:effectLst/>
              </a:rPr>
              <a:t>.</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122</a:t>
            </a:fld>
            <a:endParaRPr lang="en-US"/>
          </a:p>
        </p:txBody>
      </p:sp>
      <p:sp>
        <p:nvSpPr>
          <p:cNvPr id="8" name="Title 1">
            <a:extLst>
              <a:ext uri="{FF2B5EF4-FFF2-40B4-BE49-F238E27FC236}">
                <a16:creationId xmlns:a16="http://schemas.microsoft.com/office/drawing/2014/main" id="{615F94FD-46E9-4604-9373-3E9988913E6E}"/>
              </a:ext>
            </a:extLst>
          </p:cNvPr>
          <p:cNvSpPr>
            <a:spLocks noGrp="1"/>
          </p:cNvSpPr>
          <p:nvPr>
            <p:ph type="title"/>
          </p:nvPr>
        </p:nvSpPr>
        <p:spPr>
          <a:xfrm>
            <a:off x="1271240" y="111510"/>
            <a:ext cx="9623505" cy="484881"/>
          </a:xfrm>
        </p:spPr>
        <p:txBody>
          <a:bodyPr>
            <a:normAutofit fontScale="90000"/>
          </a:bodyPr>
          <a:lstStyle/>
          <a:p>
            <a:pPr algn="ctr"/>
            <a:r>
              <a:rPr lang="en-US" dirty="0"/>
              <a:t>Excepted and Non-excepted Trade or Business</a:t>
            </a:r>
          </a:p>
        </p:txBody>
      </p:sp>
    </p:spTree>
    <p:extLst>
      <p:ext uri="{BB962C8B-B14F-4D97-AF65-F5344CB8AC3E}">
        <p14:creationId xmlns:p14="http://schemas.microsoft.com/office/powerpoint/2010/main" val="285004462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646769" y="111510"/>
            <a:ext cx="10883591" cy="484881"/>
          </a:xfrm>
        </p:spPr>
        <p:txBody>
          <a:bodyPr>
            <a:normAutofit fontScale="90000"/>
          </a:bodyPr>
          <a:lstStyle/>
          <a:p>
            <a:pPr algn="ctr"/>
            <a:r>
              <a:rPr lang="en-US" dirty="0"/>
              <a:t>Trade or Business Exceptions – IRC § 163(j)(7) &amp; (11)</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0" indent="0" algn="l">
              <a:buNone/>
            </a:pPr>
            <a:r>
              <a:rPr lang="en-US" sz="1100" b="1" i="0" u="none" strike="noStrike" dirty="0">
                <a:solidFill>
                  <a:srgbClr val="333333"/>
                </a:solidFill>
                <a:effectLst/>
                <a:highlight>
                  <a:srgbClr val="FFFF00"/>
                </a:highlight>
              </a:rPr>
              <a:t>I.R.C. § 163(j)(7)</a:t>
            </a:r>
            <a:r>
              <a:rPr lang="en-US" sz="1100" b="0" i="0" dirty="0">
                <a:solidFill>
                  <a:srgbClr val="000000"/>
                </a:solidFill>
                <a:effectLst/>
                <a:highlight>
                  <a:srgbClr val="FFFF00"/>
                </a:highlight>
              </a:rPr>
              <a:t> </a:t>
            </a:r>
            <a:r>
              <a:rPr lang="en-US" sz="1100" b="1" i="0" dirty="0">
                <a:solidFill>
                  <a:srgbClr val="000000"/>
                </a:solidFill>
                <a:effectLst/>
                <a:highlight>
                  <a:srgbClr val="FFFF00"/>
                </a:highlight>
              </a:rPr>
              <a:t>Trade or Business</a:t>
            </a:r>
            <a:r>
              <a:rPr lang="en-US" sz="1100" b="0" i="0" dirty="0">
                <a:solidFill>
                  <a:srgbClr val="000000"/>
                </a:solidFill>
                <a:effectLst/>
                <a:highlight>
                  <a:srgbClr val="FFFF00"/>
                </a:highlight>
              </a:rPr>
              <a:t> — For purposes of this subsection</a:t>
            </a:r>
          </a:p>
          <a:p>
            <a:pPr marL="0" indent="0" algn="l">
              <a:buNone/>
            </a:pPr>
            <a:r>
              <a:rPr lang="en-US" sz="1100" b="1" i="0" u="none" strike="noStrike" dirty="0">
                <a:solidFill>
                  <a:srgbClr val="333333"/>
                </a:solidFill>
                <a:effectLst/>
                <a:highlight>
                  <a:srgbClr val="FFFF00"/>
                </a:highlight>
              </a:rPr>
              <a:t>(A)</a:t>
            </a:r>
            <a:r>
              <a:rPr lang="en-US" sz="1100" b="0" i="0" dirty="0">
                <a:solidFill>
                  <a:srgbClr val="000000"/>
                </a:solidFill>
                <a:effectLst/>
                <a:highlight>
                  <a:srgbClr val="FFFF00"/>
                </a:highlight>
              </a:rPr>
              <a:t> </a:t>
            </a:r>
            <a:r>
              <a:rPr lang="en-US" sz="1100" b="1" i="0" dirty="0">
                <a:solidFill>
                  <a:srgbClr val="000000"/>
                </a:solidFill>
                <a:effectLst/>
                <a:highlight>
                  <a:srgbClr val="FFFF00"/>
                </a:highlight>
              </a:rPr>
              <a:t>In General</a:t>
            </a:r>
            <a:r>
              <a:rPr lang="en-US" sz="1100" b="0" i="0" dirty="0">
                <a:solidFill>
                  <a:srgbClr val="000000"/>
                </a:solidFill>
                <a:effectLst/>
                <a:highlight>
                  <a:srgbClr val="FFFF00"/>
                </a:highlight>
              </a:rPr>
              <a:t> — The term “trade or business” shall not include—</a:t>
            </a:r>
          </a:p>
          <a:p>
            <a:pPr marL="0" indent="0" algn="l">
              <a:buNone/>
            </a:pPr>
            <a:r>
              <a:rPr lang="en-US" sz="1100" b="1" i="0" u="none" strike="noStrike" dirty="0">
                <a:solidFill>
                  <a:srgbClr val="333333"/>
                </a:solidFill>
                <a:effectLst/>
              </a:rPr>
              <a:t>(</a:t>
            </a:r>
            <a:r>
              <a:rPr lang="en-US" sz="1100" b="1" i="0" u="none" strike="noStrike" dirty="0" err="1">
                <a:solidFill>
                  <a:srgbClr val="333333"/>
                </a:solidFill>
                <a:effectLst/>
              </a:rPr>
              <a:t>i</a:t>
            </a:r>
            <a:r>
              <a:rPr lang="en-US" sz="1100" b="1" i="0" u="none" strike="noStrike" dirty="0">
                <a:solidFill>
                  <a:srgbClr val="333333"/>
                </a:solidFill>
                <a:effectLst/>
              </a:rPr>
              <a:t>)</a:t>
            </a:r>
            <a:r>
              <a:rPr lang="en-US" sz="1100" b="0" i="0" dirty="0">
                <a:solidFill>
                  <a:srgbClr val="000000"/>
                </a:solidFill>
                <a:effectLst/>
              </a:rPr>
              <a:t> — the trade or business of performing services as an employee,</a:t>
            </a:r>
          </a:p>
          <a:p>
            <a:pPr marL="0" indent="0" algn="l">
              <a:buNone/>
            </a:pPr>
            <a:r>
              <a:rPr lang="en-US" sz="1100" b="1" i="0" u="none" strike="noStrike" dirty="0">
                <a:solidFill>
                  <a:srgbClr val="333333"/>
                </a:solidFill>
                <a:effectLst/>
                <a:highlight>
                  <a:srgbClr val="FFFF00"/>
                </a:highlight>
              </a:rPr>
              <a:t>(ii)</a:t>
            </a:r>
            <a:r>
              <a:rPr lang="en-US" sz="1100" b="0" i="0" dirty="0">
                <a:solidFill>
                  <a:srgbClr val="000000"/>
                </a:solidFill>
                <a:effectLst/>
                <a:highlight>
                  <a:srgbClr val="FFFF00"/>
                </a:highlight>
              </a:rPr>
              <a:t> — any electing real property trade or business</a:t>
            </a:r>
            <a:r>
              <a:rPr lang="en-US" sz="1100" b="0" i="0" dirty="0">
                <a:solidFill>
                  <a:srgbClr val="000000"/>
                </a:solidFill>
                <a:effectLst/>
              </a:rPr>
              <a:t>,</a:t>
            </a:r>
          </a:p>
          <a:p>
            <a:pPr marL="0" indent="0" algn="l">
              <a:buNone/>
            </a:pPr>
            <a:r>
              <a:rPr lang="en-US" sz="1100" b="1" i="0" u="none" strike="noStrike" dirty="0">
                <a:solidFill>
                  <a:srgbClr val="333333"/>
                </a:solidFill>
                <a:effectLst/>
              </a:rPr>
              <a:t>(iii)</a:t>
            </a:r>
            <a:r>
              <a:rPr lang="en-US" sz="1100" b="0" i="0" dirty="0">
                <a:solidFill>
                  <a:srgbClr val="000000"/>
                </a:solidFill>
                <a:effectLst/>
              </a:rPr>
              <a:t> — any electing farming business, or</a:t>
            </a:r>
          </a:p>
          <a:p>
            <a:pPr marL="0" indent="0" algn="l">
              <a:buNone/>
            </a:pPr>
            <a:r>
              <a:rPr lang="en-US" sz="1100" b="1" i="0" u="none" strike="noStrike" dirty="0">
                <a:solidFill>
                  <a:srgbClr val="333333"/>
                </a:solidFill>
                <a:effectLst/>
              </a:rPr>
              <a:t>(iv)</a:t>
            </a:r>
            <a:r>
              <a:rPr lang="en-US" sz="1100" b="0" i="0" dirty="0">
                <a:solidFill>
                  <a:srgbClr val="000000"/>
                </a:solidFill>
                <a:effectLst/>
              </a:rPr>
              <a:t> — the trade or business of the furnishing or sale of—</a:t>
            </a:r>
          </a:p>
          <a:p>
            <a:pPr marL="0" indent="0" algn="l">
              <a:buNone/>
            </a:pPr>
            <a:r>
              <a:rPr lang="en-US" sz="1100" b="1" i="0" u="none" strike="noStrike" dirty="0">
                <a:solidFill>
                  <a:srgbClr val="333333"/>
                </a:solidFill>
                <a:effectLst/>
              </a:rPr>
              <a:t>	(I)</a:t>
            </a:r>
            <a:r>
              <a:rPr lang="en-US" sz="1100" b="0" i="0" dirty="0">
                <a:solidFill>
                  <a:srgbClr val="000000"/>
                </a:solidFill>
                <a:effectLst/>
              </a:rPr>
              <a:t> — electrical energy, water, or sewage disposal services,</a:t>
            </a:r>
          </a:p>
          <a:p>
            <a:pPr marL="0" indent="0" algn="l">
              <a:buNone/>
            </a:pPr>
            <a:r>
              <a:rPr lang="en-US" sz="1100" b="1" i="0" u="none" strike="noStrike" dirty="0">
                <a:solidFill>
                  <a:srgbClr val="333333"/>
                </a:solidFill>
                <a:effectLst/>
              </a:rPr>
              <a:t>	(II)</a:t>
            </a:r>
            <a:r>
              <a:rPr lang="en-US" sz="1100" b="0" i="0" dirty="0">
                <a:solidFill>
                  <a:srgbClr val="000000"/>
                </a:solidFill>
                <a:effectLst/>
              </a:rPr>
              <a:t> — gas or steam through a local distribution system, or</a:t>
            </a:r>
          </a:p>
          <a:p>
            <a:pPr marL="0" indent="0" algn="l">
              <a:buNone/>
            </a:pPr>
            <a:r>
              <a:rPr lang="en-US" sz="1100" b="1" i="0" u="none" strike="noStrike" dirty="0">
                <a:solidFill>
                  <a:srgbClr val="333333"/>
                </a:solidFill>
                <a:effectLst/>
              </a:rPr>
              <a:t>	(III)</a:t>
            </a:r>
            <a:r>
              <a:rPr lang="en-US" sz="1100" b="0" i="0" dirty="0">
                <a:solidFill>
                  <a:srgbClr val="000000"/>
                </a:solidFill>
                <a:effectLst/>
              </a:rPr>
              <a:t> — transportation of gas or steam by pipeline,</a:t>
            </a:r>
          </a:p>
          <a:p>
            <a:pPr marL="0" indent="0" algn="l">
              <a:buNone/>
            </a:pPr>
            <a:r>
              <a:rPr lang="en-US" sz="1100" b="0" i="0" dirty="0">
                <a:solidFill>
                  <a:srgbClr val="000000"/>
                </a:solidFill>
                <a:effectLst/>
              </a:rPr>
              <a:t>if the rates for such furnishing or sale, as the case may be, have been established or approved by a State or political subdivision thereof, by any agency or instrumentality of the United States, by a public service or public utility commission or other similar body of any State or political subdivision thereof, or by the governing or ratemaking body of an electric cooperative.</a:t>
            </a:r>
          </a:p>
          <a:p>
            <a:pPr marL="0" indent="0" algn="l">
              <a:buNone/>
            </a:pPr>
            <a:r>
              <a:rPr lang="en-US" sz="1100" b="1" i="0" u="none" strike="noStrike" dirty="0">
                <a:solidFill>
                  <a:srgbClr val="333333"/>
                </a:solidFill>
                <a:effectLst/>
                <a:highlight>
                  <a:srgbClr val="FFFF00"/>
                </a:highlight>
              </a:rPr>
              <a:t>(B)</a:t>
            </a:r>
            <a:r>
              <a:rPr lang="en-US" sz="1100" b="0" i="0" dirty="0">
                <a:solidFill>
                  <a:srgbClr val="000000"/>
                </a:solidFill>
                <a:effectLst/>
                <a:highlight>
                  <a:srgbClr val="FFFF00"/>
                </a:highlight>
              </a:rPr>
              <a:t> </a:t>
            </a:r>
            <a:r>
              <a:rPr lang="en-US" sz="1100" b="1" i="0" dirty="0">
                <a:solidFill>
                  <a:srgbClr val="000000"/>
                </a:solidFill>
                <a:effectLst/>
                <a:highlight>
                  <a:srgbClr val="FFFF00"/>
                </a:highlight>
              </a:rPr>
              <a:t>Electing Real Property Trade Or Business</a:t>
            </a:r>
            <a:r>
              <a:rPr lang="en-US" sz="1100" b="0" i="0" dirty="0">
                <a:solidFill>
                  <a:srgbClr val="000000"/>
                </a:solidFill>
                <a:effectLst/>
                <a:highlight>
                  <a:srgbClr val="FFFF00"/>
                </a:highlight>
              </a:rPr>
              <a:t> — For purposes of this paragraph, the term “electing real property trade or business” means any trade or business which is described in section 469(c)(7)(C) and which makes an election under this subparagraph. Any such election shall be made at such time and in such manner as the Secretary shall prescribe, and, once made, shall be irrevocable.</a:t>
            </a:r>
          </a:p>
          <a:p>
            <a:pPr marL="0" indent="0" algn="l">
              <a:buNone/>
            </a:pPr>
            <a:r>
              <a:rPr lang="en-US" sz="1100" b="1" i="0" u="none" strike="noStrike" dirty="0">
                <a:solidFill>
                  <a:srgbClr val="333333"/>
                </a:solidFill>
                <a:effectLst/>
              </a:rPr>
              <a:t>(C)</a:t>
            </a:r>
            <a:r>
              <a:rPr lang="en-US" sz="1100" b="0" i="0" dirty="0">
                <a:solidFill>
                  <a:srgbClr val="000000"/>
                </a:solidFill>
                <a:effectLst/>
              </a:rPr>
              <a:t> </a:t>
            </a:r>
            <a:r>
              <a:rPr lang="en-US" sz="1100" b="1" i="0" dirty="0">
                <a:solidFill>
                  <a:srgbClr val="000000"/>
                </a:solidFill>
                <a:effectLst/>
              </a:rPr>
              <a:t>Electing Farming Business</a:t>
            </a:r>
            <a:r>
              <a:rPr lang="en-US" sz="1100" b="0" i="0" dirty="0">
                <a:solidFill>
                  <a:srgbClr val="000000"/>
                </a:solidFill>
                <a:effectLst/>
              </a:rPr>
              <a:t> — For purposes of this paragraph, the term “electing farming business” means—</a:t>
            </a:r>
          </a:p>
          <a:p>
            <a:pPr marL="0" indent="0" algn="l">
              <a:buNone/>
            </a:pPr>
            <a:r>
              <a:rPr lang="en-US" sz="1100" b="1" i="0" u="none" strike="noStrike" dirty="0">
                <a:solidFill>
                  <a:srgbClr val="333333"/>
                </a:solidFill>
                <a:effectLst/>
              </a:rPr>
              <a:t>(</a:t>
            </a:r>
            <a:r>
              <a:rPr lang="en-US" sz="1100" b="1" i="0" u="none" strike="noStrike" dirty="0" err="1">
                <a:solidFill>
                  <a:srgbClr val="333333"/>
                </a:solidFill>
                <a:effectLst/>
              </a:rPr>
              <a:t>i</a:t>
            </a:r>
            <a:r>
              <a:rPr lang="en-US" sz="1100" b="1" i="0" u="none" strike="noStrike" dirty="0">
                <a:solidFill>
                  <a:srgbClr val="333333"/>
                </a:solidFill>
                <a:effectLst/>
              </a:rPr>
              <a:t>)</a:t>
            </a:r>
            <a:r>
              <a:rPr lang="en-US" sz="1100" b="0" i="0" dirty="0">
                <a:solidFill>
                  <a:srgbClr val="000000"/>
                </a:solidFill>
                <a:effectLst/>
              </a:rPr>
              <a:t> — a farming business (as defined in section 263A(e)(4)) which makes an election under this subparagraph, or</a:t>
            </a:r>
          </a:p>
          <a:p>
            <a:pPr marL="0" indent="0" algn="l">
              <a:buNone/>
            </a:pPr>
            <a:r>
              <a:rPr lang="en-US" sz="1100" b="1" i="0" u="none" strike="noStrike" dirty="0">
                <a:solidFill>
                  <a:srgbClr val="333333"/>
                </a:solidFill>
                <a:effectLst/>
              </a:rPr>
              <a:t>(ii)</a:t>
            </a:r>
            <a:r>
              <a:rPr lang="en-US" sz="1100" b="0" i="0" dirty="0">
                <a:solidFill>
                  <a:srgbClr val="000000"/>
                </a:solidFill>
                <a:effectLst/>
              </a:rPr>
              <a:t> — any trade or business of a specified agricultural or horticultural cooperative (as defined in section 199A(g)(2)) with respect to which the cooperative makes an election under this subparagraph. </a:t>
            </a:r>
          </a:p>
          <a:p>
            <a:pPr marL="0" indent="0" algn="l">
              <a:buNone/>
            </a:pPr>
            <a:r>
              <a:rPr lang="en-US" sz="1100" b="0" i="0" dirty="0">
                <a:solidFill>
                  <a:srgbClr val="000000"/>
                </a:solidFill>
                <a:effectLst/>
              </a:rPr>
              <a:t>Any such election shall be made at such time and in such manner as the Secretary shall prescribe, and, once made, shall be irrevocable.</a:t>
            </a:r>
          </a:p>
          <a:p>
            <a:pPr marL="0" indent="0" algn="l">
              <a:buNone/>
            </a:pPr>
            <a:endParaRPr lang="en-US" sz="1100" b="1" i="0" u="none" strike="noStrike" dirty="0">
              <a:solidFill>
                <a:srgbClr val="333333"/>
              </a:solidFill>
              <a:effectLst/>
            </a:endParaRPr>
          </a:p>
          <a:p>
            <a:pPr marL="0" indent="0" algn="l">
              <a:buNone/>
            </a:pPr>
            <a:r>
              <a:rPr lang="en-US" sz="1100" b="1" i="0" u="none" strike="noStrike" dirty="0">
                <a:solidFill>
                  <a:srgbClr val="333333"/>
                </a:solidFill>
                <a:effectLst/>
                <a:highlight>
                  <a:srgbClr val="FFFF00"/>
                </a:highlight>
              </a:rPr>
              <a:t>I.R.C. § 163(j)(11)</a:t>
            </a:r>
            <a:r>
              <a:rPr lang="en-US" sz="1100" b="0" i="0" dirty="0">
                <a:solidFill>
                  <a:srgbClr val="000000"/>
                </a:solidFill>
                <a:effectLst/>
                <a:highlight>
                  <a:srgbClr val="FFFF00"/>
                </a:highlight>
              </a:rPr>
              <a:t> </a:t>
            </a:r>
            <a:r>
              <a:rPr lang="en-US" sz="1100" b="1" i="0" dirty="0">
                <a:solidFill>
                  <a:srgbClr val="000000"/>
                </a:solidFill>
                <a:effectLst/>
                <a:highlight>
                  <a:srgbClr val="FFFF00"/>
                </a:highlight>
              </a:rPr>
              <a:t>Cross References</a:t>
            </a:r>
            <a:endParaRPr lang="en-US" sz="1100" b="1" i="0" u="none" strike="noStrike" dirty="0">
              <a:solidFill>
                <a:srgbClr val="333333"/>
              </a:solidFill>
              <a:effectLst/>
              <a:highlight>
                <a:srgbClr val="FFFF00"/>
              </a:highlight>
            </a:endParaRPr>
          </a:p>
          <a:p>
            <a:pPr marL="0" indent="0" algn="l">
              <a:buNone/>
            </a:pPr>
            <a:r>
              <a:rPr lang="en-US" sz="1100" b="1" i="0" u="none" strike="noStrike" dirty="0">
                <a:solidFill>
                  <a:srgbClr val="333333"/>
                </a:solidFill>
                <a:effectLst/>
                <a:highlight>
                  <a:srgbClr val="FFFF00"/>
                </a:highlight>
              </a:rPr>
              <a:t>(A)</a:t>
            </a:r>
            <a:r>
              <a:rPr lang="en-US" sz="1100" b="0" i="0" dirty="0">
                <a:solidFill>
                  <a:srgbClr val="000000"/>
                </a:solidFill>
                <a:effectLst/>
                <a:highlight>
                  <a:srgbClr val="FFFF00"/>
                </a:highlight>
              </a:rPr>
              <a:t> — For requirement that an electing real property trade or business use the alternative depreciation system, see section 168(g)(1)(F).</a:t>
            </a:r>
          </a:p>
          <a:p>
            <a:pPr marL="0" indent="0" algn="l">
              <a:buNone/>
            </a:pPr>
            <a:r>
              <a:rPr lang="en-US" sz="1100" b="1" i="0" u="none" strike="noStrike" dirty="0">
                <a:solidFill>
                  <a:srgbClr val="333333"/>
                </a:solidFill>
                <a:effectLst/>
              </a:rPr>
              <a:t>(B)</a:t>
            </a:r>
            <a:r>
              <a:rPr lang="en-US" sz="1100" b="0" i="0" dirty="0">
                <a:solidFill>
                  <a:srgbClr val="000000"/>
                </a:solidFill>
                <a:effectLst/>
              </a:rPr>
              <a:t> — For requirement that an electing farming business use the alternative depreciation system, see section 168(g)(1)(G).</a:t>
            </a:r>
          </a:p>
          <a:p>
            <a:pPr marL="0" indent="0" fontAlgn="base">
              <a:buNone/>
            </a:pPr>
            <a:r>
              <a:rPr lang="en-US" sz="1100" b="0" i="0" dirty="0">
                <a:solidFill>
                  <a:srgbClr val="333333"/>
                </a:solidFill>
                <a:effectLst/>
              </a:rPr>
              <a:t>IRC § 163(j)(7) &amp; (11); see also Treas. Reg. § 1.163(j)-9</a:t>
            </a:r>
            <a:r>
              <a:rPr lang="en-US" sz="1100" dirty="0"/>
              <a:t> (</a:t>
            </a:r>
            <a:r>
              <a:rPr lang="en-US" sz="1100" b="1" dirty="0">
                <a:solidFill>
                  <a:srgbClr val="FF0000"/>
                </a:solidFill>
              </a:rPr>
              <a:t>2020</a:t>
            </a:r>
            <a:r>
              <a:rPr lang="en-US" sz="1100" dirty="0"/>
              <a:t>).</a:t>
            </a:r>
            <a:endParaRPr lang="en-US" sz="1100"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123</a:t>
            </a:fld>
            <a:endParaRPr lang="en-US"/>
          </a:p>
        </p:txBody>
      </p:sp>
      <p:sp>
        <p:nvSpPr>
          <p:cNvPr id="4" name="TextBox 3">
            <a:extLst>
              <a:ext uri="{FF2B5EF4-FFF2-40B4-BE49-F238E27FC236}">
                <a16:creationId xmlns:a16="http://schemas.microsoft.com/office/drawing/2014/main" id="{2644777C-E2B2-4876-A900-DB1A15B027C7}"/>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3</a:t>
            </a:r>
          </a:p>
        </p:txBody>
      </p:sp>
      <p:sp>
        <p:nvSpPr>
          <p:cNvPr id="5" name="TextBox 4">
            <a:extLst>
              <a:ext uri="{FF2B5EF4-FFF2-40B4-BE49-F238E27FC236}">
                <a16:creationId xmlns:a16="http://schemas.microsoft.com/office/drawing/2014/main" id="{B248DBC8-336C-4578-8B61-FDD42AA99063}"/>
              </a:ext>
            </a:extLst>
          </p:cNvPr>
          <p:cNvSpPr txBox="1"/>
          <p:nvPr/>
        </p:nvSpPr>
        <p:spPr>
          <a:xfrm>
            <a:off x="7973115" y="1338150"/>
            <a:ext cx="3891784" cy="1815882"/>
          </a:xfrm>
          <a:prstGeom prst="rect">
            <a:avLst/>
          </a:prstGeom>
          <a:noFill/>
          <a:ln w="38100">
            <a:solidFill>
              <a:srgbClr val="FF0000"/>
            </a:solidFill>
          </a:ln>
        </p:spPr>
        <p:txBody>
          <a:bodyPr wrap="square" rtlCol="0">
            <a:spAutoFit/>
          </a:bodyPr>
          <a:lstStyle/>
          <a:p>
            <a:r>
              <a:rPr lang="en-US" sz="1600" b="0" i="0" dirty="0">
                <a:solidFill>
                  <a:srgbClr val="333333"/>
                </a:solidFill>
                <a:effectLst/>
                <a:highlight>
                  <a:srgbClr val="FFFF00"/>
                </a:highlight>
              </a:rPr>
              <a:t>NAICS code associated with a trade or business that is generally not subject to the section 163(j) limitation</a:t>
            </a:r>
            <a:r>
              <a:rPr lang="en-US" sz="1600" b="0" i="0" dirty="0">
                <a:solidFill>
                  <a:srgbClr val="333333"/>
                </a:solidFill>
                <a:effectLst/>
              </a:rPr>
              <a:t> (2211 (electric power generation, transmission and distribution), 2212 (natural gas distribution), 2213 (water, sewage and other systems), 111 or 112 (farming), </a:t>
            </a:r>
            <a:r>
              <a:rPr lang="en-US" sz="1600" b="0" i="0" dirty="0">
                <a:solidFill>
                  <a:srgbClr val="333333"/>
                </a:solidFill>
                <a:effectLst/>
                <a:highlight>
                  <a:srgbClr val="FFFF00"/>
                </a:highlight>
              </a:rPr>
              <a:t>531 (real property)).</a:t>
            </a:r>
            <a:endParaRPr lang="en-US" sz="1600" dirty="0">
              <a:highlight>
                <a:srgbClr val="FFFF00"/>
              </a:highlight>
            </a:endParaRPr>
          </a:p>
        </p:txBody>
      </p:sp>
      <p:sp>
        <p:nvSpPr>
          <p:cNvPr id="8" name="TextBox 7">
            <a:extLst>
              <a:ext uri="{FF2B5EF4-FFF2-40B4-BE49-F238E27FC236}">
                <a16:creationId xmlns:a16="http://schemas.microsoft.com/office/drawing/2014/main" id="{091C22D9-9C1B-4B3A-8D89-7DFC20A411AF}"/>
              </a:ext>
            </a:extLst>
          </p:cNvPr>
          <p:cNvSpPr txBox="1"/>
          <p:nvPr/>
        </p:nvSpPr>
        <p:spPr>
          <a:xfrm>
            <a:off x="5114690" y="1334435"/>
            <a:ext cx="2735769" cy="1815882"/>
          </a:xfrm>
          <a:prstGeom prst="rect">
            <a:avLst/>
          </a:prstGeom>
          <a:noFill/>
          <a:ln w="38100">
            <a:solidFill>
              <a:srgbClr val="FF0000"/>
            </a:solidFill>
          </a:ln>
        </p:spPr>
        <p:txBody>
          <a:bodyPr wrap="square" rtlCol="0">
            <a:spAutoFit/>
          </a:bodyPr>
          <a:lstStyle/>
          <a:p>
            <a:r>
              <a:rPr lang="en-US" sz="1600" b="0" i="0" dirty="0">
                <a:solidFill>
                  <a:srgbClr val="333333"/>
                </a:solidFill>
                <a:effectLst/>
              </a:rPr>
              <a:t>North America Industry Classification System (“NAICS”) has 20 two-digit codes, as follows for relevant codes:</a:t>
            </a:r>
          </a:p>
          <a:p>
            <a:r>
              <a:rPr lang="en-US" sz="1600" dirty="0">
                <a:solidFill>
                  <a:srgbClr val="333333"/>
                </a:solidFill>
              </a:rPr>
              <a:t>11 – Farming</a:t>
            </a:r>
          </a:p>
          <a:p>
            <a:r>
              <a:rPr lang="en-US" sz="1600" dirty="0">
                <a:solidFill>
                  <a:srgbClr val="333333"/>
                </a:solidFill>
              </a:rPr>
              <a:t>22 – Utilities</a:t>
            </a:r>
          </a:p>
          <a:p>
            <a:r>
              <a:rPr lang="en-US" sz="1600" dirty="0">
                <a:solidFill>
                  <a:srgbClr val="333333"/>
                </a:solidFill>
                <a:highlight>
                  <a:srgbClr val="FFFF00"/>
                </a:highlight>
              </a:rPr>
              <a:t>53 – Real Property</a:t>
            </a:r>
            <a:endParaRPr lang="en-US" sz="1600" dirty="0">
              <a:highlight>
                <a:srgbClr val="FFFF00"/>
              </a:highlight>
            </a:endParaRPr>
          </a:p>
        </p:txBody>
      </p:sp>
    </p:spTree>
    <p:extLst>
      <p:ext uri="{BB962C8B-B14F-4D97-AF65-F5344CB8AC3E}">
        <p14:creationId xmlns:p14="http://schemas.microsoft.com/office/powerpoint/2010/main" val="399777921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78058" y="111510"/>
            <a:ext cx="11864897" cy="484881"/>
          </a:xfrm>
        </p:spPr>
        <p:txBody>
          <a:bodyPr>
            <a:noAutofit/>
          </a:bodyPr>
          <a:lstStyle/>
          <a:p>
            <a:pPr algn="ctr"/>
            <a:r>
              <a:rPr lang="en-US" sz="3600" dirty="0"/>
              <a:t>Trade or Business Exceptions – ADS - IRC § 168(g)(1), (7), &amp; (8)</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0" indent="0" algn="l">
              <a:spcBef>
                <a:spcPts val="300"/>
              </a:spcBef>
              <a:spcAft>
                <a:spcPts val="300"/>
              </a:spcAft>
              <a:buNone/>
            </a:pPr>
            <a:r>
              <a:rPr lang="en-US" sz="1300" b="1" i="0" dirty="0">
                <a:solidFill>
                  <a:srgbClr val="333333"/>
                </a:solidFill>
                <a:effectLst/>
                <a:highlight>
                  <a:srgbClr val="FFFF00"/>
                </a:highlight>
              </a:rPr>
              <a:t>IRC § 168(g) </a:t>
            </a:r>
            <a:r>
              <a:rPr lang="en-US" sz="1300" b="1" i="0" cap="small" dirty="0">
                <a:solidFill>
                  <a:srgbClr val="333333"/>
                </a:solidFill>
                <a:effectLst/>
                <a:highlight>
                  <a:srgbClr val="FFFF00"/>
                </a:highlight>
              </a:rPr>
              <a:t>Alternative depreciation system for certain property</a:t>
            </a:r>
          </a:p>
          <a:p>
            <a:pPr marL="0" indent="0" algn="l">
              <a:spcBef>
                <a:spcPts val="300"/>
              </a:spcBef>
              <a:spcAft>
                <a:spcPts val="300"/>
              </a:spcAft>
              <a:buNone/>
            </a:pPr>
            <a:r>
              <a:rPr lang="en-US" sz="1300" b="1" i="0" dirty="0">
                <a:solidFill>
                  <a:srgbClr val="333333"/>
                </a:solidFill>
                <a:effectLst/>
                <a:highlight>
                  <a:srgbClr val="FFFF00"/>
                </a:highlight>
              </a:rPr>
              <a:t>(1) </a:t>
            </a:r>
            <a:r>
              <a:rPr lang="en-US" sz="1300" b="1" i="0" cap="small" dirty="0">
                <a:solidFill>
                  <a:srgbClr val="333333"/>
                </a:solidFill>
                <a:effectLst/>
                <a:highlight>
                  <a:srgbClr val="FFFF00"/>
                </a:highlight>
              </a:rPr>
              <a:t>In general - </a:t>
            </a:r>
            <a:r>
              <a:rPr lang="en-US" sz="1300" b="0" i="0" dirty="0">
                <a:solidFill>
                  <a:srgbClr val="333333"/>
                </a:solidFill>
                <a:effectLst/>
                <a:highlight>
                  <a:srgbClr val="FFFF00"/>
                </a:highlight>
              </a:rPr>
              <a:t>In the case of—</a:t>
            </a:r>
          </a:p>
          <a:p>
            <a:pPr marL="0" indent="0" algn="l">
              <a:spcBef>
                <a:spcPts val="300"/>
              </a:spcBef>
              <a:spcAft>
                <a:spcPts val="300"/>
              </a:spcAft>
              <a:buNone/>
            </a:pPr>
            <a:r>
              <a:rPr lang="en-US" sz="1300" b="1" i="0" dirty="0">
                <a:solidFill>
                  <a:srgbClr val="333333"/>
                </a:solidFill>
                <a:effectLst/>
              </a:rPr>
              <a:t>(A) </a:t>
            </a:r>
            <a:r>
              <a:rPr lang="en-US" sz="1300" b="0" i="0" dirty="0">
                <a:solidFill>
                  <a:srgbClr val="333333"/>
                </a:solidFill>
                <a:effectLst/>
              </a:rPr>
              <a:t>any tangible property which during the taxable year is used predominantly outside the </a:t>
            </a:r>
            <a:r>
              <a:rPr lang="en-US" sz="1300" b="0" i="0" u="none" strike="noStrike" dirty="0">
                <a:solidFill>
                  <a:srgbClr val="0068AC"/>
                </a:solidFill>
                <a:effectLst/>
                <a:hlinkClick r:id="rId2"/>
              </a:rPr>
              <a:t>United States</a:t>
            </a:r>
            <a:r>
              <a:rPr lang="en-US" sz="1300" b="0" i="0" dirty="0">
                <a:solidFill>
                  <a:srgbClr val="333333"/>
                </a:solidFill>
                <a:effectLst/>
              </a:rPr>
              <a:t>,</a:t>
            </a:r>
          </a:p>
          <a:p>
            <a:pPr marL="0" indent="0" algn="l">
              <a:spcBef>
                <a:spcPts val="300"/>
              </a:spcBef>
              <a:spcAft>
                <a:spcPts val="300"/>
              </a:spcAft>
              <a:buNone/>
            </a:pPr>
            <a:r>
              <a:rPr lang="en-US" sz="1300" b="1" i="0" dirty="0">
                <a:solidFill>
                  <a:srgbClr val="333333"/>
                </a:solidFill>
                <a:effectLst/>
              </a:rPr>
              <a:t>(B) </a:t>
            </a:r>
            <a:r>
              <a:rPr lang="en-US" sz="1300" b="0" i="0" dirty="0">
                <a:solidFill>
                  <a:srgbClr val="333333"/>
                </a:solidFill>
                <a:effectLst/>
              </a:rPr>
              <a:t>any </a:t>
            </a:r>
            <a:r>
              <a:rPr lang="en-US" sz="1300" b="0" i="0" u="none" strike="noStrike" dirty="0">
                <a:solidFill>
                  <a:srgbClr val="0068AC"/>
                </a:solidFill>
                <a:effectLst/>
                <a:hlinkClick r:id="rId3"/>
              </a:rPr>
              <a:t>tax-exempt use property</a:t>
            </a:r>
            <a:r>
              <a:rPr lang="en-US" sz="1300" b="0" i="0" dirty="0">
                <a:solidFill>
                  <a:srgbClr val="333333"/>
                </a:solidFill>
                <a:effectLst/>
              </a:rPr>
              <a:t>,</a:t>
            </a:r>
          </a:p>
          <a:p>
            <a:pPr marL="0" indent="0" algn="l">
              <a:spcBef>
                <a:spcPts val="300"/>
              </a:spcBef>
              <a:spcAft>
                <a:spcPts val="300"/>
              </a:spcAft>
              <a:buNone/>
            </a:pPr>
            <a:r>
              <a:rPr lang="en-US" sz="1300" b="1" i="0" dirty="0">
                <a:solidFill>
                  <a:srgbClr val="333333"/>
                </a:solidFill>
                <a:effectLst/>
              </a:rPr>
              <a:t>(C) </a:t>
            </a:r>
            <a:r>
              <a:rPr lang="en-US" sz="1300" b="0" i="0" dirty="0">
                <a:solidFill>
                  <a:srgbClr val="333333"/>
                </a:solidFill>
                <a:effectLst/>
              </a:rPr>
              <a:t>any </a:t>
            </a:r>
            <a:r>
              <a:rPr lang="en-US" sz="1300" b="0" i="0" u="none" strike="noStrike" dirty="0">
                <a:solidFill>
                  <a:srgbClr val="0068AC"/>
                </a:solidFill>
                <a:effectLst/>
                <a:hlinkClick r:id="rId4"/>
              </a:rPr>
              <a:t>tax-exempt bond financed property</a:t>
            </a:r>
            <a:r>
              <a:rPr lang="en-US" sz="1300" b="0" i="0" dirty="0">
                <a:solidFill>
                  <a:srgbClr val="333333"/>
                </a:solidFill>
                <a:effectLst/>
              </a:rPr>
              <a:t>,</a:t>
            </a:r>
          </a:p>
          <a:p>
            <a:pPr marL="0" indent="0" algn="l">
              <a:spcBef>
                <a:spcPts val="300"/>
              </a:spcBef>
              <a:spcAft>
                <a:spcPts val="300"/>
              </a:spcAft>
              <a:buNone/>
            </a:pPr>
            <a:r>
              <a:rPr lang="en-US" sz="1300" b="1" i="0" dirty="0">
                <a:solidFill>
                  <a:srgbClr val="333333"/>
                </a:solidFill>
                <a:effectLst/>
              </a:rPr>
              <a:t>(D) </a:t>
            </a:r>
            <a:r>
              <a:rPr lang="en-US" sz="1300" b="0" i="0" dirty="0">
                <a:solidFill>
                  <a:srgbClr val="333333"/>
                </a:solidFill>
                <a:effectLst/>
              </a:rPr>
              <a:t>any </a:t>
            </a:r>
            <a:r>
              <a:rPr lang="en-US" sz="1300" b="0" i="0" u="none" strike="noStrike" dirty="0">
                <a:solidFill>
                  <a:srgbClr val="0068AC"/>
                </a:solidFill>
                <a:effectLst/>
                <a:hlinkClick r:id="rId5"/>
              </a:rPr>
              <a:t>imported property</a:t>
            </a:r>
            <a:r>
              <a:rPr lang="en-US" sz="1300" b="0" i="0" dirty="0">
                <a:solidFill>
                  <a:srgbClr val="333333"/>
                </a:solidFill>
                <a:effectLst/>
              </a:rPr>
              <a:t> covered by an Executive order under paragraph (6),</a:t>
            </a:r>
          </a:p>
          <a:p>
            <a:pPr marL="0" indent="0" algn="l">
              <a:spcBef>
                <a:spcPts val="300"/>
              </a:spcBef>
              <a:spcAft>
                <a:spcPts val="300"/>
              </a:spcAft>
              <a:buNone/>
            </a:pPr>
            <a:r>
              <a:rPr lang="en-US" sz="1300" b="1" i="0" dirty="0">
                <a:solidFill>
                  <a:srgbClr val="333333"/>
                </a:solidFill>
                <a:effectLst/>
              </a:rPr>
              <a:t>(E) </a:t>
            </a:r>
            <a:r>
              <a:rPr lang="en-US" sz="1300" b="0" i="0" dirty="0">
                <a:solidFill>
                  <a:srgbClr val="333333"/>
                </a:solidFill>
                <a:effectLst/>
              </a:rPr>
              <a:t>any property to which an election under paragraph (7) applies,</a:t>
            </a:r>
          </a:p>
          <a:p>
            <a:pPr marL="0" indent="0" algn="l">
              <a:spcBef>
                <a:spcPts val="300"/>
              </a:spcBef>
              <a:spcAft>
                <a:spcPts val="300"/>
              </a:spcAft>
              <a:buNone/>
            </a:pPr>
            <a:r>
              <a:rPr lang="en-US" sz="1300" b="1" i="0" dirty="0">
                <a:solidFill>
                  <a:srgbClr val="333333"/>
                </a:solidFill>
                <a:effectLst/>
                <a:highlight>
                  <a:srgbClr val="FFFF00"/>
                </a:highlight>
              </a:rPr>
              <a:t>(F) </a:t>
            </a:r>
            <a:r>
              <a:rPr lang="en-US" sz="1300" b="0" i="0" dirty="0">
                <a:solidFill>
                  <a:srgbClr val="333333"/>
                </a:solidFill>
                <a:effectLst/>
                <a:highlight>
                  <a:srgbClr val="FFFF00"/>
                </a:highlight>
              </a:rPr>
              <a:t>any property described in paragraph (8),</a:t>
            </a:r>
            <a:r>
              <a:rPr lang="en-US" sz="1300" b="0" i="0" dirty="0">
                <a:solidFill>
                  <a:srgbClr val="333333"/>
                </a:solidFill>
                <a:effectLst/>
              </a:rPr>
              <a:t> and</a:t>
            </a:r>
          </a:p>
          <a:p>
            <a:pPr marL="0" indent="0" algn="l">
              <a:spcBef>
                <a:spcPts val="300"/>
              </a:spcBef>
              <a:spcAft>
                <a:spcPts val="300"/>
              </a:spcAft>
              <a:buNone/>
            </a:pPr>
            <a:r>
              <a:rPr lang="en-US" sz="1300" b="1" i="0" dirty="0">
                <a:solidFill>
                  <a:srgbClr val="333333"/>
                </a:solidFill>
                <a:effectLst/>
              </a:rPr>
              <a:t>(G) </a:t>
            </a:r>
            <a:r>
              <a:rPr lang="en-US" sz="1300" b="0" i="0" dirty="0">
                <a:solidFill>
                  <a:srgbClr val="333333"/>
                </a:solidFill>
                <a:effectLst/>
              </a:rPr>
              <a:t>any property with a recovery period of 10 years or more which is held by an electing farming business (as defined in </a:t>
            </a:r>
            <a:r>
              <a:rPr lang="en-US" sz="1300" b="0" i="0" u="none" strike="noStrike" dirty="0">
                <a:solidFill>
                  <a:srgbClr val="0068AC"/>
                </a:solidFill>
                <a:effectLst/>
                <a:hlinkClick r:id="rId6"/>
              </a:rPr>
              <a:t>section 163(j)(7)(C)</a:t>
            </a:r>
            <a:r>
              <a:rPr lang="en-US" sz="1300" b="0" i="0" dirty="0">
                <a:solidFill>
                  <a:srgbClr val="333333"/>
                </a:solidFill>
                <a:effectLst/>
              </a:rPr>
              <a:t>),</a:t>
            </a:r>
          </a:p>
          <a:p>
            <a:pPr marL="0" indent="0" algn="l">
              <a:spcBef>
                <a:spcPts val="300"/>
              </a:spcBef>
              <a:spcAft>
                <a:spcPts val="300"/>
              </a:spcAft>
              <a:buNone/>
            </a:pPr>
            <a:r>
              <a:rPr lang="en-US" sz="1300" b="0" i="0" dirty="0">
                <a:solidFill>
                  <a:srgbClr val="333333"/>
                </a:solidFill>
                <a:effectLst/>
              </a:rPr>
              <a:t>the depreciation deduction provided by </a:t>
            </a:r>
            <a:r>
              <a:rPr lang="en-US" sz="1300" b="0" i="0" u="none" strike="noStrike" dirty="0">
                <a:solidFill>
                  <a:srgbClr val="0068AC"/>
                </a:solidFill>
                <a:effectLst/>
                <a:hlinkClick r:id="rId7"/>
              </a:rPr>
              <a:t>section 167(a)</a:t>
            </a:r>
            <a:r>
              <a:rPr lang="en-US" sz="1300" b="0" i="0" dirty="0">
                <a:solidFill>
                  <a:srgbClr val="333333"/>
                </a:solidFill>
                <a:effectLst/>
              </a:rPr>
              <a:t> shall be determined under the alternative depreciation system.</a:t>
            </a:r>
          </a:p>
          <a:p>
            <a:pPr marL="0" indent="0" algn="l">
              <a:spcBef>
                <a:spcPts val="300"/>
              </a:spcBef>
              <a:spcAft>
                <a:spcPts val="300"/>
              </a:spcAft>
              <a:buNone/>
            </a:pPr>
            <a:r>
              <a:rPr lang="en-US" sz="1300" b="1" i="0" dirty="0">
                <a:solidFill>
                  <a:srgbClr val="333333"/>
                </a:solidFill>
                <a:effectLst/>
              </a:rPr>
              <a:t>(2) </a:t>
            </a:r>
            <a:r>
              <a:rPr lang="en-US" sz="1300" b="1" i="0" cap="small" dirty="0">
                <a:solidFill>
                  <a:srgbClr val="333333"/>
                </a:solidFill>
                <a:effectLst/>
              </a:rPr>
              <a:t>Alternative depreciation system </a:t>
            </a:r>
            <a:r>
              <a:rPr lang="en-US" sz="1300" b="0" i="0" dirty="0">
                <a:solidFill>
                  <a:srgbClr val="333333"/>
                </a:solidFill>
                <a:effectLst/>
              </a:rPr>
              <a:t>For purposes of paragraph (1), the alternative depreciation system is depreciation determined by using—</a:t>
            </a:r>
          </a:p>
          <a:p>
            <a:pPr marL="0" indent="0" algn="l">
              <a:spcBef>
                <a:spcPts val="300"/>
              </a:spcBef>
              <a:spcAft>
                <a:spcPts val="300"/>
              </a:spcAft>
              <a:buNone/>
            </a:pPr>
            <a:r>
              <a:rPr lang="en-US" sz="1300" b="1" i="0" dirty="0">
                <a:solidFill>
                  <a:srgbClr val="333333"/>
                </a:solidFill>
                <a:effectLst/>
              </a:rPr>
              <a:t>(A) </a:t>
            </a:r>
            <a:r>
              <a:rPr lang="en-US" sz="1300" b="0" i="0" dirty="0">
                <a:solidFill>
                  <a:srgbClr val="333333"/>
                </a:solidFill>
                <a:effectLst/>
              </a:rPr>
              <a:t>the straight line method (without regard to salvage value),</a:t>
            </a:r>
          </a:p>
          <a:p>
            <a:pPr marL="0" indent="0" algn="l">
              <a:spcBef>
                <a:spcPts val="300"/>
              </a:spcBef>
              <a:spcAft>
                <a:spcPts val="300"/>
              </a:spcAft>
              <a:buNone/>
            </a:pPr>
            <a:r>
              <a:rPr lang="en-US" sz="1300" b="1" i="0" dirty="0">
                <a:solidFill>
                  <a:srgbClr val="333333"/>
                </a:solidFill>
                <a:effectLst/>
              </a:rPr>
              <a:t>(B) </a:t>
            </a:r>
            <a:r>
              <a:rPr lang="en-US" sz="1300" b="0" i="0" dirty="0">
                <a:solidFill>
                  <a:srgbClr val="333333"/>
                </a:solidFill>
                <a:effectLst/>
              </a:rPr>
              <a:t>the applicable convention determined under subsection (d), and</a:t>
            </a:r>
          </a:p>
          <a:p>
            <a:pPr marL="0" indent="0" algn="l">
              <a:spcBef>
                <a:spcPts val="300"/>
              </a:spcBef>
              <a:spcAft>
                <a:spcPts val="300"/>
              </a:spcAft>
              <a:buNone/>
            </a:pPr>
            <a:r>
              <a:rPr lang="en-US" sz="1300" b="1" i="0" dirty="0">
                <a:solidFill>
                  <a:srgbClr val="333333"/>
                </a:solidFill>
                <a:effectLst/>
              </a:rPr>
              <a:t>(C) </a:t>
            </a:r>
            <a:r>
              <a:rPr lang="en-US" sz="1300" b="0" i="0" dirty="0">
                <a:solidFill>
                  <a:srgbClr val="333333"/>
                </a:solidFill>
                <a:effectLst/>
              </a:rPr>
              <a:t>a recovery period determined under the following </a:t>
            </a:r>
            <a:r>
              <a:rPr lang="en-US" sz="1300" b="0" i="0" dirty="0">
                <a:solidFill>
                  <a:srgbClr val="333333"/>
                </a:solidFill>
                <a:effectLst/>
                <a:highlight>
                  <a:srgbClr val="00FFFF"/>
                </a:highlight>
              </a:rPr>
              <a:t>table</a:t>
            </a:r>
            <a:r>
              <a:rPr lang="en-US" sz="1300" b="0" i="0" dirty="0">
                <a:solidFill>
                  <a:srgbClr val="333333"/>
                </a:solidFill>
                <a:effectLst/>
              </a:rPr>
              <a:t>:</a:t>
            </a:r>
          </a:p>
          <a:p>
            <a:pPr marL="0" indent="0" algn="l">
              <a:spcBef>
                <a:spcPts val="300"/>
              </a:spcBef>
              <a:spcAft>
                <a:spcPts val="300"/>
              </a:spcAft>
              <a:buNone/>
            </a:pPr>
            <a:r>
              <a:rPr lang="en-US" sz="1300" dirty="0">
                <a:solidFill>
                  <a:srgbClr val="333333"/>
                </a:solidFill>
              </a:rPr>
              <a:t>. . .</a:t>
            </a:r>
          </a:p>
          <a:p>
            <a:pPr marL="0" indent="0" algn="l">
              <a:spcBef>
                <a:spcPts val="300"/>
              </a:spcBef>
              <a:spcAft>
                <a:spcPts val="300"/>
              </a:spcAft>
              <a:buNone/>
            </a:pPr>
            <a:r>
              <a:rPr lang="en-US" sz="1300" b="1" i="0" dirty="0">
                <a:solidFill>
                  <a:srgbClr val="333333"/>
                </a:solidFill>
                <a:effectLst/>
                <a:highlight>
                  <a:srgbClr val="FFFF00"/>
                </a:highlight>
              </a:rPr>
              <a:t>(7) </a:t>
            </a:r>
            <a:r>
              <a:rPr lang="en-US" sz="1300" b="1" i="0" cap="small" dirty="0">
                <a:solidFill>
                  <a:srgbClr val="333333"/>
                </a:solidFill>
                <a:effectLst/>
                <a:highlight>
                  <a:srgbClr val="FFFF00"/>
                </a:highlight>
              </a:rPr>
              <a:t>Election to use alternative depreciation system</a:t>
            </a:r>
          </a:p>
          <a:p>
            <a:pPr marL="0" indent="0" algn="l">
              <a:spcBef>
                <a:spcPts val="300"/>
              </a:spcBef>
              <a:spcAft>
                <a:spcPts val="300"/>
              </a:spcAft>
              <a:buNone/>
            </a:pPr>
            <a:r>
              <a:rPr lang="en-US" sz="1300" b="1" i="0" dirty="0">
                <a:solidFill>
                  <a:srgbClr val="333333"/>
                </a:solidFill>
                <a:effectLst/>
                <a:highlight>
                  <a:srgbClr val="FFFF00"/>
                </a:highlight>
              </a:rPr>
              <a:t>(A) In general - </a:t>
            </a:r>
            <a:r>
              <a:rPr lang="en-US" sz="1300" b="0" i="0" dirty="0">
                <a:solidFill>
                  <a:srgbClr val="333333"/>
                </a:solidFill>
                <a:effectLst/>
                <a:highlight>
                  <a:srgbClr val="FFFF00"/>
                </a:highlight>
              </a:rPr>
              <a:t>If the taxpayer makes an election under this paragraph with respect to any class of property for any taxable year, the alternative depreciation system under this subsection shall apply to all property in such class placed in service during such taxable year. Notwithstanding the preceding sentence, in the case of </a:t>
            </a:r>
            <a:r>
              <a:rPr lang="en-US" sz="1300" b="0" i="0" u="none" strike="noStrike" dirty="0">
                <a:solidFill>
                  <a:srgbClr val="0068AC"/>
                </a:solidFill>
                <a:effectLst/>
                <a:highlight>
                  <a:srgbClr val="FFFF00"/>
                </a:highlight>
                <a:hlinkClick r:id="rId8"/>
              </a:rPr>
              <a:t>nonresidential real property</a:t>
            </a:r>
            <a:r>
              <a:rPr lang="en-US" sz="1300" b="0" i="0" dirty="0">
                <a:solidFill>
                  <a:srgbClr val="333333"/>
                </a:solidFill>
                <a:effectLst/>
                <a:highlight>
                  <a:srgbClr val="FFFF00"/>
                </a:highlight>
              </a:rPr>
              <a:t> or</a:t>
            </a:r>
            <a:r>
              <a:rPr lang="en-US" sz="1300" b="0" i="0" u="none" strike="noStrike" dirty="0">
                <a:solidFill>
                  <a:srgbClr val="0068AC"/>
                </a:solidFill>
                <a:effectLst/>
                <a:highlight>
                  <a:srgbClr val="FFFF00"/>
                </a:highlight>
                <a:hlinkClick r:id="rId9"/>
              </a:rPr>
              <a:t> residential rental property,</a:t>
            </a:r>
            <a:r>
              <a:rPr lang="en-US" sz="1300" b="0" i="0" dirty="0">
                <a:solidFill>
                  <a:srgbClr val="333333"/>
                </a:solidFill>
                <a:effectLst/>
                <a:highlight>
                  <a:srgbClr val="FFFF00"/>
                </a:highlight>
              </a:rPr>
              <a:t> such election may be made separately with respect to each property.</a:t>
            </a:r>
          </a:p>
          <a:p>
            <a:pPr marL="0" indent="0" algn="l">
              <a:spcBef>
                <a:spcPts val="300"/>
              </a:spcBef>
              <a:spcAft>
                <a:spcPts val="300"/>
              </a:spcAft>
              <a:buNone/>
            </a:pPr>
            <a:r>
              <a:rPr lang="en-US" sz="1300" b="1" i="0" dirty="0">
                <a:solidFill>
                  <a:srgbClr val="333333"/>
                </a:solidFill>
                <a:effectLst/>
                <a:highlight>
                  <a:srgbClr val="FFFF00"/>
                </a:highlight>
              </a:rPr>
              <a:t>(B) Election irrevocable - </a:t>
            </a:r>
            <a:r>
              <a:rPr lang="en-US" sz="1300" b="0" i="0" dirty="0">
                <a:solidFill>
                  <a:srgbClr val="333333"/>
                </a:solidFill>
                <a:effectLst/>
                <a:highlight>
                  <a:srgbClr val="FFFF00"/>
                </a:highlight>
              </a:rPr>
              <a:t>An election under subparagraph (A), once made, shall be irrevocable.</a:t>
            </a:r>
          </a:p>
          <a:p>
            <a:pPr marL="0" indent="0" algn="l">
              <a:spcBef>
                <a:spcPts val="300"/>
              </a:spcBef>
              <a:spcAft>
                <a:spcPts val="300"/>
              </a:spcAft>
              <a:buNone/>
            </a:pPr>
            <a:r>
              <a:rPr lang="en-US" sz="1300" b="1" i="0" dirty="0">
                <a:solidFill>
                  <a:srgbClr val="333333"/>
                </a:solidFill>
                <a:effectLst/>
                <a:highlight>
                  <a:srgbClr val="FFFF00"/>
                </a:highlight>
              </a:rPr>
              <a:t>(8) </a:t>
            </a:r>
            <a:r>
              <a:rPr lang="en-US" sz="1300" b="1" i="0" cap="small" dirty="0">
                <a:solidFill>
                  <a:srgbClr val="333333"/>
                </a:solidFill>
                <a:effectLst/>
                <a:highlight>
                  <a:srgbClr val="FFFF00"/>
                </a:highlight>
              </a:rPr>
              <a:t>Electing real property trade or business - </a:t>
            </a:r>
            <a:r>
              <a:rPr lang="en-US" sz="1300" b="0" i="0" dirty="0">
                <a:solidFill>
                  <a:srgbClr val="333333"/>
                </a:solidFill>
                <a:effectLst/>
                <a:highlight>
                  <a:srgbClr val="FFFF00"/>
                </a:highlight>
              </a:rPr>
              <a:t>The property described in this paragraph shall consist of any </a:t>
            </a:r>
            <a:r>
              <a:rPr lang="en-US" sz="1300" b="0" i="0" u="none" strike="noStrike" dirty="0">
                <a:solidFill>
                  <a:srgbClr val="0068AC"/>
                </a:solidFill>
                <a:effectLst/>
                <a:highlight>
                  <a:srgbClr val="FFFF00"/>
                </a:highlight>
                <a:hlinkClick r:id="rId8"/>
              </a:rPr>
              <a:t>nonresidential real property</a:t>
            </a:r>
            <a:r>
              <a:rPr lang="en-US" sz="1300" b="0" i="0" dirty="0">
                <a:solidFill>
                  <a:srgbClr val="333333"/>
                </a:solidFill>
                <a:effectLst/>
                <a:highlight>
                  <a:srgbClr val="FFFF00"/>
                </a:highlight>
              </a:rPr>
              <a:t>,</a:t>
            </a:r>
            <a:r>
              <a:rPr lang="en-US" sz="1300" b="0" i="0" u="none" strike="noStrike" dirty="0">
                <a:solidFill>
                  <a:srgbClr val="0068AC"/>
                </a:solidFill>
                <a:effectLst/>
                <a:highlight>
                  <a:srgbClr val="FFFF00"/>
                </a:highlight>
                <a:hlinkClick r:id="rId9"/>
              </a:rPr>
              <a:t> residential rental property,</a:t>
            </a:r>
            <a:r>
              <a:rPr lang="en-US" sz="1300" b="0" i="0" dirty="0">
                <a:solidFill>
                  <a:srgbClr val="333333"/>
                </a:solidFill>
                <a:effectLst/>
                <a:highlight>
                  <a:srgbClr val="FFFF00"/>
                </a:highlight>
              </a:rPr>
              <a:t> and </a:t>
            </a:r>
            <a:r>
              <a:rPr lang="en-US" sz="1300" b="0" i="0" u="none" strike="noStrike" dirty="0">
                <a:solidFill>
                  <a:srgbClr val="0068AC"/>
                </a:solidFill>
                <a:effectLst/>
                <a:highlight>
                  <a:srgbClr val="FFFF00"/>
                </a:highlight>
                <a:hlinkClick r:id="rId10"/>
              </a:rPr>
              <a:t>qualified improvement property</a:t>
            </a:r>
            <a:r>
              <a:rPr lang="en-US" sz="1300" b="0" i="0" dirty="0">
                <a:solidFill>
                  <a:srgbClr val="333333"/>
                </a:solidFill>
                <a:effectLst/>
                <a:highlight>
                  <a:srgbClr val="FFFF00"/>
                </a:highlight>
              </a:rPr>
              <a:t> held by an electing real property trade or business (as defined in 163(j)(7)(B)).</a:t>
            </a:r>
          </a:p>
          <a:p>
            <a:pPr marL="0" indent="0" algn="l">
              <a:spcBef>
                <a:spcPts val="300"/>
              </a:spcBef>
              <a:spcAft>
                <a:spcPts val="300"/>
              </a:spcAft>
              <a:buNone/>
            </a:pPr>
            <a:r>
              <a:rPr lang="en-US" sz="1300" dirty="0">
                <a:solidFill>
                  <a:srgbClr val="333333"/>
                </a:solidFill>
              </a:rPr>
              <a:t>. . .</a:t>
            </a:r>
            <a:endParaRPr lang="en-US" sz="1300" b="0" i="0" dirty="0">
              <a:solidFill>
                <a:srgbClr val="333333"/>
              </a:solidFill>
              <a:effectLst/>
            </a:endParaRPr>
          </a:p>
          <a:p>
            <a:pPr marL="0" indent="0" fontAlgn="base">
              <a:buNone/>
            </a:pPr>
            <a:r>
              <a:rPr lang="en-US" sz="1300" b="0" i="0" dirty="0">
                <a:solidFill>
                  <a:srgbClr val="333333"/>
                </a:solidFill>
                <a:effectLst/>
              </a:rPr>
              <a:t>IRC § 168(g)(1), (7), &amp; (8); </a:t>
            </a:r>
            <a:r>
              <a:rPr lang="en-US" sz="1400" b="0" i="0" dirty="0">
                <a:solidFill>
                  <a:srgbClr val="333333"/>
                </a:solidFill>
                <a:effectLst/>
              </a:rPr>
              <a:t>see also Treas. Reg. § 1.163(j)-9(c)(3)</a:t>
            </a:r>
            <a:r>
              <a:rPr lang="en-US" sz="1400" dirty="0"/>
              <a:t> (</a:t>
            </a:r>
            <a:r>
              <a:rPr lang="en-US" sz="1400" b="1" dirty="0">
                <a:solidFill>
                  <a:srgbClr val="FF0000"/>
                </a:solidFill>
              </a:rPr>
              <a:t>2020</a:t>
            </a:r>
            <a:r>
              <a:rPr lang="en-US" sz="1400" dirty="0"/>
              <a:t>)</a:t>
            </a:r>
            <a:r>
              <a:rPr lang="en-US" sz="1400" b="0" i="0" dirty="0">
                <a:solidFill>
                  <a:srgbClr val="333333"/>
                </a:solidFill>
                <a:effectLst/>
              </a:rPr>
              <a:t>.</a:t>
            </a:r>
            <a:endParaRPr lang="en-US" sz="1300"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124</a:t>
            </a:fld>
            <a:endParaRPr lang="en-US"/>
          </a:p>
        </p:txBody>
      </p:sp>
      <p:sp>
        <p:nvSpPr>
          <p:cNvPr id="13" name="TextBox 12">
            <a:extLst>
              <a:ext uri="{FF2B5EF4-FFF2-40B4-BE49-F238E27FC236}">
                <a16:creationId xmlns:a16="http://schemas.microsoft.com/office/drawing/2014/main" id="{F9F5AF2C-CE3C-4A61-8337-F9E1CD6D16F1}"/>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3</a:t>
            </a:r>
          </a:p>
        </p:txBody>
      </p:sp>
      <p:sp>
        <p:nvSpPr>
          <p:cNvPr id="8" name="TextBox 7">
            <a:extLst>
              <a:ext uri="{FF2B5EF4-FFF2-40B4-BE49-F238E27FC236}">
                <a16:creationId xmlns:a16="http://schemas.microsoft.com/office/drawing/2014/main" id="{2A16AF92-0448-45BF-832E-6EE6F86B6FE6}"/>
              </a:ext>
            </a:extLst>
          </p:cNvPr>
          <p:cNvSpPr txBox="1"/>
          <p:nvPr/>
        </p:nvSpPr>
        <p:spPr>
          <a:xfrm>
            <a:off x="5988205" y="1552916"/>
            <a:ext cx="6021658" cy="1092607"/>
          </a:xfrm>
          <a:prstGeom prst="rect">
            <a:avLst/>
          </a:prstGeom>
          <a:noFill/>
          <a:ln w="38100">
            <a:solidFill>
              <a:srgbClr val="FF0000"/>
            </a:solidFill>
          </a:ln>
        </p:spPr>
        <p:txBody>
          <a:bodyPr wrap="square">
            <a:spAutoFit/>
          </a:bodyPr>
          <a:lstStyle/>
          <a:p>
            <a:pPr fontAlgn="base"/>
            <a:r>
              <a:rPr lang="en-US" sz="1300" b="1" i="0" dirty="0">
                <a:solidFill>
                  <a:srgbClr val="333333"/>
                </a:solidFill>
                <a:effectLst/>
              </a:rPr>
              <a:t>Depreciation of certain residential rental property over 30-year period</a:t>
            </a:r>
            <a:r>
              <a:rPr lang="en-US" sz="1300" b="0" i="0" dirty="0">
                <a:solidFill>
                  <a:srgbClr val="333333"/>
                </a:solidFill>
                <a:effectLst/>
              </a:rPr>
              <a:t>, allowing </a:t>
            </a:r>
            <a:r>
              <a:rPr lang="en-US" sz="1300" b="1" i="0" dirty="0">
                <a:solidFill>
                  <a:srgbClr val="FF0000"/>
                </a:solidFill>
                <a:effectLst/>
              </a:rPr>
              <a:t>30</a:t>
            </a:r>
            <a:r>
              <a:rPr lang="en-US" sz="1300" b="0" i="0" dirty="0">
                <a:solidFill>
                  <a:srgbClr val="333333"/>
                </a:solidFill>
                <a:effectLst/>
              </a:rPr>
              <a:t>-year </a:t>
            </a:r>
            <a:r>
              <a:rPr lang="en-US" sz="1300" b="1" i="0" dirty="0">
                <a:solidFill>
                  <a:srgbClr val="FF0000"/>
                </a:solidFill>
                <a:effectLst/>
              </a:rPr>
              <a:t>ADS</a:t>
            </a:r>
            <a:r>
              <a:rPr lang="en-US" sz="1300" b="0" i="0" dirty="0">
                <a:solidFill>
                  <a:srgbClr val="333333"/>
                </a:solidFill>
                <a:effectLst/>
              </a:rPr>
              <a:t> depreciation [formerly </a:t>
            </a:r>
            <a:r>
              <a:rPr lang="en-US" sz="1300" b="1" i="0" dirty="0">
                <a:solidFill>
                  <a:srgbClr val="FF0000"/>
                </a:solidFill>
                <a:effectLst/>
              </a:rPr>
              <a:t>40</a:t>
            </a:r>
            <a:r>
              <a:rPr lang="en-US" sz="1300" b="0" i="0" dirty="0">
                <a:solidFill>
                  <a:srgbClr val="333333"/>
                </a:solidFill>
                <a:effectLst/>
              </a:rPr>
              <a:t> years] for residential real property placed in service prior to January 1, 2018, held by an electing real property trade or business in certain circumstances.  IRC §168(g)</a:t>
            </a:r>
            <a:r>
              <a:rPr lang="en-US" sz="1300" b="0" i="0" dirty="0">
                <a:solidFill>
                  <a:srgbClr val="333333"/>
                </a:solidFill>
                <a:effectLst/>
                <a:highlight>
                  <a:srgbClr val="00FFFF"/>
                </a:highlight>
              </a:rPr>
              <a:t>(2)(C).  </a:t>
            </a:r>
            <a:r>
              <a:rPr lang="en-US" sz="1300" dirty="0">
                <a:highlight>
                  <a:srgbClr val="00FFFF"/>
                </a:highlight>
              </a:rPr>
              <a:t>Consolidated Appropriations Act, 2021 (Pub. L. No. 116-260) (Dec. 27, 2020),</a:t>
            </a:r>
            <a:r>
              <a:rPr lang="en-US" sz="1300" b="0" i="0" dirty="0">
                <a:solidFill>
                  <a:srgbClr val="333333"/>
                </a:solidFill>
                <a:effectLst/>
                <a:highlight>
                  <a:srgbClr val="00FFFF"/>
                </a:highlight>
              </a:rPr>
              <a:t> Title II of Division EE, Act § 202 (Re. COVID-19 relief</a:t>
            </a:r>
            <a:r>
              <a:rPr lang="en-US" sz="1300" dirty="0">
                <a:solidFill>
                  <a:srgbClr val="333333"/>
                </a:solidFill>
                <a:highlight>
                  <a:srgbClr val="00FFFF"/>
                </a:highlight>
              </a:rPr>
              <a:t>). </a:t>
            </a:r>
            <a:r>
              <a:rPr lang="en-US" sz="1300" b="1" i="0" dirty="0">
                <a:solidFill>
                  <a:srgbClr val="FF0000"/>
                </a:solidFill>
                <a:effectLst/>
              </a:rPr>
              <a:t>*</a:t>
            </a:r>
            <a:endParaRPr lang="en-US" sz="1300" b="0" i="0" dirty="0">
              <a:solidFill>
                <a:srgbClr val="333333"/>
              </a:solidFill>
              <a:effectLst/>
              <a:highlight>
                <a:srgbClr val="00FFFF"/>
              </a:highlight>
            </a:endParaRPr>
          </a:p>
        </p:txBody>
      </p:sp>
      <p:sp>
        <p:nvSpPr>
          <p:cNvPr id="9" name="TextBox 8">
            <a:extLst>
              <a:ext uri="{FF2B5EF4-FFF2-40B4-BE49-F238E27FC236}">
                <a16:creationId xmlns:a16="http://schemas.microsoft.com/office/drawing/2014/main" id="{DE33F8D9-38E7-4F0F-B1D9-47462A81DF62}"/>
              </a:ext>
            </a:extLst>
          </p:cNvPr>
          <p:cNvSpPr txBox="1"/>
          <p:nvPr/>
        </p:nvSpPr>
        <p:spPr>
          <a:xfrm>
            <a:off x="5984490" y="3522965"/>
            <a:ext cx="6021658" cy="1292662"/>
          </a:xfrm>
          <a:prstGeom prst="rect">
            <a:avLst/>
          </a:prstGeom>
          <a:noFill/>
          <a:ln w="38100">
            <a:solidFill>
              <a:srgbClr val="FF0000"/>
            </a:solidFill>
          </a:ln>
        </p:spPr>
        <p:txBody>
          <a:bodyPr wrap="square">
            <a:spAutoFit/>
          </a:bodyPr>
          <a:lstStyle/>
          <a:p>
            <a:pPr fontAlgn="base"/>
            <a:r>
              <a:rPr lang="en-US" sz="1300" b="1" i="0" dirty="0">
                <a:solidFill>
                  <a:srgbClr val="FF0000"/>
                </a:solidFill>
                <a:effectLst/>
              </a:rPr>
              <a:t>*</a:t>
            </a:r>
            <a:r>
              <a:rPr lang="en-US" sz="1300" b="0" i="0" dirty="0">
                <a:solidFill>
                  <a:srgbClr val="000000"/>
                </a:solidFill>
                <a:effectLst/>
              </a:rPr>
              <a:t> - Revenue Procedure 2020-25 provides procedural rules related to Qualified Investment Property (“QIP”) to allow taxpayers to file Form 3115 or, alternatively, amend tax returns to reflect the retroactive, technical amendment provisions of the CARES Act that provide 100% bonus depreciation for QIP.  Similar provisions may be issued for reducing from </a:t>
            </a:r>
            <a:r>
              <a:rPr lang="en-US" sz="1300" b="1" i="0" dirty="0">
                <a:solidFill>
                  <a:srgbClr val="FF0000"/>
                </a:solidFill>
                <a:effectLst/>
              </a:rPr>
              <a:t>40</a:t>
            </a:r>
            <a:r>
              <a:rPr lang="en-US" sz="1300" b="0" i="0" dirty="0">
                <a:solidFill>
                  <a:srgbClr val="000000"/>
                </a:solidFill>
                <a:effectLst/>
              </a:rPr>
              <a:t> to </a:t>
            </a:r>
            <a:r>
              <a:rPr lang="en-US" sz="1300" b="1" i="0" dirty="0">
                <a:solidFill>
                  <a:srgbClr val="FF0000"/>
                </a:solidFill>
                <a:effectLst/>
              </a:rPr>
              <a:t>30</a:t>
            </a:r>
            <a:r>
              <a:rPr lang="en-US" sz="1300" b="0" i="0" dirty="0">
                <a:solidFill>
                  <a:srgbClr val="000000"/>
                </a:solidFill>
                <a:effectLst/>
              </a:rPr>
              <a:t> year  </a:t>
            </a:r>
            <a:r>
              <a:rPr lang="en-US" sz="1300" b="1" i="0" dirty="0">
                <a:solidFill>
                  <a:srgbClr val="FF0000"/>
                </a:solidFill>
                <a:effectLst/>
              </a:rPr>
              <a:t>ADS</a:t>
            </a:r>
            <a:r>
              <a:rPr lang="en-US" sz="1300" b="0" i="0" dirty="0">
                <a:solidFill>
                  <a:srgbClr val="000000"/>
                </a:solidFill>
                <a:effectLst/>
              </a:rPr>
              <a:t> lives for residential rental property</a:t>
            </a:r>
            <a:r>
              <a:rPr lang="en-US" sz="1300" dirty="0">
                <a:solidFill>
                  <a:srgbClr val="000000"/>
                </a:solidFill>
              </a:rPr>
              <a:t> for property placed in service prior to 2018.</a:t>
            </a:r>
            <a:endParaRPr lang="en-US" sz="1300" b="0" i="0" dirty="0">
              <a:solidFill>
                <a:srgbClr val="333333"/>
              </a:solidFill>
              <a:effectLst/>
              <a:highlight>
                <a:srgbClr val="00FFFF"/>
              </a:highlight>
            </a:endParaRPr>
          </a:p>
        </p:txBody>
      </p:sp>
    </p:spTree>
    <p:extLst>
      <p:ext uri="{BB962C8B-B14F-4D97-AF65-F5344CB8AC3E}">
        <p14:creationId xmlns:p14="http://schemas.microsoft.com/office/powerpoint/2010/main" val="390754280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78058" y="111510"/>
            <a:ext cx="11998713" cy="484881"/>
          </a:xfrm>
        </p:spPr>
        <p:txBody>
          <a:bodyPr>
            <a:noAutofit/>
          </a:bodyPr>
          <a:lstStyle/>
          <a:p>
            <a:pPr algn="ctr"/>
            <a:r>
              <a:rPr lang="en-US" sz="3100" dirty="0"/>
              <a:t>Trade or Business Exceptions – Bonus </a:t>
            </a:r>
            <a:r>
              <a:rPr lang="en-US" sz="3100" dirty="0" err="1"/>
              <a:t>Depr</a:t>
            </a:r>
            <a:r>
              <a:rPr lang="en-US" sz="3100" dirty="0"/>
              <a:t>. - IRC § 168(k)(1), (2), (6), &amp; (9)</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0" indent="0" algn="l">
              <a:spcBef>
                <a:spcPts val="300"/>
              </a:spcBef>
              <a:spcAft>
                <a:spcPts val="300"/>
              </a:spcAft>
              <a:buNone/>
            </a:pPr>
            <a:r>
              <a:rPr lang="en-US" sz="950" b="1" i="0" dirty="0">
                <a:solidFill>
                  <a:srgbClr val="333333"/>
                </a:solidFill>
                <a:effectLst/>
                <a:highlight>
                  <a:srgbClr val="FFFF00"/>
                </a:highlight>
              </a:rPr>
              <a:t>(k) </a:t>
            </a:r>
            <a:r>
              <a:rPr lang="en-US" sz="950" b="1" i="0" cap="small" dirty="0">
                <a:solidFill>
                  <a:srgbClr val="333333"/>
                </a:solidFill>
                <a:effectLst/>
                <a:highlight>
                  <a:srgbClr val="FFFF00"/>
                </a:highlight>
              </a:rPr>
              <a:t>Special allowance for certain property – </a:t>
            </a:r>
          </a:p>
          <a:p>
            <a:pPr marL="0" indent="0" algn="l">
              <a:spcBef>
                <a:spcPts val="300"/>
              </a:spcBef>
              <a:spcAft>
                <a:spcPts val="300"/>
              </a:spcAft>
              <a:buNone/>
            </a:pPr>
            <a:r>
              <a:rPr lang="en-US" sz="950" b="1" i="0" cap="small" dirty="0">
                <a:solidFill>
                  <a:srgbClr val="333333"/>
                </a:solidFill>
                <a:effectLst/>
                <a:highlight>
                  <a:srgbClr val="FFFF00"/>
                </a:highlight>
              </a:rPr>
              <a:t>(1) Additional allowance - </a:t>
            </a:r>
            <a:r>
              <a:rPr lang="en-US" sz="950" b="0" i="0" dirty="0">
                <a:solidFill>
                  <a:srgbClr val="333333"/>
                </a:solidFill>
                <a:effectLst/>
                <a:highlight>
                  <a:srgbClr val="FFFF00"/>
                </a:highlight>
              </a:rPr>
              <a:t>In the case of any </a:t>
            </a:r>
            <a:r>
              <a:rPr lang="en-US" sz="950" b="0" i="0" u="none" strike="noStrike" dirty="0">
                <a:solidFill>
                  <a:srgbClr val="0068AC"/>
                </a:solidFill>
                <a:effectLst/>
                <a:highlight>
                  <a:srgbClr val="FFFF00"/>
                </a:highlight>
                <a:hlinkClick r:id="rId2"/>
              </a:rPr>
              <a:t>qualified property</a:t>
            </a:r>
            <a:r>
              <a:rPr lang="en-US" sz="950" b="0" i="0" dirty="0">
                <a:solidFill>
                  <a:srgbClr val="333333"/>
                </a:solidFill>
                <a:effectLst/>
                <a:highlight>
                  <a:srgbClr val="FFFF00"/>
                </a:highlight>
              </a:rPr>
              <a:t>—</a:t>
            </a:r>
          </a:p>
          <a:p>
            <a:pPr marL="0" indent="0" algn="l">
              <a:spcBef>
                <a:spcPts val="300"/>
              </a:spcBef>
              <a:spcAft>
                <a:spcPts val="300"/>
              </a:spcAft>
              <a:buNone/>
            </a:pPr>
            <a:r>
              <a:rPr lang="en-US" sz="950" b="1" i="0" dirty="0">
                <a:solidFill>
                  <a:srgbClr val="333333"/>
                </a:solidFill>
                <a:effectLst/>
              </a:rPr>
              <a:t>(A) </a:t>
            </a:r>
            <a:r>
              <a:rPr lang="en-US" sz="950" b="0" i="0" dirty="0">
                <a:solidFill>
                  <a:srgbClr val="333333"/>
                </a:solidFill>
                <a:effectLst/>
              </a:rPr>
              <a:t>the depreciation deduction provided by section 167(a) for the taxable year in which such property is placed in service shall include an allowance equal to the </a:t>
            </a:r>
            <a:r>
              <a:rPr lang="en-US" sz="950" b="0" i="0" u="none" strike="noStrike" dirty="0">
                <a:solidFill>
                  <a:srgbClr val="0068AC"/>
                </a:solidFill>
                <a:effectLst/>
                <a:hlinkClick r:id="rId3"/>
              </a:rPr>
              <a:t>applicable percentage</a:t>
            </a:r>
            <a:r>
              <a:rPr lang="en-US" sz="950" b="0" i="0" dirty="0">
                <a:solidFill>
                  <a:srgbClr val="333333"/>
                </a:solidFill>
                <a:effectLst/>
              </a:rPr>
              <a:t> of the adjusted basis of the</a:t>
            </a:r>
            <a:r>
              <a:rPr lang="en-US" sz="950" b="0" i="0" u="none" strike="noStrike" dirty="0">
                <a:solidFill>
                  <a:srgbClr val="0068AC"/>
                </a:solidFill>
                <a:effectLst/>
                <a:hlinkClick r:id="rId4"/>
              </a:rPr>
              <a:t> qualified property,</a:t>
            </a:r>
            <a:r>
              <a:rPr lang="en-US" sz="950" b="0" i="0" dirty="0">
                <a:solidFill>
                  <a:srgbClr val="333333"/>
                </a:solidFill>
                <a:effectLst/>
              </a:rPr>
              <a:t> and</a:t>
            </a:r>
          </a:p>
          <a:p>
            <a:pPr marL="0" indent="0" algn="l">
              <a:spcBef>
                <a:spcPts val="300"/>
              </a:spcBef>
              <a:spcAft>
                <a:spcPts val="300"/>
              </a:spcAft>
              <a:buNone/>
            </a:pPr>
            <a:r>
              <a:rPr lang="en-US" sz="950" b="1" i="0" dirty="0">
                <a:solidFill>
                  <a:srgbClr val="333333"/>
                </a:solidFill>
                <a:effectLst/>
              </a:rPr>
              <a:t>(B) </a:t>
            </a:r>
            <a:r>
              <a:rPr lang="en-US" sz="950" b="0" i="0" dirty="0">
                <a:solidFill>
                  <a:srgbClr val="333333"/>
                </a:solidFill>
                <a:effectLst/>
              </a:rPr>
              <a:t>the adjusted basis of the </a:t>
            </a:r>
            <a:r>
              <a:rPr lang="en-US" sz="950" b="0" i="0" u="none" strike="noStrike" dirty="0">
                <a:solidFill>
                  <a:srgbClr val="0068AC"/>
                </a:solidFill>
                <a:effectLst/>
                <a:hlinkClick r:id="rId2"/>
              </a:rPr>
              <a:t>qualified property</a:t>
            </a:r>
            <a:r>
              <a:rPr lang="en-US" sz="950" b="0" i="0" dirty="0">
                <a:solidFill>
                  <a:srgbClr val="333333"/>
                </a:solidFill>
                <a:effectLst/>
              </a:rPr>
              <a:t> shall be reduced by the amount of such deduction before computing the amount otherwise allowable as a depreciation deduction under this chapter for such taxable year and any subsequent taxable year.</a:t>
            </a:r>
          </a:p>
          <a:p>
            <a:pPr marL="0" indent="0" algn="l">
              <a:spcBef>
                <a:spcPts val="300"/>
              </a:spcBef>
              <a:spcAft>
                <a:spcPts val="300"/>
              </a:spcAft>
              <a:buNone/>
            </a:pPr>
            <a:r>
              <a:rPr lang="en-US" sz="950" b="1" i="0" dirty="0">
                <a:solidFill>
                  <a:srgbClr val="333333"/>
                </a:solidFill>
                <a:effectLst/>
              </a:rPr>
              <a:t>(2) </a:t>
            </a:r>
            <a:r>
              <a:rPr lang="en-US" sz="950" b="1" i="0" cap="small" dirty="0">
                <a:solidFill>
                  <a:srgbClr val="333333"/>
                </a:solidFill>
                <a:effectLst/>
              </a:rPr>
              <a:t>Qualified property - </a:t>
            </a:r>
            <a:r>
              <a:rPr lang="en-US" sz="950" b="0" i="0" dirty="0">
                <a:solidFill>
                  <a:srgbClr val="333333"/>
                </a:solidFill>
                <a:effectLst/>
              </a:rPr>
              <a:t>For purposes of this subsection—</a:t>
            </a:r>
          </a:p>
          <a:p>
            <a:pPr algn="l">
              <a:spcBef>
                <a:spcPts val="300"/>
              </a:spcBef>
              <a:spcAft>
                <a:spcPts val="300"/>
              </a:spcAft>
              <a:buAutoNum type="alphaUcParenBoth"/>
            </a:pPr>
            <a:r>
              <a:rPr lang="en-US" sz="950" b="1" i="0" dirty="0">
                <a:solidFill>
                  <a:srgbClr val="333333"/>
                </a:solidFill>
                <a:effectLst/>
              </a:rPr>
              <a:t>In general - </a:t>
            </a:r>
            <a:r>
              <a:rPr lang="en-US" sz="950" b="0" i="0" dirty="0">
                <a:solidFill>
                  <a:srgbClr val="333333"/>
                </a:solidFill>
                <a:effectLst/>
              </a:rPr>
              <a:t>The term “</a:t>
            </a:r>
            <a:r>
              <a:rPr lang="en-US" sz="950" b="0" i="0" u="none" strike="noStrike" dirty="0">
                <a:solidFill>
                  <a:srgbClr val="0068AC"/>
                </a:solidFill>
                <a:effectLst/>
                <a:hlinkClick r:id="rId2"/>
              </a:rPr>
              <a:t>qualified property</a:t>
            </a:r>
            <a:r>
              <a:rPr lang="en-US" sz="950" b="0" i="0" dirty="0">
                <a:solidFill>
                  <a:srgbClr val="333333"/>
                </a:solidFill>
                <a:effectLst/>
              </a:rPr>
              <a:t>” means property—</a:t>
            </a:r>
          </a:p>
          <a:p>
            <a:pPr marL="0" indent="0" algn="l">
              <a:spcBef>
                <a:spcPts val="300"/>
              </a:spcBef>
              <a:spcAft>
                <a:spcPts val="300"/>
              </a:spcAft>
              <a:buNone/>
            </a:pPr>
            <a:r>
              <a:rPr lang="en-US" sz="950" b="1" i="0" dirty="0">
                <a:solidFill>
                  <a:srgbClr val="333333"/>
                </a:solidFill>
                <a:effectLst/>
              </a:rPr>
              <a:t>(</a:t>
            </a:r>
            <a:r>
              <a:rPr lang="en-US" sz="950" b="1" i="0" dirty="0" err="1">
                <a:solidFill>
                  <a:srgbClr val="333333"/>
                </a:solidFill>
                <a:effectLst/>
              </a:rPr>
              <a:t>i</a:t>
            </a:r>
            <a:r>
              <a:rPr lang="en-US" sz="950" b="1" i="0" dirty="0">
                <a:solidFill>
                  <a:srgbClr val="333333"/>
                </a:solidFill>
                <a:effectLst/>
              </a:rPr>
              <a:t>)(I) </a:t>
            </a:r>
            <a:r>
              <a:rPr lang="en-US" sz="950" b="0" i="0" dirty="0">
                <a:solidFill>
                  <a:srgbClr val="333333"/>
                </a:solidFill>
                <a:effectLst/>
              </a:rPr>
              <a:t>to which this section applies which has a recovery period of 20 years or less,</a:t>
            </a:r>
          </a:p>
          <a:p>
            <a:pPr marL="0" indent="0" algn="l">
              <a:spcBef>
                <a:spcPts val="300"/>
              </a:spcBef>
              <a:spcAft>
                <a:spcPts val="300"/>
              </a:spcAft>
              <a:buNone/>
            </a:pPr>
            <a:r>
              <a:rPr lang="en-US" sz="950" b="1" i="0" dirty="0">
                <a:solidFill>
                  <a:srgbClr val="333333"/>
                </a:solidFill>
                <a:effectLst/>
              </a:rPr>
              <a:t>(II) </a:t>
            </a:r>
            <a:r>
              <a:rPr lang="en-US" sz="950" b="0" i="0" dirty="0">
                <a:solidFill>
                  <a:srgbClr val="333333"/>
                </a:solidFill>
                <a:effectLst/>
              </a:rPr>
              <a:t>which is </a:t>
            </a:r>
            <a:r>
              <a:rPr lang="en-US" sz="950" b="0" i="0" u="none" strike="noStrike" dirty="0">
                <a:solidFill>
                  <a:srgbClr val="0068AC"/>
                </a:solidFill>
                <a:effectLst/>
                <a:hlinkClick r:id="rId5"/>
              </a:rPr>
              <a:t>computer</a:t>
            </a:r>
            <a:r>
              <a:rPr lang="en-US" sz="950" b="0" i="0" dirty="0">
                <a:solidFill>
                  <a:srgbClr val="333333"/>
                </a:solidFill>
                <a:effectLst/>
              </a:rPr>
              <a:t> software (as defined in </a:t>
            </a:r>
            <a:r>
              <a:rPr lang="en-US" sz="950" b="0" i="0" u="none" strike="noStrike" dirty="0">
                <a:solidFill>
                  <a:srgbClr val="0068AC"/>
                </a:solidFill>
                <a:effectLst/>
                <a:hlinkClick r:id="rId6"/>
              </a:rPr>
              <a:t>section 167(f)(1)(B)</a:t>
            </a:r>
            <a:r>
              <a:rPr lang="en-US" sz="950" b="0" i="0" dirty="0">
                <a:solidFill>
                  <a:srgbClr val="333333"/>
                </a:solidFill>
                <a:effectLst/>
              </a:rPr>
              <a:t>) for which a deduction is allowable under section 167(a) without regard to this subsection,</a:t>
            </a:r>
          </a:p>
          <a:p>
            <a:pPr marL="0" indent="0" algn="l">
              <a:spcBef>
                <a:spcPts val="300"/>
              </a:spcBef>
              <a:spcAft>
                <a:spcPts val="300"/>
              </a:spcAft>
              <a:buNone/>
            </a:pPr>
            <a:r>
              <a:rPr lang="en-US" sz="950" b="1" i="0" dirty="0">
                <a:solidFill>
                  <a:srgbClr val="333333"/>
                </a:solidFill>
                <a:effectLst/>
              </a:rPr>
              <a:t>(III) </a:t>
            </a:r>
            <a:r>
              <a:rPr lang="en-US" sz="950" b="0" i="0" dirty="0">
                <a:solidFill>
                  <a:srgbClr val="333333"/>
                </a:solidFill>
                <a:effectLst/>
              </a:rPr>
              <a:t>which is </a:t>
            </a:r>
            <a:r>
              <a:rPr lang="en-US" sz="950" b="0" i="0" u="none" strike="noStrike" dirty="0">
                <a:solidFill>
                  <a:srgbClr val="0068AC"/>
                </a:solidFill>
                <a:effectLst/>
                <a:hlinkClick r:id="rId7"/>
              </a:rPr>
              <a:t>water utility property</a:t>
            </a:r>
            <a:r>
              <a:rPr lang="en-US" sz="950" b="0" i="0" dirty="0">
                <a:solidFill>
                  <a:srgbClr val="333333"/>
                </a:solidFill>
                <a:effectLst/>
              </a:rPr>
              <a:t>, or</a:t>
            </a:r>
          </a:p>
          <a:p>
            <a:pPr marL="0" indent="0" algn="l">
              <a:spcBef>
                <a:spcPts val="300"/>
              </a:spcBef>
              <a:spcAft>
                <a:spcPts val="300"/>
              </a:spcAft>
              <a:buNone/>
            </a:pPr>
            <a:r>
              <a:rPr lang="en-US" sz="950" i="0" dirty="0">
                <a:solidFill>
                  <a:srgbClr val="333333"/>
                </a:solidFill>
                <a:effectLst/>
              </a:rPr>
              <a:t>. . .</a:t>
            </a:r>
          </a:p>
          <a:p>
            <a:pPr marL="0" indent="0" algn="l">
              <a:spcBef>
                <a:spcPts val="300"/>
              </a:spcBef>
              <a:spcAft>
                <a:spcPts val="300"/>
              </a:spcAft>
              <a:buNone/>
            </a:pPr>
            <a:r>
              <a:rPr lang="en-US" sz="950" b="1" i="0" dirty="0">
                <a:solidFill>
                  <a:srgbClr val="333333"/>
                </a:solidFill>
                <a:effectLst/>
              </a:rPr>
              <a:t>(ii) </a:t>
            </a:r>
            <a:r>
              <a:rPr lang="en-US" sz="950" b="0" i="0" dirty="0">
                <a:solidFill>
                  <a:srgbClr val="333333"/>
                </a:solidFill>
                <a:effectLst/>
              </a:rPr>
              <a:t>the original use of which begins with the taxpayer or the acquisition of which by the taxpayer meets the requirements of clause (ii) of subparagraph (E), and</a:t>
            </a:r>
          </a:p>
          <a:p>
            <a:pPr marL="0" indent="0" algn="l">
              <a:spcBef>
                <a:spcPts val="300"/>
              </a:spcBef>
              <a:spcAft>
                <a:spcPts val="300"/>
              </a:spcAft>
              <a:buNone/>
            </a:pPr>
            <a:r>
              <a:rPr lang="en-US" sz="950" b="1" i="0" dirty="0">
                <a:solidFill>
                  <a:srgbClr val="333333"/>
                </a:solidFill>
                <a:effectLst/>
              </a:rPr>
              <a:t>(iii) </a:t>
            </a:r>
            <a:r>
              <a:rPr lang="en-US" sz="950" b="0" i="0" dirty="0">
                <a:solidFill>
                  <a:srgbClr val="333333"/>
                </a:solidFill>
                <a:effectLst/>
              </a:rPr>
              <a:t>which is placed in service by the taxpayer before January 1, 2027.</a:t>
            </a:r>
          </a:p>
          <a:p>
            <a:pPr marL="0" indent="0" algn="l">
              <a:spcBef>
                <a:spcPts val="300"/>
              </a:spcBef>
              <a:spcAft>
                <a:spcPts val="300"/>
              </a:spcAft>
              <a:buNone/>
            </a:pPr>
            <a:r>
              <a:rPr lang="en-US" sz="950" b="1" i="0" dirty="0">
                <a:solidFill>
                  <a:srgbClr val="333333"/>
                </a:solidFill>
                <a:effectLst/>
              </a:rPr>
              <a:t>(B) Certain property having longer production periods treated as qualified property –</a:t>
            </a:r>
          </a:p>
          <a:p>
            <a:pPr marL="0" indent="0" algn="l">
              <a:spcBef>
                <a:spcPts val="300"/>
              </a:spcBef>
              <a:spcAft>
                <a:spcPts val="300"/>
              </a:spcAft>
              <a:buNone/>
            </a:pPr>
            <a:r>
              <a:rPr lang="en-US" sz="950" dirty="0">
                <a:solidFill>
                  <a:srgbClr val="333333"/>
                </a:solidFill>
              </a:rPr>
              <a:t>. . .</a:t>
            </a:r>
          </a:p>
          <a:p>
            <a:pPr marL="0" indent="0" algn="l">
              <a:spcBef>
                <a:spcPts val="300"/>
              </a:spcBef>
              <a:spcAft>
                <a:spcPts val="300"/>
              </a:spcAft>
              <a:buNone/>
            </a:pPr>
            <a:r>
              <a:rPr lang="en-US" sz="950" b="1" i="0" dirty="0">
                <a:solidFill>
                  <a:srgbClr val="333333"/>
                </a:solidFill>
                <a:effectLst/>
                <a:highlight>
                  <a:srgbClr val="FFFF00"/>
                </a:highlight>
              </a:rPr>
              <a:t>(D) Exception for alternative depreciation property – </a:t>
            </a:r>
          </a:p>
          <a:p>
            <a:pPr marL="0" indent="0" algn="l">
              <a:spcBef>
                <a:spcPts val="300"/>
              </a:spcBef>
              <a:spcAft>
                <a:spcPts val="300"/>
              </a:spcAft>
              <a:buNone/>
            </a:pPr>
            <a:r>
              <a:rPr lang="en-US" sz="950" b="0" i="0" dirty="0">
                <a:solidFill>
                  <a:srgbClr val="333333"/>
                </a:solidFill>
                <a:effectLst/>
                <a:highlight>
                  <a:srgbClr val="FFFF00"/>
                </a:highlight>
              </a:rPr>
              <a:t>The term “</a:t>
            </a:r>
            <a:r>
              <a:rPr lang="en-US" sz="950" b="0" i="0" u="none" strike="noStrike" dirty="0">
                <a:solidFill>
                  <a:srgbClr val="0068AC"/>
                </a:solidFill>
                <a:effectLst/>
                <a:highlight>
                  <a:srgbClr val="FFFF00"/>
                </a:highlight>
                <a:hlinkClick r:id="rId2"/>
              </a:rPr>
              <a:t>qualified property</a:t>
            </a:r>
            <a:r>
              <a:rPr lang="en-US" sz="950" b="0" i="0" dirty="0">
                <a:solidFill>
                  <a:srgbClr val="333333"/>
                </a:solidFill>
                <a:effectLst/>
                <a:highlight>
                  <a:srgbClr val="FFFF00"/>
                </a:highlight>
              </a:rPr>
              <a:t>” shall not include any property to which the alternative depreciation system under subsection (g) applies, determined—</a:t>
            </a:r>
          </a:p>
          <a:p>
            <a:pPr marL="0" indent="0" algn="l">
              <a:spcBef>
                <a:spcPts val="300"/>
              </a:spcBef>
              <a:spcAft>
                <a:spcPts val="300"/>
              </a:spcAft>
              <a:buNone/>
            </a:pPr>
            <a:r>
              <a:rPr lang="en-US" sz="950" b="1" i="0" dirty="0">
                <a:solidFill>
                  <a:srgbClr val="333333"/>
                </a:solidFill>
                <a:effectLst/>
                <a:highlight>
                  <a:srgbClr val="FFFF00"/>
                </a:highlight>
              </a:rPr>
              <a:t>(</a:t>
            </a:r>
            <a:r>
              <a:rPr lang="en-US" sz="950" b="1" i="0" dirty="0" err="1">
                <a:solidFill>
                  <a:srgbClr val="333333"/>
                </a:solidFill>
                <a:effectLst/>
                <a:highlight>
                  <a:srgbClr val="FFFF00"/>
                </a:highlight>
              </a:rPr>
              <a:t>i</a:t>
            </a:r>
            <a:r>
              <a:rPr lang="en-US" sz="950" b="1" i="0" dirty="0">
                <a:solidFill>
                  <a:srgbClr val="333333"/>
                </a:solidFill>
                <a:effectLst/>
                <a:highlight>
                  <a:srgbClr val="FFFF00"/>
                </a:highlight>
              </a:rPr>
              <a:t>) </a:t>
            </a:r>
            <a:r>
              <a:rPr lang="en-US" sz="950" b="0" i="0" dirty="0">
                <a:solidFill>
                  <a:srgbClr val="333333"/>
                </a:solidFill>
                <a:effectLst/>
                <a:highlight>
                  <a:srgbClr val="FFFF00"/>
                </a:highlight>
              </a:rPr>
              <a:t>without regard to paragraph (7) of subsection (g) (relating to election to have system apply), </a:t>
            </a:r>
            <a:r>
              <a:rPr lang="en-US" sz="950" b="0" i="0" dirty="0">
                <a:solidFill>
                  <a:srgbClr val="333333"/>
                </a:solidFill>
                <a:effectLst/>
              </a:rPr>
              <a:t>and</a:t>
            </a:r>
          </a:p>
          <a:p>
            <a:pPr marL="0" indent="0" algn="l">
              <a:spcBef>
                <a:spcPts val="300"/>
              </a:spcBef>
              <a:spcAft>
                <a:spcPts val="300"/>
              </a:spcAft>
              <a:buNone/>
            </a:pPr>
            <a:r>
              <a:rPr lang="en-US" sz="950" b="1" i="0" dirty="0">
                <a:solidFill>
                  <a:srgbClr val="333333"/>
                </a:solidFill>
                <a:effectLst/>
              </a:rPr>
              <a:t>(ii) </a:t>
            </a:r>
            <a:r>
              <a:rPr lang="en-US" sz="950" b="0" i="0" dirty="0">
                <a:solidFill>
                  <a:srgbClr val="333333"/>
                </a:solidFill>
                <a:effectLst/>
              </a:rPr>
              <a:t>after application of section 280F(b) (relating to listed property with limited business use).</a:t>
            </a:r>
          </a:p>
          <a:p>
            <a:pPr marL="0" indent="0" algn="l">
              <a:spcBef>
                <a:spcPts val="300"/>
              </a:spcBef>
              <a:spcAft>
                <a:spcPts val="300"/>
              </a:spcAft>
              <a:buNone/>
            </a:pPr>
            <a:r>
              <a:rPr lang="en-US" sz="950" dirty="0">
                <a:solidFill>
                  <a:srgbClr val="333333"/>
                </a:solidFill>
              </a:rPr>
              <a:t>. . .</a:t>
            </a:r>
          </a:p>
          <a:p>
            <a:pPr marL="0" indent="0">
              <a:spcBef>
                <a:spcPts val="300"/>
              </a:spcBef>
              <a:spcAft>
                <a:spcPts val="300"/>
              </a:spcAft>
              <a:buNone/>
            </a:pPr>
            <a:r>
              <a:rPr lang="en-US" sz="950" b="1" i="0" dirty="0">
                <a:solidFill>
                  <a:srgbClr val="333333"/>
                </a:solidFill>
                <a:effectLst/>
              </a:rPr>
              <a:t>(6) </a:t>
            </a:r>
            <a:r>
              <a:rPr lang="en-US" sz="950" b="1" i="0" cap="small" dirty="0">
                <a:solidFill>
                  <a:srgbClr val="333333"/>
                </a:solidFill>
                <a:effectLst/>
              </a:rPr>
              <a:t>Applicable percentage – </a:t>
            </a:r>
            <a:r>
              <a:rPr lang="en-US" sz="950" b="0" i="0" dirty="0">
                <a:solidFill>
                  <a:srgbClr val="333333"/>
                </a:solidFill>
                <a:effectLst/>
              </a:rPr>
              <a:t>For purposes of this subsection—</a:t>
            </a:r>
          </a:p>
          <a:p>
            <a:pPr>
              <a:spcBef>
                <a:spcPts val="300"/>
              </a:spcBef>
              <a:spcAft>
                <a:spcPts val="300"/>
              </a:spcAft>
              <a:buAutoNum type="alphaUcParenBoth"/>
            </a:pPr>
            <a:r>
              <a:rPr lang="en-US" sz="950" b="1" i="0" dirty="0">
                <a:solidFill>
                  <a:srgbClr val="333333"/>
                </a:solidFill>
                <a:effectLst/>
              </a:rPr>
              <a:t> In general - </a:t>
            </a:r>
            <a:r>
              <a:rPr lang="en-US" sz="950" b="0" i="0" dirty="0">
                <a:solidFill>
                  <a:srgbClr val="333333"/>
                </a:solidFill>
                <a:effectLst/>
              </a:rPr>
              <a:t>Except as otherwise provided in this paragraph, the term “</a:t>
            </a:r>
            <a:r>
              <a:rPr lang="en-US" sz="950" b="0" i="0" u="none" strike="noStrike" dirty="0">
                <a:solidFill>
                  <a:srgbClr val="0068AC"/>
                </a:solidFill>
                <a:effectLst/>
                <a:hlinkClick r:id="rId3"/>
              </a:rPr>
              <a:t>applicable percentage</a:t>
            </a:r>
            <a:r>
              <a:rPr lang="en-US" sz="950" b="0" i="0" dirty="0">
                <a:solidFill>
                  <a:srgbClr val="333333"/>
                </a:solidFill>
                <a:effectLst/>
              </a:rPr>
              <a:t>” means—</a:t>
            </a:r>
          </a:p>
          <a:p>
            <a:pPr marL="0" indent="0">
              <a:spcBef>
                <a:spcPts val="300"/>
              </a:spcBef>
              <a:spcAft>
                <a:spcPts val="300"/>
              </a:spcAft>
              <a:buNone/>
            </a:pPr>
            <a:r>
              <a:rPr lang="en-US" sz="950" b="1" i="0" dirty="0">
                <a:solidFill>
                  <a:srgbClr val="333333"/>
                </a:solidFill>
                <a:effectLst/>
              </a:rPr>
              <a:t>(</a:t>
            </a:r>
            <a:r>
              <a:rPr lang="en-US" sz="950" b="1" i="0" dirty="0" err="1">
                <a:solidFill>
                  <a:srgbClr val="333333"/>
                </a:solidFill>
                <a:effectLst/>
              </a:rPr>
              <a:t>i</a:t>
            </a:r>
            <a:r>
              <a:rPr lang="en-US" sz="950" b="1" i="0" dirty="0">
                <a:solidFill>
                  <a:srgbClr val="333333"/>
                </a:solidFill>
                <a:effectLst/>
              </a:rPr>
              <a:t>) </a:t>
            </a:r>
            <a:r>
              <a:rPr lang="en-US" sz="950" b="0" i="0" dirty="0">
                <a:solidFill>
                  <a:srgbClr val="333333"/>
                </a:solidFill>
                <a:effectLst/>
              </a:rPr>
              <a:t>in the case of property placed in service after September 27, 2017, and before January 1, 2023, 100 percent,</a:t>
            </a:r>
          </a:p>
          <a:p>
            <a:pPr marL="0" indent="0" algn="l">
              <a:spcBef>
                <a:spcPts val="300"/>
              </a:spcBef>
              <a:spcAft>
                <a:spcPts val="300"/>
              </a:spcAft>
              <a:buNone/>
            </a:pPr>
            <a:r>
              <a:rPr lang="en-US" sz="950" b="0" i="0" dirty="0">
                <a:solidFill>
                  <a:srgbClr val="333333"/>
                </a:solidFill>
                <a:effectLst/>
              </a:rPr>
              <a:t>. . .</a:t>
            </a:r>
          </a:p>
          <a:p>
            <a:pPr marL="0" indent="0" algn="l">
              <a:spcBef>
                <a:spcPts val="300"/>
              </a:spcBef>
              <a:spcAft>
                <a:spcPts val="300"/>
              </a:spcAft>
              <a:buNone/>
            </a:pPr>
            <a:r>
              <a:rPr lang="en-US" sz="950" b="1" i="0" dirty="0">
                <a:solidFill>
                  <a:srgbClr val="333333"/>
                </a:solidFill>
                <a:effectLst/>
              </a:rPr>
              <a:t>(9) </a:t>
            </a:r>
            <a:r>
              <a:rPr lang="en-US" sz="950" b="1" i="0" cap="small" dirty="0">
                <a:solidFill>
                  <a:srgbClr val="333333"/>
                </a:solidFill>
                <a:effectLst/>
              </a:rPr>
              <a:t>Exception for certain property - </a:t>
            </a:r>
            <a:r>
              <a:rPr lang="en-US" sz="950" b="0" i="0" dirty="0">
                <a:solidFill>
                  <a:srgbClr val="333333"/>
                </a:solidFill>
                <a:effectLst/>
              </a:rPr>
              <a:t>The term “</a:t>
            </a:r>
            <a:r>
              <a:rPr lang="en-US" sz="950" b="0" i="0" u="none" strike="noStrike" dirty="0">
                <a:solidFill>
                  <a:srgbClr val="0068AC"/>
                </a:solidFill>
                <a:effectLst/>
                <a:hlinkClick r:id="rId2"/>
              </a:rPr>
              <a:t>qualified property</a:t>
            </a:r>
            <a:r>
              <a:rPr lang="en-US" sz="950" b="0" i="0" dirty="0">
                <a:solidFill>
                  <a:srgbClr val="333333"/>
                </a:solidFill>
                <a:effectLst/>
              </a:rPr>
              <a:t>” shall not include—</a:t>
            </a:r>
          </a:p>
          <a:p>
            <a:pPr marL="0" indent="0" algn="l">
              <a:spcBef>
                <a:spcPts val="300"/>
              </a:spcBef>
              <a:spcAft>
                <a:spcPts val="300"/>
              </a:spcAft>
              <a:buNone/>
            </a:pPr>
            <a:r>
              <a:rPr lang="en-US" sz="950" b="1" i="0" dirty="0">
                <a:solidFill>
                  <a:srgbClr val="333333"/>
                </a:solidFill>
                <a:effectLst/>
              </a:rPr>
              <a:t>(A) </a:t>
            </a:r>
            <a:r>
              <a:rPr lang="en-US" sz="950" b="0" i="0" dirty="0">
                <a:solidFill>
                  <a:srgbClr val="333333"/>
                </a:solidFill>
                <a:effectLst/>
              </a:rPr>
              <a:t>any property which is primarily used in a trade or business described in clause (iv) of section 163(j)(7)(A), or</a:t>
            </a:r>
          </a:p>
          <a:p>
            <a:pPr marL="0" indent="0" algn="l">
              <a:spcBef>
                <a:spcPts val="300"/>
              </a:spcBef>
              <a:spcAft>
                <a:spcPts val="300"/>
              </a:spcAft>
              <a:buNone/>
            </a:pPr>
            <a:r>
              <a:rPr lang="en-US" sz="950" b="1" i="0" dirty="0">
                <a:solidFill>
                  <a:srgbClr val="333333"/>
                </a:solidFill>
                <a:effectLst/>
              </a:rPr>
              <a:t>(B) </a:t>
            </a:r>
            <a:r>
              <a:rPr lang="en-US" sz="950" b="0" i="0" dirty="0">
                <a:solidFill>
                  <a:srgbClr val="333333"/>
                </a:solidFill>
                <a:effectLst/>
              </a:rPr>
              <a:t>any property used in a trade or business that has had floor plan financing indebtedness (as defined in paragraph (9) of </a:t>
            </a:r>
            <a:r>
              <a:rPr lang="en-US" sz="950" b="0" i="0" u="none" strike="noStrike" dirty="0">
                <a:solidFill>
                  <a:srgbClr val="0068AC"/>
                </a:solidFill>
                <a:effectLst/>
                <a:hlinkClick r:id="rId8"/>
              </a:rPr>
              <a:t>section 163(j)</a:t>
            </a:r>
            <a:r>
              <a:rPr lang="en-US" sz="950" b="0" i="0" dirty="0">
                <a:solidFill>
                  <a:srgbClr val="333333"/>
                </a:solidFill>
                <a:effectLst/>
              </a:rPr>
              <a:t>), if the floor plan financing interest related to such indebtedness was taken into account under paragraph (1)(C) of such section.</a:t>
            </a:r>
          </a:p>
          <a:p>
            <a:pPr marL="0" indent="0" algn="l">
              <a:spcBef>
                <a:spcPts val="300"/>
              </a:spcBef>
              <a:spcAft>
                <a:spcPts val="300"/>
              </a:spcAft>
              <a:buNone/>
            </a:pPr>
            <a:r>
              <a:rPr lang="en-US" sz="950" b="0" i="0" dirty="0">
                <a:solidFill>
                  <a:srgbClr val="333333"/>
                </a:solidFill>
                <a:effectLst/>
              </a:rPr>
              <a:t>. . .</a:t>
            </a:r>
          </a:p>
          <a:p>
            <a:pPr marL="0" indent="0" algn="l">
              <a:spcBef>
                <a:spcPts val="300"/>
              </a:spcBef>
              <a:spcAft>
                <a:spcPts val="300"/>
              </a:spcAft>
              <a:buNone/>
            </a:pPr>
            <a:r>
              <a:rPr lang="en-US" sz="950" b="0" i="0" dirty="0">
                <a:solidFill>
                  <a:srgbClr val="333333"/>
                </a:solidFill>
                <a:effectLst/>
              </a:rPr>
              <a:t>IRC § 168(k)(1), (2), (6), &amp; (9)</a:t>
            </a:r>
            <a:r>
              <a:rPr lang="en-US" sz="1000" b="0" i="0" dirty="0">
                <a:solidFill>
                  <a:srgbClr val="333333"/>
                </a:solidFill>
                <a:effectLst/>
              </a:rPr>
              <a:t> ; see also Treas. Reg. § 1.163(j)-9(c)(3)</a:t>
            </a:r>
            <a:r>
              <a:rPr lang="en-US" sz="1000" dirty="0"/>
              <a:t> (</a:t>
            </a:r>
            <a:r>
              <a:rPr lang="en-US" sz="1000" b="1" dirty="0">
                <a:solidFill>
                  <a:srgbClr val="FF0000"/>
                </a:solidFill>
              </a:rPr>
              <a:t>2020</a:t>
            </a:r>
            <a:r>
              <a:rPr lang="en-US" sz="1000" dirty="0"/>
              <a:t>).</a:t>
            </a:r>
            <a:endParaRPr lang="en-US" sz="950"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125</a:t>
            </a:fld>
            <a:endParaRPr lang="en-US"/>
          </a:p>
        </p:txBody>
      </p:sp>
      <p:sp>
        <p:nvSpPr>
          <p:cNvPr id="4" name="TextBox 3">
            <a:extLst>
              <a:ext uri="{FF2B5EF4-FFF2-40B4-BE49-F238E27FC236}">
                <a16:creationId xmlns:a16="http://schemas.microsoft.com/office/drawing/2014/main" id="{97BD77F8-578C-4427-806F-DE88A24DCC9F}"/>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3</a:t>
            </a:r>
          </a:p>
        </p:txBody>
      </p:sp>
      <p:sp>
        <p:nvSpPr>
          <p:cNvPr id="8" name="TextBox 7">
            <a:extLst>
              <a:ext uri="{FF2B5EF4-FFF2-40B4-BE49-F238E27FC236}">
                <a16:creationId xmlns:a16="http://schemas.microsoft.com/office/drawing/2014/main" id="{84FA786E-AD10-49EE-8CB6-372D04DCEDE3}"/>
              </a:ext>
            </a:extLst>
          </p:cNvPr>
          <p:cNvSpPr txBox="1"/>
          <p:nvPr/>
        </p:nvSpPr>
        <p:spPr>
          <a:xfrm>
            <a:off x="8417859" y="4846189"/>
            <a:ext cx="3334870" cy="646331"/>
          </a:xfrm>
          <a:prstGeom prst="rect">
            <a:avLst/>
          </a:prstGeom>
          <a:noFill/>
          <a:ln w="38100">
            <a:solidFill>
              <a:srgbClr val="FF0000"/>
            </a:solidFill>
          </a:ln>
        </p:spPr>
        <p:txBody>
          <a:bodyPr wrap="square" rtlCol="0">
            <a:spAutoFit/>
          </a:bodyPr>
          <a:lstStyle/>
          <a:p>
            <a:r>
              <a:rPr lang="en-US" dirty="0"/>
              <a:t>See Rev. Proc. 2020-50 for bonus depreciation procedural guidance</a:t>
            </a:r>
          </a:p>
        </p:txBody>
      </p:sp>
    </p:spTree>
    <p:extLst>
      <p:ext uri="{BB962C8B-B14F-4D97-AF65-F5344CB8AC3E}">
        <p14:creationId xmlns:p14="http://schemas.microsoft.com/office/powerpoint/2010/main" val="194066528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546409" y="111510"/>
            <a:ext cx="11106615" cy="484881"/>
          </a:xfrm>
        </p:spPr>
        <p:txBody>
          <a:bodyPr>
            <a:normAutofit fontScale="90000"/>
          </a:bodyPr>
          <a:lstStyle/>
          <a:p>
            <a:pPr algn="ctr"/>
            <a:r>
              <a:rPr lang="en-US" dirty="0"/>
              <a:t>Exception – Electing Real Property Trade or Business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79864" y="740425"/>
            <a:ext cx="10760925" cy="6117575"/>
          </a:xfrm>
        </p:spPr>
        <p:txBody>
          <a:bodyPr>
            <a:noAutofit/>
          </a:bodyPr>
          <a:lstStyle/>
          <a:p>
            <a:pPr marL="457200" lvl="1" indent="0" fontAlgn="base">
              <a:buNone/>
            </a:pPr>
            <a:r>
              <a:rPr lang="en-US" sz="2550" b="0" i="0" dirty="0">
                <a:solidFill>
                  <a:srgbClr val="333333"/>
                </a:solidFill>
                <a:effectLst/>
              </a:rPr>
              <a:t>(14) </a:t>
            </a:r>
            <a:r>
              <a:rPr lang="en-US" sz="2550" b="0" i="1" dirty="0">
                <a:solidFill>
                  <a:srgbClr val="333333"/>
                </a:solidFill>
                <a:effectLst/>
              </a:rPr>
              <a:t>Electing real property trade or business.</a:t>
            </a:r>
            <a:r>
              <a:rPr lang="en-US" sz="2550" b="0" i="0" dirty="0">
                <a:solidFill>
                  <a:srgbClr val="333333"/>
                </a:solidFill>
                <a:effectLst/>
              </a:rPr>
              <a:t> The term </a:t>
            </a:r>
            <a:r>
              <a:rPr lang="en-US" sz="2550" b="0" i="1" dirty="0">
                <a:solidFill>
                  <a:srgbClr val="333333"/>
                </a:solidFill>
                <a:effectLst/>
              </a:rPr>
              <a:t>electing real property trade or business</a:t>
            </a:r>
            <a:r>
              <a:rPr lang="en-US" sz="2550" b="0" i="0" dirty="0">
                <a:solidFill>
                  <a:srgbClr val="333333"/>
                </a:solidFill>
                <a:effectLst/>
              </a:rPr>
              <a:t> means a trade or business that makes an election as provided in § 1.163(j)-9 or other published guidance and that is—</a:t>
            </a:r>
          </a:p>
          <a:p>
            <a:pPr marL="457200" lvl="1" indent="0" fontAlgn="base">
              <a:buNone/>
            </a:pPr>
            <a:endParaRPr lang="en-US" sz="2550" b="0" i="0" dirty="0">
              <a:solidFill>
                <a:srgbClr val="333333"/>
              </a:solidFill>
              <a:effectLst/>
            </a:endParaRPr>
          </a:p>
          <a:p>
            <a:pPr marL="457200" lvl="1" indent="0" fontAlgn="base">
              <a:buNone/>
            </a:pPr>
            <a:r>
              <a:rPr lang="en-US" sz="2550" b="0" i="0" dirty="0">
                <a:solidFill>
                  <a:srgbClr val="333333"/>
                </a:solidFill>
                <a:effectLst/>
              </a:rPr>
              <a:t>(</a:t>
            </a:r>
            <a:r>
              <a:rPr lang="en-US" sz="2550" b="0" i="0" dirty="0" err="1">
                <a:solidFill>
                  <a:srgbClr val="333333"/>
                </a:solidFill>
                <a:effectLst/>
              </a:rPr>
              <a:t>i</a:t>
            </a:r>
            <a:r>
              <a:rPr lang="en-US" sz="2550" b="0" i="0" dirty="0">
                <a:solidFill>
                  <a:srgbClr val="333333"/>
                </a:solidFill>
                <a:effectLst/>
              </a:rPr>
              <a:t>) A real property trade or business described in section 469(c)(7)(C) and § 1.469-9(b)(2); or</a:t>
            </a:r>
          </a:p>
          <a:p>
            <a:pPr marL="457200" lvl="1" indent="0" fontAlgn="base">
              <a:buNone/>
            </a:pPr>
            <a:endParaRPr lang="en-US" sz="2550" b="0" i="0" dirty="0">
              <a:solidFill>
                <a:srgbClr val="333333"/>
              </a:solidFill>
              <a:effectLst/>
            </a:endParaRPr>
          </a:p>
          <a:p>
            <a:pPr marL="457200" lvl="1" indent="0" fontAlgn="base">
              <a:buNone/>
            </a:pPr>
            <a:r>
              <a:rPr lang="en-US" sz="2550" b="0" i="0" dirty="0">
                <a:solidFill>
                  <a:srgbClr val="333333"/>
                </a:solidFill>
                <a:effectLst/>
              </a:rPr>
              <a:t>(ii) A REIT that qualifies for the safe harbor described in § 1.163(j)-9(h); or</a:t>
            </a:r>
          </a:p>
          <a:p>
            <a:pPr marL="457200" lvl="1" indent="0" fontAlgn="base">
              <a:buNone/>
            </a:pPr>
            <a:endParaRPr lang="en-US" sz="2550" b="0" i="0" dirty="0">
              <a:solidFill>
                <a:srgbClr val="333333"/>
              </a:solidFill>
              <a:effectLst/>
            </a:endParaRPr>
          </a:p>
          <a:p>
            <a:pPr marL="457200" lvl="1" indent="0" fontAlgn="base">
              <a:buNone/>
            </a:pPr>
            <a:r>
              <a:rPr lang="en-US" sz="2550" b="0" i="0" dirty="0">
                <a:solidFill>
                  <a:srgbClr val="333333"/>
                </a:solidFill>
                <a:effectLst/>
              </a:rPr>
              <a:t>(iii) A trade or business specifically designated by the Secretary in guidance published in the </a:t>
            </a:r>
            <a:r>
              <a:rPr lang="en-US" sz="2550" b="1" i="0" dirty="0">
                <a:solidFill>
                  <a:srgbClr val="333333"/>
                </a:solidFill>
                <a:effectLst/>
              </a:rPr>
              <a:t>Federal Register</a:t>
            </a:r>
            <a:r>
              <a:rPr lang="en-US" sz="2550" b="0" i="0" dirty="0">
                <a:solidFill>
                  <a:srgbClr val="333333"/>
                </a:solidFill>
                <a:effectLst/>
              </a:rPr>
              <a:t> or the Internal Revenue Bulletin (see § 601.601(d) of this chapter) as a real property trade or business for purposes of section 163(j).</a:t>
            </a:r>
          </a:p>
          <a:p>
            <a:pPr marL="0" indent="0" algn="l" fontAlgn="base">
              <a:buNone/>
            </a:pPr>
            <a:endParaRPr lang="en-US" sz="2550" b="0" i="0" dirty="0">
              <a:solidFill>
                <a:srgbClr val="333333"/>
              </a:solidFill>
              <a:effectLst/>
            </a:endParaRPr>
          </a:p>
          <a:p>
            <a:pPr marL="0" indent="0" fontAlgn="base">
              <a:buNone/>
            </a:pPr>
            <a:r>
              <a:rPr lang="en-US" sz="2550" b="0" i="0" dirty="0">
                <a:solidFill>
                  <a:srgbClr val="333333"/>
                </a:solidFill>
                <a:effectLst/>
              </a:rPr>
              <a:t>Treas. Reg. § 1.163(j)-1(b)(14), </a:t>
            </a:r>
            <a:r>
              <a:rPr lang="en-US" sz="2550" dirty="0">
                <a:solidFill>
                  <a:srgbClr val="333333"/>
                </a:solidFill>
              </a:rPr>
              <a:t>-9, and -10</a:t>
            </a:r>
            <a:r>
              <a:rPr lang="en-US" sz="2800" dirty="0"/>
              <a:t> (</a:t>
            </a:r>
            <a:r>
              <a:rPr lang="en-US" sz="2800" b="1" dirty="0">
                <a:solidFill>
                  <a:srgbClr val="FF0000"/>
                </a:solidFill>
              </a:rPr>
              <a:t>2020</a:t>
            </a:r>
            <a:r>
              <a:rPr lang="en-US" sz="2800" dirty="0"/>
              <a:t>)</a:t>
            </a:r>
            <a:endParaRPr lang="en-US" sz="2550"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126</a:t>
            </a:fld>
            <a:endParaRPr lang="en-US"/>
          </a:p>
        </p:txBody>
      </p:sp>
    </p:spTree>
    <p:extLst>
      <p:ext uri="{BB962C8B-B14F-4D97-AF65-F5344CB8AC3E}">
        <p14:creationId xmlns:p14="http://schemas.microsoft.com/office/powerpoint/2010/main" val="290334729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78419" y="111510"/>
            <a:ext cx="11898350" cy="484881"/>
          </a:xfrm>
        </p:spPr>
        <p:txBody>
          <a:bodyPr>
            <a:normAutofit fontScale="90000"/>
          </a:bodyPr>
          <a:lstStyle/>
          <a:p>
            <a:pPr algn="ctr"/>
            <a:r>
              <a:rPr lang="en-US" dirty="0"/>
              <a:t>Anti-Abuse Real Property Trade or Business &amp; De Minimis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79864" y="740425"/>
            <a:ext cx="10760925" cy="6117575"/>
          </a:xfrm>
        </p:spPr>
        <p:txBody>
          <a:bodyPr>
            <a:noAutofit/>
          </a:bodyPr>
          <a:lstStyle/>
          <a:p>
            <a:pPr marL="457200" lvl="1" indent="0" fontAlgn="base">
              <a:buNone/>
            </a:pPr>
            <a:r>
              <a:rPr lang="en-US" sz="2200" dirty="0"/>
              <a:t>(j) </a:t>
            </a:r>
            <a:r>
              <a:rPr lang="en-US" sz="2200" i="1" dirty="0"/>
              <a:t>Special anti-abuse rule for certain real property trades or businesses</a:t>
            </a:r>
            <a:r>
              <a:rPr lang="en-US" sz="2200" dirty="0"/>
              <a:t>—</a:t>
            </a:r>
          </a:p>
          <a:p>
            <a:pPr marL="457200" lvl="1" indent="0" fontAlgn="base">
              <a:buAutoNum type="arabicParenBoth"/>
            </a:pPr>
            <a:r>
              <a:rPr lang="en-US" sz="2200" dirty="0"/>
              <a:t> </a:t>
            </a:r>
            <a:r>
              <a:rPr lang="en-US" sz="2200" i="1" dirty="0"/>
              <a:t>In general</a:t>
            </a:r>
            <a:r>
              <a:rPr lang="en-US" sz="2200" dirty="0"/>
              <a:t>. </a:t>
            </a:r>
            <a:r>
              <a:rPr lang="en-US" sz="2200" dirty="0">
                <a:highlight>
                  <a:srgbClr val="FFFF00"/>
                </a:highlight>
              </a:rPr>
              <a:t>Except as provided in paragraph (j)(2) of this section, a trade or business (lessor) does not constitute a trade or business eligible for an election described in paragraph (b)(1) of this section to be an electing real property trade or business if </a:t>
            </a:r>
            <a:r>
              <a:rPr lang="en-US" sz="2200" b="1" dirty="0">
                <a:solidFill>
                  <a:srgbClr val="FF0000"/>
                </a:solidFill>
                <a:highlight>
                  <a:srgbClr val="FFFF00"/>
                </a:highlight>
              </a:rPr>
              <a:t>at least 80 percent, determined by fair market rental value</a:t>
            </a:r>
            <a:r>
              <a:rPr lang="en-US" sz="2200" dirty="0">
                <a:highlight>
                  <a:srgbClr val="FFFF00"/>
                </a:highlight>
              </a:rPr>
              <a:t>, of the real property used in the business is leased to a trade or business (lessee) under common control with the lessor, regardless of whether the arrangement is pursuant to a written lease or pursuant to a service contract or another agreement that is not denominated as a lease</a:t>
            </a:r>
            <a:r>
              <a:rPr lang="en-US" sz="2200" dirty="0"/>
              <a:t>. For purposes of this paragraph (j), fair market rental value is the amount of rent that a prospective lessee that is unrelated to the lessor would be willing to pay for a rental interest in real property, taking into account the geographic location, size, and type of the real property. For purposes of this paragraph (j), </a:t>
            </a:r>
            <a:r>
              <a:rPr lang="en-US" sz="2200" dirty="0">
                <a:highlight>
                  <a:srgbClr val="FFFF00"/>
                </a:highlight>
              </a:rPr>
              <a:t>two trades or businesses are under common control if 50 percent of the direct and indirect ownership of both businesses are held by related parties within the meaning of sections 267(b) and 707(b). </a:t>
            </a:r>
          </a:p>
          <a:p>
            <a:pPr marL="457200" lvl="1" indent="0" fontAlgn="base">
              <a:buNone/>
            </a:pPr>
            <a:endParaRPr lang="en-US" sz="2200" b="0" i="0" dirty="0">
              <a:solidFill>
                <a:srgbClr val="333333"/>
              </a:solidFill>
              <a:effectLst/>
              <a:highlight>
                <a:srgbClr val="FFFF00"/>
              </a:highlight>
            </a:endParaRPr>
          </a:p>
          <a:p>
            <a:pPr marL="0" indent="0" fontAlgn="base">
              <a:buNone/>
            </a:pPr>
            <a:r>
              <a:rPr lang="en-US" sz="2200" b="0" i="0" dirty="0">
                <a:solidFill>
                  <a:srgbClr val="333333"/>
                </a:solidFill>
                <a:effectLst/>
              </a:rPr>
              <a:t>Treas. Reg. § 1.163(j)-</a:t>
            </a:r>
            <a:r>
              <a:rPr lang="en-US" sz="2200" dirty="0">
                <a:solidFill>
                  <a:srgbClr val="333333"/>
                </a:solidFill>
              </a:rPr>
              <a:t>9</a:t>
            </a:r>
            <a:r>
              <a:rPr lang="en-US" sz="2200" b="0" i="0" dirty="0">
                <a:solidFill>
                  <a:srgbClr val="333333"/>
                </a:solidFill>
                <a:effectLst/>
              </a:rPr>
              <a:t>(j)</a:t>
            </a:r>
            <a:r>
              <a:rPr lang="en-US" sz="2400" dirty="0"/>
              <a:t> (</a:t>
            </a:r>
            <a:r>
              <a:rPr lang="en-US" sz="2400" b="1" dirty="0">
                <a:solidFill>
                  <a:srgbClr val="FF0000"/>
                </a:solidFill>
              </a:rPr>
              <a:t>2020</a:t>
            </a:r>
            <a:r>
              <a:rPr lang="en-US" sz="2400" dirty="0"/>
              <a:t>)</a:t>
            </a:r>
            <a:endParaRPr lang="en-US" sz="2200"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127</a:t>
            </a:fld>
            <a:endParaRPr lang="en-US"/>
          </a:p>
        </p:txBody>
      </p:sp>
      <p:sp>
        <p:nvSpPr>
          <p:cNvPr id="4" name="TextBox 3">
            <a:extLst>
              <a:ext uri="{FF2B5EF4-FFF2-40B4-BE49-F238E27FC236}">
                <a16:creationId xmlns:a16="http://schemas.microsoft.com/office/drawing/2014/main" id="{D7DC8DC2-8AAA-41CE-9CC9-59EB88EF6827}"/>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4</a:t>
            </a:r>
          </a:p>
        </p:txBody>
      </p:sp>
    </p:spTree>
    <p:extLst>
      <p:ext uri="{BB962C8B-B14F-4D97-AF65-F5344CB8AC3E}">
        <p14:creationId xmlns:p14="http://schemas.microsoft.com/office/powerpoint/2010/main" val="6485360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78419" y="111510"/>
            <a:ext cx="11898350" cy="484881"/>
          </a:xfrm>
        </p:spPr>
        <p:txBody>
          <a:bodyPr>
            <a:normAutofit fontScale="90000"/>
          </a:bodyPr>
          <a:lstStyle/>
          <a:p>
            <a:pPr algn="ctr"/>
            <a:r>
              <a:rPr lang="en-US" dirty="0"/>
              <a:t>Anti-Abuse Real Property Trade or Business &amp; De Minimis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79864" y="740425"/>
            <a:ext cx="10760925" cy="6117575"/>
          </a:xfrm>
        </p:spPr>
        <p:txBody>
          <a:bodyPr>
            <a:noAutofit/>
          </a:bodyPr>
          <a:lstStyle/>
          <a:p>
            <a:pPr marL="457200" lvl="1" indent="0" fontAlgn="base">
              <a:buNone/>
            </a:pPr>
            <a:r>
              <a:rPr lang="en-US" sz="2200" dirty="0"/>
              <a:t>(j) </a:t>
            </a:r>
            <a:r>
              <a:rPr lang="en-US" sz="2200" i="1" dirty="0"/>
              <a:t>Special anti-abuse rule for certain real property trades or businesses</a:t>
            </a:r>
            <a:r>
              <a:rPr lang="en-US" sz="2200" dirty="0"/>
              <a:t>— [Continued]</a:t>
            </a:r>
          </a:p>
          <a:p>
            <a:pPr marL="457200" lvl="1" indent="0" fontAlgn="base">
              <a:buNone/>
            </a:pPr>
            <a:r>
              <a:rPr lang="en-US" sz="2200" dirty="0"/>
              <a:t>(2) </a:t>
            </a:r>
            <a:r>
              <a:rPr lang="en-US" sz="2200" i="1" dirty="0"/>
              <a:t>Exceptions</a:t>
            </a:r>
            <a:r>
              <a:rPr lang="en-US" sz="2200" dirty="0"/>
              <a:t>—</a:t>
            </a:r>
          </a:p>
          <a:p>
            <a:pPr marL="457200" lvl="1" indent="0" fontAlgn="base">
              <a:buAutoNum type="romanLcParenBoth"/>
            </a:pPr>
            <a:r>
              <a:rPr lang="en-US" sz="2200" dirty="0"/>
              <a:t> </a:t>
            </a:r>
            <a:r>
              <a:rPr lang="en-US" sz="2200" i="1" dirty="0">
                <a:highlight>
                  <a:srgbClr val="FFFF00"/>
                </a:highlight>
              </a:rPr>
              <a:t>De minimis exception</a:t>
            </a:r>
            <a:r>
              <a:rPr lang="en-US" sz="2200" dirty="0"/>
              <a:t>. The limitation in paragraph (j)(1) of this section does not apply, and the lessor is eligible to make an election under paragraph (b)(1) of this section, if the lessor leases, regardless of whether the arrangement is pursuant to a written lease or pursuant to a service contract or another agreement that is not denominated as a lease, </a:t>
            </a:r>
            <a:r>
              <a:rPr lang="en-US" sz="2200" b="1" dirty="0">
                <a:solidFill>
                  <a:srgbClr val="FF0000"/>
                </a:solidFill>
                <a:highlight>
                  <a:srgbClr val="FFFF00"/>
                </a:highlight>
              </a:rPr>
              <a:t>at least 90 percent </a:t>
            </a:r>
            <a:r>
              <a:rPr lang="en-US" sz="2200" dirty="0">
                <a:highlight>
                  <a:srgbClr val="FFFF00"/>
                </a:highlight>
              </a:rPr>
              <a:t>of the lessor’s real property, determined by fair market rental value</a:t>
            </a:r>
            <a:r>
              <a:rPr lang="en-US" sz="2200" dirty="0"/>
              <a:t>, to one or more of the following: </a:t>
            </a:r>
          </a:p>
          <a:p>
            <a:pPr marL="457200" lvl="1" indent="0" fontAlgn="base">
              <a:buNone/>
            </a:pPr>
            <a:r>
              <a:rPr lang="en-US" sz="2200" dirty="0"/>
              <a:t>(A) </a:t>
            </a:r>
            <a:r>
              <a:rPr lang="en-US" sz="2200" dirty="0">
                <a:highlight>
                  <a:srgbClr val="FFFF00"/>
                </a:highlight>
              </a:rPr>
              <a:t>A party not under common control with the lessor or lessee</a:t>
            </a:r>
            <a:r>
              <a:rPr lang="en-US" sz="2200" dirty="0"/>
              <a:t>; </a:t>
            </a:r>
          </a:p>
          <a:p>
            <a:pPr marL="457200" lvl="1" indent="0" fontAlgn="base">
              <a:buNone/>
            </a:pPr>
            <a:r>
              <a:rPr lang="en-US" sz="2200" dirty="0"/>
              <a:t>(B) </a:t>
            </a:r>
            <a:r>
              <a:rPr lang="en-US" sz="2200" dirty="0">
                <a:highlight>
                  <a:srgbClr val="FFFF00"/>
                </a:highlight>
              </a:rPr>
              <a:t>A party under common control with the lessor or lessee that has made an election described in paragraph (b)(1) of this section for a trade or business to be an electing real property trade or business or electing farming business, but only to the extent that the real property is used as part of its electing real property trade or business or electing farming business; or </a:t>
            </a:r>
          </a:p>
          <a:p>
            <a:pPr marL="457200" lvl="1" indent="0" fontAlgn="base">
              <a:buNone/>
            </a:pPr>
            <a:r>
              <a:rPr lang="en-US" sz="2200" dirty="0"/>
              <a:t>(C) </a:t>
            </a:r>
            <a:r>
              <a:rPr lang="en-US" sz="2200" dirty="0">
                <a:highlight>
                  <a:srgbClr val="FFFF00"/>
                </a:highlight>
              </a:rPr>
              <a:t>A party under common control with the lessor or lessee that is an excepted regulated utility trade or business, but only to the extent that the real property is used as part of its excepted regulated utility trade or business. </a:t>
            </a:r>
          </a:p>
          <a:p>
            <a:pPr marL="0" indent="0" fontAlgn="base">
              <a:buNone/>
            </a:pPr>
            <a:r>
              <a:rPr lang="en-US" sz="2200" b="0" i="0" dirty="0">
                <a:solidFill>
                  <a:srgbClr val="333333"/>
                </a:solidFill>
                <a:effectLst/>
              </a:rPr>
              <a:t>Treas. Reg. § 1.163(j)-</a:t>
            </a:r>
            <a:r>
              <a:rPr lang="en-US" sz="2200" dirty="0">
                <a:solidFill>
                  <a:srgbClr val="333333"/>
                </a:solidFill>
              </a:rPr>
              <a:t>9</a:t>
            </a:r>
            <a:r>
              <a:rPr lang="en-US" sz="2200" b="0" i="0" dirty="0">
                <a:solidFill>
                  <a:srgbClr val="333333"/>
                </a:solidFill>
                <a:effectLst/>
              </a:rPr>
              <a:t>(j)</a:t>
            </a:r>
            <a:r>
              <a:rPr lang="en-US" sz="2400" dirty="0"/>
              <a:t> (</a:t>
            </a:r>
            <a:r>
              <a:rPr lang="en-US" sz="2400" b="1" dirty="0">
                <a:solidFill>
                  <a:srgbClr val="FF0000"/>
                </a:solidFill>
              </a:rPr>
              <a:t>2020</a:t>
            </a:r>
            <a:r>
              <a:rPr lang="en-US" sz="2400" dirty="0"/>
              <a:t>)</a:t>
            </a:r>
            <a:endParaRPr lang="en-US" sz="2200"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128</a:t>
            </a:fld>
            <a:endParaRPr lang="en-US"/>
          </a:p>
        </p:txBody>
      </p:sp>
      <p:sp>
        <p:nvSpPr>
          <p:cNvPr id="4" name="TextBox 3">
            <a:extLst>
              <a:ext uri="{FF2B5EF4-FFF2-40B4-BE49-F238E27FC236}">
                <a16:creationId xmlns:a16="http://schemas.microsoft.com/office/drawing/2014/main" id="{D7DC8DC2-8AAA-41CE-9CC9-59EB88EF6827}"/>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4</a:t>
            </a:r>
          </a:p>
        </p:txBody>
      </p:sp>
    </p:spTree>
    <p:extLst>
      <p:ext uri="{BB962C8B-B14F-4D97-AF65-F5344CB8AC3E}">
        <p14:creationId xmlns:p14="http://schemas.microsoft.com/office/powerpoint/2010/main" val="244188313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78419" y="111510"/>
            <a:ext cx="11898350" cy="484881"/>
          </a:xfrm>
        </p:spPr>
        <p:txBody>
          <a:bodyPr>
            <a:normAutofit fontScale="90000"/>
          </a:bodyPr>
          <a:lstStyle/>
          <a:p>
            <a:pPr algn="ctr"/>
            <a:r>
              <a:rPr lang="en-US" dirty="0"/>
              <a:t>Anti-Abuse Real Property Trade or Business &amp; De Minimis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79864" y="740425"/>
            <a:ext cx="10760925" cy="6117575"/>
          </a:xfrm>
        </p:spPr>
        <p:txBody>
          <a:bodyPr>
            <a:noAutofit/>
          </a:bodyPr>
          <a:lstStyle/>
          <a:p>
            <a:pPr marL="457200" lvl="1" indent="0" fontAlgn="base">
              <a:buNone/>
            </a:pPr>
            <a:r>
              <a:rPr lang="en-US" sz="2150" dirty="0"/>
              <a:t>(j) </a:t>
            </a:r>
            <a:r>
              <a:rPr lang="en-US" sz="2150" i="1" dirty="0"/>
              <a:t>Special anti-abuse rule for certain real property trades or businesses</a:t>
            </a:r>
            <a:r>
              <a:rPr lang="en-US" sz="2150" dirty="0"/>
              <a:t>— [Continued]</a:t>
            </a:r>
          </a:p>
          <a:p>
            <a:pPr marL="457200" lvl="1" indent="0" fontAlgn="base">
              <a:buNone/>
            </a:pPr>
            <a:r>
              <a:rPr lang="en-US" sz="2150" dirty="0"/>
              <a:t>(2) </a:t>
            </a:r>
            <a:r>
              <a:rPr lang="en-US" sz="2150" i="1" dirty="0"/>
              <a:t>Exceptions</a:t>
            </a:r>
            <a:r>
              <a:rPr lang="en-US" sz="2150" dirty="0"/>
              <a:t>— [Continued]</a:t>
            </a:r>
          </a:p>
          <a:p>
            <a:pPr marL="457200" lvl="1" indent="0" fontAlgn="base">
              <a:buNone/>
            </a:pPr>
            <a:r>
              <a:rPr lang="en-US" sz="2150" dirty="0"/>
              <a:t>(ii) </a:t>
            </a:r>
            <a:r>
              <a:rPr lang="en-US" sz="2150" i="1" dirty="0"/>
              <a:t>Look-through exception</a:t>
            </a:r>
            <a:r>
              <a:rPr lang="en-US" sz="2150" dirty="0"/>
              <a:t>. </a:t>
            </a:r>
            <a:r>
              <a:rPr lang="en-US" sz="2150" dirty="0">
                <a:highlight>
                  <a:srgbClr val="FFFF00"/>
                </a:highlight>
              </a:rPr>
              <a:t>If the de minimis exception </a:t>
            </a:r>
            <a:r>
              <a:rPr lang="en-US" sz="2150" dirty="0"/>
              <a:t>in paragraph (j)(2)(</a:t>
            </a:r>
            <a:r>
              <a:rPr lang="en-US" sz="2150" dirty="0" err="1"/>
              <a:t>i</a:t>
            </a:r>
            <a:r>
              <a:rPr lang="en-US" sz="2150" dirty="0"/>
              <a:t>) of this section </a:t>
            </a:r>
            <a:r>
              <a:rPr lang="en-US" sz="2150" dirty="0">
                <a:highlight>
                  <a:srgbClr val="FFFF00"/>
                </a:highlight>
              </a:rPr>
              <a:t>does not apply because </a:t>
            </a:r>
            <a:r>
              <a:rPr lang="en-US" sz="2150" b="1" dirty="0">
                <a:solidFill>
                  <a:srgbClr val="FF0000"/>
                </a:solidFill>
                <a:highlight>
                  <a:srgbClr val="FFFF00"/>
                </a:highlight>
              </a:rPr>
              <a:t>less than 90 percent</a:t>
            </a:r>
            <a:r>
              <a:rPr lang="en-US" sz="2150" dirty="0">
                <a:highlight>
                  <a:srgbClr val="FFFF00"/>
                </a:highlight>
              </a:rPr>
              <a:t> of the lessor’s real property is leased to parties</a:t>
            </a:r>
            <a:r>
              <a:rPr lang="en-US" sz="2150" dirty="0"/>
              <a:t> described in paragraphs (j)(2)(</a:t>
            </a:r>
            <a:r>
              <a:rPr lang="en-US" sz="2150" dirty="0" err="1"/>
              <a:t>i</a:t>
            </a:r>
            <a:r>
              <a:rPr lang="en-US" sz="2150" dirty="0"/>
              <a:t>)(A), (B), and (C), </a:t>
            </a:r>
            <a:r>
              <a:rPr lang="en-US" sz="2150" dirty="0">
                <a:highlight>
                  <a:srgbClr val="FFFF00"/>
                </a:highlight>
              </a:rPr>
              <a:t>the lessor is eligible to make the election </a:t>
            </a:r>
            <a:r>
              <a:rPr lang="en-US" sz="2150" dirty="0"/>
              <a:t>under paragraph (b)(1) of this section </a:t>
            </a:r>
            <a:r>
              <a:rPr lang="en-US" sz="2150" dirty="0">
                <a:highlight>
                  <a:srgbClr val="FFFF00"/>
                </a:highlight>
              </a:rPr>
              <a:t>to the extent that the lessor leases the real property to parties</a:t>
            </a:r>
            <a:r>
              <a:rPr lang="en-US" sz="2150" dirty="0"/>
              <a:t> described in paragraph (j)(2)(A), (B), or (C), </a:t>
            </a:r>
            <a:r>
              <a:rPr lang="en-US" sz="2150" dirty="0">
                <a:highlight>
                  <a:srgbClr val="FFFF00"/>
                </a:highlight>
              </a:rPr>
              <a:t>and to the extent that the </a:t>
            </a:r>
            <a:r>
              <a:rPr lang="en-US" sz="2150" b="1" dirty="0">
                <a:solidFill>
                  <a:srgbClr val="FF0000"/>
                </a:solidFill>
                <a:highlight>
                  <a:srgbClr val="FFFF00"/>
                </a:highlight>
              </a:rPr>
              <a:t>lessee subleases (or lessees ultimately sublease</a:t>
            </a:r>
            <a:r>
              <a:rPr lang="en-US" sz="2150" dirty="0">
                <a:highlight>
                  <a:srgbClr val="FFFF00"/>
                </a:highlight>
              </a:rPr>
              <a:t>) the real property to</a:t>
            </a:r>
            <a:r>
              <a:rPr lang="en-US" sz="2150" dirty="0"/>
              <a:t>: </a:t>
            </a:r>
          </a:p>
          <a:p>
            <a:pPr marL="457200" lvl="1" indent="0" fontAlgn="base">
              <a:buNone/>
            </a:pPr>
            <a:r>
              <a:rPr lang="en-US" sz="2150" dirty="0"/>
              <a:t>(A) A party not under common control with the lessor or lessee; </a:t>
            </a:r>
          </a:p>
          <a:p>
            <a:pPr marL="457200" lvl="1" indent="0" fontAlgn="base">
              <a:buNone/>
            </a:pPr>
            <a:r>
              <a:rPr lang="en-US" sz="2150" dirty="0"/>
              <a:t>(B) A party under common control with the lessor or lessee that has made an election described in paragraph (b)(1) of this section for a trade or business to be an electing real property trade or business or electing farming business to the extent that the real property is used as part of its electing real property trade or business or electing farming business; or </a:t>
            </a:r>
          </a:p>
          <a:p>
            <a:pPr marL="457200" lvl="1" indent="0" fontAlgn="base">
              <a:buNone/>
            </a:pPr>
            <a:r>
              <a:rPr lang="en-US" sz="2150" dirty="0"/>
              <a:t>(C) A party under common control with the lessor or lessee that is an excepted regulated utility trade or business to the extent that the real property is used as part of its excepted regulated utility trade or business. </a:t>
            </a:r>
          </a:p>
          <a:p>
            <a:pPr marL="457200" lvl="1" indent="0" fontAlgn="base">
              <a:buNone/>
            </a:pPr>
            <a:endParaRPr lang="en-US" sz="2150" b="0" i="0" dirty="0">
              <a:solidFill>
                <a:srgbClr val="333333"/>
              </a:solidFill>
              <a:effectLst/>
              <a:highlight>
                <a:srgbClr val="FFFF00"/>
              </a:highlight>
            </a:endParaRPr>
          </a:p>
          <a:p>
            <a:pPr marL="0" indent="0" fontAlgn="base">
              <a:buNone/>
            </a:pPr>
            <a:r>
              <a:rPr lang="en-US" sz="2150" b="0" i="0" dirty="0">
                <a:solidFill>
                  <a:srgbClr val="333333"/>
                </a:solidFill>
                <a:effectLst/>
              </a:rPr>
              <a:t>Treas. Reg. § 1.163(j)-</a:t>
            </a:r>
            <a:r>
              <a:rPr lang="en-US" sz="2150" dirty="0">
                <a:solidFill>
                  <a:srgbClr val="333333"/>
                </a:solidFill>
              </a:rPr>
              <a:t>9</a:t>
            </a:r>
            <a:r>
              <a:rPr lang="en-US" sz="2150" b="0" i="0" dirty="0">
                <a:solidFill>
                  <a:srgbClr val="333333"/>
                </a:solidFill>
                <a:effectLst/>
              </a:rPr>
              <a:t>(j)</a:t>
            </a:r>
            <a:r>
              <a:rPr lang="en-US" sz="2400" dirty="0"/>
              <a:t> (</a:t>
            </a:r>
            <a:r>
              <a:rPr lang="en-US" sz="2400" b="1" dirty="0">
                <a:solidFill>
                  <a:srgbClr val="FF0000"/>
                </a:solidFill>
              </a:rPr>
              <a:t>2020</a:t>
            </a:r>
            <a:r>
              <a:rPr lang="en-US" sz="2400" dirty="0"/>
              <a:t>)</a:t>
            </a:r>
            <a:endParaRPr lang="en-US" sz="2150"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129</a:t>
            </a:fld>
            <a:endParaRPr lang="en-US"/>
          </a:p>
        </p:txBody>
      </p:sp>
      <p:sp>
        <p:nvSpPr>
          <p:cNvPr id="4" name="TextBox 3">
            <a:extLst>
              <a:ext uri="{FF2B5EF4-FFF2-40B4-BE49-F238E27FC236}">
                <a16:creationId xmlns:a16="http://schemas.microsoft.com/office/drawing/2014/main" id="{D7DC8DC2-8AAA-41CE-9CC9-59EB88EF6827}"/>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4</a:t>
            </a:r>
          </a:p>
        </p:txBody>
      </p:sp>
    </p:spTree>
    <p:extLst>
      <p:ext uri="{BB962C8B-B14F-4D97-AF65-F5344CB8AC3E}">
        <p14:creationId xmlns:p14="http://schemas.microsoft.com/office/powerpoint/2010/main" val="2491310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Autofit/>
          </a:bodyPr>
          <a:lstStyle/>
          <a:p>
            <a:pPr algn="ctr"/>
            <a:r>
              <a:rPr lang="en-US" sz="3600" dirty="0"/>
              <a:t>Interest Deductions  – 2020 </a:t>
            </a:r>
            <a:r>
              <a:rPr lang="en-US" sz="3600" b="1" u="sng" dirty="0">
                <a:solidFill>
                  <a:srgbClr val="FF0000"/>
                </a:solidFill>
              </a:rPr>
              <a:t>Proposed</a:t>
            </a:r>
            <a:r>
              <a:rPr lang="en-US" sz="3600" dirty="0"/>
              <a:t> Treasury Regulations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690751"/>
            <a:ext cx="10774251" cy="6157214"/>
          </a:xfrm>
        </p:spPr>
        <p:txBody>
          <a:bodyPr>
            <a:noAutofit/>
          </a:bodyPr>
          <a:lstStyle/>
          <a:p>
            <a:pPr marL="0" indent="0">
              <a:buNone/>
            </a:pPr>
            <a:r>
              <a:rPr lang="en-US" sz="1800" dirty="0"/>
              <a:t>§ 1.163-14 </a:t>
            </a:r>
            <a:r>
              <a:rPr lang="en-US" sz="1800" i="1" dirty="0"/>
              <a:t>Allocation of interest expense among expenditures – Passthrough Entities</a:t>
            </a:r>
            <a:r>
              <a:rPr lang="en-US" sz="1800" dirty="0"/>
              <a:t>. </a:t>
            </a:r>
          </a:p>
          <a:p>
            <a:pPr marL="0" indent="0">
              <a:buNone/>
            </a:pPr>
            <a:r>
              <a:rPr lang="en-US" sz="1800" dirty="0"/>
              <a:t>§ 1.163-15 </a:t>
            </a:r>
            <a:r>
              <a:rPr lang="en-US" sz="1800" i="1" dirty="0"/>
              <a:t>Debt Proceeds Distributed from Any Taxpayer Account or from Cash. </a:t>
            </a:r>
          </a:p>
          <a:p>
            <a:pPr marL="0" indent="0">
              <a:buNone/>
            </a:pPr>
            <a:r>
              <a:rPr lang="en-US" sz="1800" dirty="0"/>
              <a:t>§1.163(j)-0 Table of contents. </a:t>
            </a:r>
          </a:p>
          <a:p>
            <a:pPr marL="0" indent="0">
              <a:buNone/>
            </a:pPr>
            <a:r>
              <a:rPr lang="en-US" sz="1800" dirty="0"/>
              <a:t>§ 1.163(j)-1(b)(1)(iv)(B), (E), (F), </a:t>
            </a:r>
            <a:r>
              <a:rPr lang="en-US" sz="1800" i="1" dirty="0"/>
              <a:t>and (35) and (c)(4)</a:t>
            </a:r>
            <a:r>
              <a:rPr lang="en-US" sz="1800" dirty="0"/>
              <a:t> </a:t>
            </a:r>
            <a:r>
              <a:rPr lang="en-US" sz="1800" i="1" dirty="0"/>
              <a:t>Definitions. </a:t>
            </a:r>
            <a:r>
              <a:rPr lang="en-US" sz="1800" dirty="0"/>
              <a:t>[also issued under 26 U.S.C. 163(j)(8)(B) and 26 	U.S.C. 1502 and 7805.]</a:t>
            </a:r>
          </a:p>
          <a:p>
            <a:pPr marL="0" indent="0">
              <a:buNone/>
            </a:pPr>
            <a:r>
              <a:rPr lang="en-US" sz="1800" dirty="0"/>
              <a:t>§ 1.163(j)-2(b)(3), (d)(3), (4), and (5), and (E)(5) and (6), (f)(1)(iii), (g)(4), and (h)(4) and (5), (j), (l)(4)(iv), (n), and 	(o)(24) – (36)  (</a:t>
            </a:r>
            <a:r>
              <a:rPr lang="en-US" sz="1800" i="1" dirty="0"/>
              <a:t>Deduction for business interest expense limited. </a:t>
            </a:r>
            <a:r>
              <a:rPr lang="en-US" sz="1800" dirty="0"/>
              <a:t>[also issued under 26 U.S.C. 1502 and 	7805.] 26 U.S.C. 163(j)(8)(B) and 26 U.S.C. 1502 and 7805.] </a:t>
            </a:r>
          </a:p>
          <a:p>
            <a:pPr marL="0" indent="0">
              <a:buNone/>
            </a:pPr>
            <a:r>
              <a:rPr lang="en-US" sz="1800" dirty="0"/>
              <a:t>§ 1.163(j)-7(a), (c), (d), (e), (f), (g)(3) and (4), (h), (j), (k), (l), and (m) </a:t>
            </a:r>
            <a:r>
              <a:rPr lang="en-US" sz="1800" i="1" dirty="0"/>
              <a:t>Application of the business interest section 	163(j) limitation to foreign corporations and United States 	shareholders.</a:t>
            </a:r>
            <a:r>
              <a:rPr lang="en-US" sz="1800" dirty="0"/>
              <a:t>[also issued under 26 U.S.C. 	163(j)(8)(B) and 26 U.S.C. 1502 and 7805.] </a:t>
            </a:r>
          </a:p>
          <a:p>
            <a:pPr marL="0" indent="0">
              <a:buNone/>
            </a:pPr>
            <a:r>
              <a:rPr lang="en-US" sz="1800" dirty="0"/>
              <a:t>§ 1.163(j)-8 </a:t>
            </a:r>
            <a:r>
              <a:rPr lang="en-US" sz="1800" i="1" dirty="0"/>
              <a:t>Application of the section 163(j) limitation to foreign persons with effectively connected 	income. </a:t>
            </a:r>
            <a:r>
              <a:rPr lang="en-US" sz="1800" dirty="0"/>
              <a:t>[also issued under 26 U.S.C. 163(j)(8)(B) and 7805.] </a:t>
            </a:r>
          </a:p>
          <a:p>
            <a:pPr marL="0" indent="0">
              <a:buNone/>
            </a:pPr>
            <a:r>
              <a:rPr lang="en-US" sz="1800" dirty="0"/>
              <a:t>§ 1.163(j)-10(c)(5)(ii)(D)(2) and (f)</a:t>
            </a:r>
            <a:r>
              <a:rPr lang="en-US" sz="1800" i="1" dirty="0"/>
              <a:t> Allocation of interest expense, interest income, and other items of expense and 	gross income to an excepted 	trade or business.</a:t>
            </a:r>
            <a:r>
              <a:rPr lang="en-US" sz="1800" dirty="0"/>
              <a:t> [also issued under 26 U.S.C. 163(j)(8)(B) and 26 U.S.C. 	1502 and 7805.] . . . (D) Limitations on application of look-through rules. . . . (2) Limitation on 	application of look-through rule to C corporations. </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13</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77DF3A6-5935-42C7-AA24-F2FB645FB856}"/>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2</a:t>
            </a:r>
          </a:p>
        </p:txBody>
      </p:sp>
      <p:sp>
        <p:nvSpPr>
          <p:cNvPr id="5" name="TextBox 4">
            <a:extLst>
              <a:ext uri="{FF2B5EF4-FFF2-40B4-BE49-F238E27FC236}">
                <a16:creationId xmlns:a16="http://schemas.microsoft.com/office/drawing/2014/main" id="{2954A723-9045-4AA6-9A1B-FBF0CB5F4FF0}"/>
              </a:ext>
            </a:extLst>
          </p:cNvPr>
          <p:cNvSpPr txBox="1"/>
          <p:nvPr/>
        </p:nvSpPr>
        <p:spPr>
          <a:xfrm>
            <a:off x="4172439" y="5799383"/>
            <a:ext cx="6187044" cy="1015663"/>
          </a:xfrm>
          <a:prstGeom prst="rect">
            <a:avLst/>
          </a:prstGeom>
          <a:noFill/>
          <a:ln w="38100">
            <a:solidFill>
              <a:srgbClr val="FF0000"/>
            </a:solidFill>
          </a:ln>
        </p:spPr>
        <p:txBody>
          <a:bodyPr wrap="square" rtlCol="0">
            <a:spAutoFit/>
          </a:bodyPr>
          <a:lstStyle/>
          <a:p>
            <a:r>
              <a:rPr lang="en-US" sz="2000" dirty="0"/>
              <a:t>285 pages with Preamble when released – July 28, 2020</a:t>
            </a:r>
          </a:p>
          <a:p>
            <a:r>
              <a:rPr lang="en-US" sz="2000" dirty="0"/>
              <a:t>77 pages as sent to the Federal Register – Sep. 14, 2020</a:t>
            </a:r>
          </a:p>
          <a:p>
            <a:r>
              <a:rPr lang="en-US" sz="2000" dirty="0"/>
              <a:t>[4830-01-p], REG-107911-18, RIN 1545-BP73, 85 FR 56846</a:t>
            </a:r>
            <a:endParaRPr lang="en-US" sz="2000" dirty="0">
              <a:highlight>
                <a:srgbClr val="00FFFF"/>
              </a:highlight>
            </a:endParaRPr>
          </a:p>
        </p:txBody>
      </p:sp>
    </p:spTree>
    <p:extLst>
      <p:ext uri="{BB962C8B-B14F-4D97-AF65-F5344CB8AC3E}">
        <p14:creationId xmlns:p14="http://schemas.microsoft.com/office/powerpoint/2010/main" val="245685141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78419" y="111510"/>
            <a:ext cx="11898350" cy="484881"/>
          </a:xfrm>
        </p:spPr>
        <p:txBody>
          <a:bodyPr>
            <a:normAutofit fontScale="90000"/>
          </a:bodyPr>
          <a:lstStyle/>
          <a:p>
            <a:pPr algn="ctr"/>
            <a:r>
              <a:rPr lang="en-US" dirty="0"/>
              <a:t>Anti-Abuse Real Property Trade or Business &amp; De Minimis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79864" y="740425"/>
            <a:ext cx="10760925" cy="6117575"/>
          </a:xfrm>
        </p:spPr>
        <p:txBody>
          <a:bodyPr>
            <a:noAutofit/>
          </a:bodyPr>
          <a:lstStyle/>
          <a:p>
            <a:pPr marL="457200" lvl="1" indent="0" fontAlgn="base">
              <a:buNone/>
            </a:pPr>
            <a:r>
              <a:rPr lang="en-US" sz="2200" dirty="0"/>
              <a:t>(j) </a:t>
            </a:r>
            <a:r>
              <a:rPr lang="en-US" sz="2200" i="1" dirty="0"/>
              <a:t>Special anti-abuse rule for certain real property trades or businesses</a:t>
            </a:r>
            <a:r>
              <a:rPr lang="en-US" sz="2200" dirty="0"/>
              <a:t>— [Continued]</a:t>
            </a:r>
          </a:p>
          <a:p>
            <a:pPr marL="457200" lvl="1" indent="0" fontAlgn="base">
              <a:buNone/>
            </a:pPr>
            <a:r>
              <a:rPr lang="en-US" sz="2200" dirty="0"/>
              <a:t>(2) </a:t>
            </a:r>
            <a:r>
              <a:rPr lang="en-US" sz="2200" i="1" dirty="0"/>
              <a:t>Exceptions</a:t>
            </a:r>
            <a:r>
              <a:rPr lang="en-US" sz="2200" dirty="0"/>
              <a:t>— [Continued]</a:t>
            </a:r>
          </a:p>
          <a:p>
            <a:pPr marL="457200" lvl="1" indent="0" fontAlgn="base">
              <a:buNone/>
            </a:pPr>
            <a:r>
              <a:rPr lang="en-US" sz="2200" dirty="0"/>
              <a:t>(iii) </a:t>
            </a:r>
            <a:r>
              <a:rPr lang="en-US" sz="2200" i="1" dirty="0"/>
              <a:t>Inapplicability of exceptions to consolidated groups</a:t>
            </a:r>
            <a:r>
              <a:rPr lang="en-US" sz="2200" dirty="0"/>
              <a:t>. </a:t>
            </a:r>
            <a:r>
              <a:rPr lang="en-US" sz="2200" dirty="0">
                <a:highlight>
                  <a:srgbClr val="FFFF00"/>
                </a:highlight>
              </a:rPr>
              <a:t>The exceptions </a:t>
            </a:r>
            <a:r>
              <a:rPr lang="en-US" sz="2200" dirty="0"/>
              <a:t>in paragraphs (j)(2)(</a:t>
            </a:r>
            <a:r>
              <a:rPr lang="en-US" sz="2200" dirty="0" err="1"/>
              <a:t>i</a:t>
            </a:r>
            <a:r>
              <a:rPr lang="en-US" sz="2200" dirty="0"/>
              <a:t>) and (ii) of this section </a:t>
            </a:r>
            <a:r>
              <a:rPr lang="en-US" sz="2200" dirty="0">
                <a:highlight>
                  <a:srgbClr val="FFFF00"/>
                </a:highlight>
              </a:rPr>
              <a:t>do not apply when the lessor and lessee are members of the same consolidated group</a:t>
            </a:r>
            <a:r>
              <a:rPr lang="en-US" sz="2200" dirty="0"/>
              <a:t>. </a:t>
            </a:r>
          </a:p>
          <a:p>
            <a:pPr marL="457200" lvl="1" indent="0" fontAlgn="base">
              <a:buNone/>
            </a:pPr>
            <a:r>
              <a:rPr lang="en-US" sz="2200" dirty="0"/>
              <a:t>(iv) </a:t>
            </a:r>
            <a:r>
              <a:rPr lang="en-US" sz="2200" i="1" dirty="0"/>
              <a:t>Exception for certain REITs</a:t>
            </a:r>
            <a:r>
              <a:rPr lang="en-US" sz="2200" dirty="0"/>
              <a:t>. </a:t>
            </a:r>
            <a:r>
              <a:rPr lang="en-US" sz="2200" dirty="0">
                <a:highlight>
                  <a:srgbClr val="FFFF00"/>
                </a:highlight>
              </a:rPr>
              <a:t>The </a:t>
            </a:r>
            <a:r>
              <a:rPr lang="en-US" sz="2200" b="1" dirty="0">
                <a:solidFill>
                  <a:srgbClr val="FF0000"/>
                </a:solidFill>
                <a:highlight>
                  <a:srgbClr val="FFFF00"/>
                </a:highlight>
              </a:rPr>
              <a:t>special anti-abuse rule </a:t>
            </a:r>
            <a:r>
              <a:rPr lang="en-US" sz="2200" dirty="0"/>
              <a:t>in paragraph (j)(1) of this section </a:t>
            </a:r>
            <a:r>
              <a:rPr lang="en-US" sz="2200" b="1" dirty="0">
                <a:solidFill>
                  <a:srgbClr val="FF0000"/>
                </a:solidFill>
                <a:highlight>
                  <a:srgbClr val="FFFF00"/>
                </a:highlight>
              </a:rPr>
              <a:t>does not apply to REITs or to partnerships making an election </a:t>
            </a:r>
            <a:r>
              <a:rPr lang="en-US" sz="2200" dirty="0">
                <a:highlight>
                  <a:srgbClr val="FFFF00"/>
                </a:highlight>
              </a:rPr>
              <a:t>under paragraph (h)(7) of this section that lease </a:t>
            </a:r>
            <a:r>
              <a:rPr lang="en-US" sz="2200" b="1" dirty="0">
                <a:solidFill>
                  <a:srgbClr val="FF0000"/>
                </a:solidFill>
                <a:highlight>
                  <a:srgbClr val="FFFF00"/>
                </a:highlight>
              </a:rPr>
              <a:t>qualified lodging facilities</a:t>
            </a:r>
            <a:r>
              <a:rPr lang="en-US" sz="2200" dirty="0">
                <a:highlight>
                  <a:srgbClr val="FFFF00"/>
                </a:highlight>
              </a:rPr>
              <a:t>, as defined in section 856(d)(9)(D), and </a:t>
            </a:r>
            <a:r>
              <a:rPr lang="en-US" sz="2200" b="1" dirty="0">
                <a:solidFill>
                  <a:srgbClr val="FF0000"/>
                </a:solidFill>
                <a:highlight>
                  <a:srgbClr val="FFFF00"/>
                </a:highlight>
              </a:rPr>
              <a:t>qualified health care properties</a:t>
            </a:r>
            <a:r>
              <a:rPr lang="en-US" sz="2200" dirty="0">
                <a:highlight>
                  <a:srgbClr val="FFFF00"/>
                </a:highlight>
              </a:rPr>
              <a:t>, as defined in section 856(e)(6)(D). </a:t>
            </a:r>
            <a:endParaRPr lang="en-US" sz="2200" b="0" i="0" dirty="0">
              <a:solidFill>
                <a:srgbClr val="333333"/>
              </a:solidFill>
              <a:effectLst/>
              <a:highlight>
                <a:srgbClr val="FFFF00"/>
              </a:highlight>
            </a:endParaRPr>
          </a:p>
          <a:p>
            <a:pPr marL="0" indent="0" fontAlgn="base">
              <a:buNone/>
            </a:pPr>
            <a:endParaRPr lang="en-US" sz="2200" b="0" i="0" dirty="0">
              <a:solidFill>
                <a:srgbClr val="333333"/>
              </a:solidFill>
              <a:effectLst/>
            </a:endParaRPr>
          </a:p>
          <a:p>
            <a:pPr marL="0" indent="0" fontAlgn="base">
              <a:buNone/>
            </a:pPr>
            <a:r>
              <a:rPr lang="en-US" sz="2200" b="0" i="0" dirty="0">
                <a:solidFill>
                  <a:srgbClr val="333333"/>
                </a:solidFill>
                <a:effectLst/>
              </a:rPr>
              <a:t>Treas. Reg. § 1.163(j)-</a:t>
            </a:r>
            <a:r>
              <a:rPr lang="en-US" sz="2200" dirty="0">
                <a:solidFill>
                  <a:srgbClr val="333333"/>
                </a:solidFill>
              </a:rPr>
              <a:t>9</a:t>
            </a:r>
            <a:r>
              <a:rPr lang="en-US" sz="2200" b="0" i="0" dirty="0">
                <a:solidFill>
                  <a:srgbClr val="333333"/>
                </a:solidFill>
                <a:effectLst/>
              </a:rPr>
              <a:t>(j)</a:t>
            </a:r>
            <a:r>
              <a:rPr lang="en-US" sz="2400" dirty="0"/>
              <a:t> (</a:t>
            </a:r>
            <a:r>
              <a:rPr lang="en-US" sz="2400" b="1" dirty="0">
                <a:solidFill>
                  <a:srgbClr val="FF0000"/>
                </a:solidFill>
              </a:rPr>
              <a:t>2020</a:t>
            </a:r>
            <a:r>
              <a:rPr lang="en-US" sz="2400" dirty="0"/>
              <a:t>)</a:t>
            </a:r>
            <a:endParaRPr lang="en-US" sz="2200"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130</a:t>
            </a:fld>
            <a:endParaRPr lang="en-US"/>
          </a:p>
        </p:txBody>
      </p:sp>
      <p:sp>
        <p:nvSpPr>
          <p:cNvPr id="4" name="TextBox 3">
            <a:extLst>
              <a:ext uri="{FF2B5EF4-FFF2-40B4-BE49-F238E27FC236}">
                <a16:creationId xmlns:a16="http://schemas.microsoft.com/office/drawing/2014/main" id="{D7DC8DC2-8AAA-41CE-9CC9-59EB88EF6827}"/>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4 / 4</a:t>
            </a:r>
          </a:p>
        </p:txBody>
      </p:sp>
    </p:spTree>
    <p:extLst>
      <p:ext uri="{BB962C8B-B14F-4D97-AF65-F5344CB8AC3E}">
        <p14:creationId xmlns:p14="http://schemas.microsoft.com/office/powerpoint/2010/main" val="78273496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1510"/>
            <a:ext cx="12087922" cy="484881"/>
          </a:xfrm>
        </p:spPr>
        <p:txBody>
          <a:bodyPr>
            <a:noAutofit/>
          </a:bodyPr>
          <a:lstStyle/>
          <a:p>
            <a:pPr algn="ctr"/>
            <a:r>
              <a:rPr lang="en-US" sz="3400" dirty="0"/>
              <a:t>Elections for Excepted Trades or Businesses – IRC § 163(j)(7)(B) &amp; (C)</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700" b="0" i="0" dirty="0">
                <a:solidFill>
                  <a:srgbClr val="333333"/>
                </a:solidFill>
                <a:effectLst/>
                <a:highlight>
                  <a:srgbClr val="FFFF00"/>
                </a:highlight>
              </a:rPr>
              <a:t>Section 163(j)(3) provides that </a:t>
            </a:r>
            <a:r>
              <a:rPr lang="en-US" sz="1700" b="1" i="0" dirty="0">
                <a:solidFill>
                  <a:srgbClr val="FF0000"/>
                </a:solidFill>
                <a:effectLst/>
                <a:highlight>
                  <a:srgbClr val="FFFF00"/>
                </a:highlight>
              </a:rPr>
              <a:t>the section 163(j) limitation does not apply to taxpayers that meet the gross receipts test of section 448(c). The small business exemption applies automatically if the requirements are met</a:t>
            </a:r>
            <a:r>
              <a:rPr lang="en-US" sz="1700" b="0" i="0" dirty="0">
                <a:solidFill>
                  <a:srgbClr val="333333"/>
                </a:solidFill>
                <a:effectLst/>
                <a:highlight>
                  <a:srgbClr val="FFFF00"/>
                </a:highlight>
              </a:rPr>
              <a:t>; thus, no election is necessary to ensure that the section 163(j) limitation does not apply. However, for real property trades or businesses under section 163(j)(7)(B), and for farming businesses under section 163(j)(7)(C), the section 163(j) limitation does not apply only if the taxpayer is eligible for and makes an election</a:t>
            </a:r>
            <a:r>
              <a:rPr lang="en-US" sz="1700" b="0" i="0" dirty="0">
                <a:solidFill>
                  <a:srgbClr val="333333"/>
                </a:solidFill>
                <a:effectLst/>
              </a:rPr>
              <a:t>.</a:t>
            </a:r>
          </a:p>
          <a:p>
            <a:pPr marL="457200" lvl="1" indent="0" fontAlgn="base">
              <a:buNone/>
            </a:pPr>
            <a:endParaRPr lang="en-US" sz="1700" b="0" i="0" dirty="0">
              <a:solidFill>
                <a:srgbClr val="333333"/>
              </a:solidFill>
              <a:effectLst/>
            </a:endParaRPr>
          </a:p>
          <a:p>
            <a:pPr marL="457200" lvl="1" indent="0" fontAlgn="base">
              <a:buNone/>
            </a:pPr>
            <a:r>
              <a:rPr lang="en-US" sz="1700" b="0" i="0" dirty="0">
                <a:solidFill>
                  <a:srgbClr val="333333"/>
                </a:solidFill>
                <a:effectLst/>
              </a:rPr>
              <a:t>The preamble to the proposed regulations provides that a taxpayer that qualifies for the small business exemption is not eligible to make an election for a trade or business to be an electing real property trade or business or an electing farming business, in part because the taxpayer is already not subject to the section 163(j) limitation, and in part because </a:t>
            </a:r>
            <a:r>
              <a:rPr lang="en-US" sz="1700" b="0" i="0" dirty="0">
                <a:solidFill>
                  <a:srgbClr val="333333"/>
                </a:solidFill>
                <a:effectLst/>
                <a:highlight>
                  <a:srgbClr val="FFFF00"/>
                </a:highlight>
              </a:rPr>
              <a:t>an electing real property trade or business or an electing farming business is required to use ADS for certain types of property under section 163(j)(10) and cannot claim the additional first-year depreciation deduction under section 168(k) for those types of property.</a:t>
            </a:r>
            <a:r>
              <a:rPr lang="en-US" sz="1700" b="0" i="0" dirty="0">
                <a:solidFill>
                  <a:srgbClr val="333333"/>
                </a:solidFill>
                <a:effectLst/>
              </a:rPr>
              <a:t> The Treasury Department and the IRS were concerned that certain small business taxpayers might make the election without realizing that the election could have adverse effects on their deduction for depreciation expense and their method of accounting for depreciation.</a:t>
            </a:r>
          </a:p>
          <a:p>
            <a:pPr marL="457200" lvl="1" indent="0" fontAlgn="base">
              <a:buNone/>
            </a:pPr>
            <a:endParaRPr lang="en-US" sz="1700" dirty="0">
              <a:highlight>
                <a:srgbClr val="FFFF00"/>
              </a:highlight>
            </a:endParaRPr>
          </a:p>
          <a:p>
            <a:pPr marL="457200" lvl="1" indent="0" fontAlgn="base">
              <a:buNone/>
            </a:pPr>
            <a:r>
              <a:rPr lang="en-US" sz="1700" dirty="0">
                <a:highlight>
                  <a:srgbClr val="FFFF00"/>
                </a:highlight>
              </a:rPr>
              <a:t>Commenters</a:t>
            </a:r>
            <a:r>
              <a:rPr lang="en-US" sz="1700" dirty="0"/>
              <a:t> suggested that, in some situations, making an annual gross receipts determination, to determine whether a taxpayer should make an election or is already exempt from the limitation, could be burdensome. For example, </a:t>
            </a:r>
            <a:r>
              <a:rPr lang="en-US" sz="1700" dirty="0">
                <a:highlight>
                  <a:srgbClr val="FFFF00"/>
                </a:highlight>
              </a:rPr>
              <a:t>a taxpayer that has to request the average annual gross receipts of numerous unrelated entities under section 448 aggregation principles in order to make the gross receipts determination may choose to forgo making that determination if the taxpayer knows that its trade or business qualifies to be an electing real property trade or business or an electing farming business. These commenters requested that taxpayers be allowed to make such an election without regard to whether the gross receipts test of section 448(c) has been tested or is met, notwithstanding the potentially adverse depreciation expense implications.</a:t>
            </a:r>
          </a:p>
          <a:p>
            <a:pPr marL="457200" lvl="1" indent="0" fontAlgn="base">
              <a:buNone/>
            </a:pPr>
            <a:r>
              <a:rPr lang="en-US" sz="1700" dirty="0">
                <a:solidFill>
                  <a:srgbClr val="333333"/>
                </a:solidFill>
              </a:rPr>
              <a:t>. . .</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131</a:t>
            </a:fld>
            <a:endParaRPr lang="en-US" dirty="0"/>
          </a:p>
        </p:txBody>
      </p:sp>
      <p:sp>
        <p:nvSpPr>
          <p:cNvPr id="4" name="TextBox 3">
            <a:extLst>
              <a:ext uri="{FF2B5EF4-FFF2-40B4-BE49-F238E27FC236}">
                <a16:creationId xmlns:a16="http://schemas.microsoft.com/office/drawing/2014/main" id="{971773DA-33E5-49BF-91C2-C575B2A96CBF}"/>
              </a:ext>
            </a:extLst>
          </p:cNvPr>
          <p:cNvSpPr txBox="1"/>
          <p:nvPr/>
        </p:nvSpPr>
        <p:spPr>
          <a:xfrm>
            <a:off x="11213224" y="1036042"/>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2</a:t>
            </a:r>
          </a:p>
        </p:txBody>
      </p:sp>
    </p:spTree>
    <p:extLst>
      <p:ext uri="{BB962C8B-B14F-4D97-AF65-F5344CB8AC3E}">
        <p14:creationId xmlns:p14="http://schemas.microsoft.com/office/powerpoint/2010/main" val="18535740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1510"/>
            <a:ext cx="12087922" cy="484881"/>
          </a:xfrm>
        </p:spPr>
        <p:txBody>
          <a:bodyPr>
            <a:noAutofit/>
          </a:bodyPr>
          <a:lstStyle/>
          <a:p>
            <a:pPr algn="ctr"/>
            <a:r>
              <a:rPr lang="en-US" sz="3400" dirty="0"/>
              <a:t>Elections for Excepted Trades or Businesses – IRC § 163(j)(7)(B) &amp; (C)</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600" b="0" i="0" dirty="0">
                <a:solidFill>
                  <a:srgbClr val="333333"/>
                </a:solidFill>
                <a:effectLst/>
              </a:rPr>
              <a:t>The Treasury Department and the IRS agree with the commenters. Accordingly, </a:t>
            </a:r>
            <a:r>
              <a:rPr lang="en-US" sz="1600" b="0" i="0" dirty="0">
                <a:solidFill>
                  <a:srgbClr val="333333"/>
                </a:solidFill>
                <a:effectLst/>
                <a:highlight>
                  <a:srgbClr val="FFFF00"/>
                </a:highlight>
              </a:rPr>
              <a:t>the final regulations provide that taxpayers may make an election for a trade or business to be an electing real property trade or business or an electing farming business, provided that they qualify to make such elections, even if the gross receipts test under section 448(c) may be satisfied by the electing trades or businesses in the taxable year in which the election is made. As is the case for all other electing real property trades or businesses and electing farming businesses, the elections are irrevocable and affect depreciation as provided in section 163(j)(11). However, this rule also benefits taxpayers subject to section 163(j) that are owners of small businesses because treating these small businesses as engaged in an excepted trade or business may result in the allocation of more owner interest expense to excepted trades or businesses under § 1.163(j)-10(c).</a:t>
            </a:r>
          </a:p>
          <a:p>
            <a:pPr marL="457200" lvl="1" indent="0" fontAlgn="base">
              <a:buNone/>
            </a:pPr>
            <a:endParaRPr lang="en-US" sz="1600" b="0" i="0" dirty="0">
              <a:solidFill>
                <a:srgbClr val="333333"/>
              </a:solidFill>
              <a:effectLst/>
            </a:endParaRPr>
          </a:p>
          <a:p>
            <a:pPr marL="457200" lvl="1" indent="0" fontAlgn="base">
              <a:buNone/>
            </a:pPr>
            <a:r>
              <a:rPr lang="en-US" sz="1600" b="0" i="0" dirty="0">
                <a:solidFill>
                  <a:srgbClr val="333333"/>
                </a:solidFill>
                <a:effectLst/>
              </a:rPr>
              <a:t>. . .</a:t>
            </a:r>
          </a:p>
          <a:p>
            <a:pPr marL="457200" lvl="1" indent="0" fontAlgn="base">
              <a:buNone/>
            </a:pPr>
            <a:endParaRPr lang="en-US" sz="1600" b="0" i="0" dirty="0">
              <a:solidFill>
                <a:srgbClr val="333333"/>
              </a:solidFill>
              <a:effectLst/>
            </a:endParaRPr>
          </a:p>
          <a:p>
            <a:pPr marL="457200" lvl="1" indent="0" fontAlgn="base">
              <a:buNone/>
            </a:pPr>
            <a:r>
              <a:rPr lang="en-US" sz="1600" b="0" i="0" dirty="0">
                <a:solidFill>
                  <a:srgbClr val="333333"/>
                </a:solidFill>
                <a:effectLst/>
              </a:rPr>
              <a:t>The Treasury Department and the IRS agree with the recommendation for a </a:t>
            </a:r>
            <a:r>
              <a:rPr lang="en-US" sz="1600" b="0" i="0" dirty="0">
                <a:solidFill>
                  <a:srgbClr val="333333"/>
                </a:solidFill>
                <a:effectLst/>
                <a:highlight>
                  <a:srgbClr val="FFFF00"/>
                </a:highlight>
              </a:rPr>
              <a:t>protective election</a:t>
            </a:r>
            <a:r>
              <a:rPr lang="en-US" sz="1600" b="0" i="0" dirty="0">
                <a:solidFill>
                  <a:srgbClr val="333333"/>
                </a:solidFill>
                <a:effectLst/>
              </a:rPr>
              <a:t> under these circumstances. Thus, the final regulations provide that </a:t>
            </a:r>
            <a:r>
              <a:rPr lang="en-US" sz="1600" b="0" i="0" dirty="0">
                <a:solidFill>
                  <a:srgbClr val="333333"/>
                </a:solidFill>
                <a:effectLst/>
                <a:highlight>
                  <a:srgbClr val="FFFF00"/>
                </a:highlight>
              </a:rPr>
              <a:t>an election to treat rental real estate activities as an electing real property trade or business is available regardless of whether the taxpayer making the election is engaged in a trade or business within the meaning of section 162. Under the protective election, a taxpayer engaged in activities described in section 469(c)(7)(C) and § 1.469-9(b)(2), as required in proposed § 1.163(j)-1(b)(14)(</a:t>
            </a:r>
            <a:r>
              <a:rPr lang="en-US" sz="1600" b="0" i="0" dirty="0" err="1">
                <a:solidFill>
                  <a:srgbClr val="333333"/>
                </a:solidFill>
                <a:effectLst/>
                <a:highlight>
                  <a:srgbClr val="FFFF00"/>
                </a:highlight>
              </a:rPr>
              <a:t>i</a:t>
            </a:r>
            <a:r>
              <a:rPr lang="en-US" sz="1600" b="0" i="0" dirty="0">
                <a:solidFill>
                  <a:srgbClr val="333333"/>
                </a:solidFill>
                <a:effectLst/>
                <a:highlight>
                  <a:srgbClr val="FFFF00"/>
                </a:highlight>
              </a:rPr>
              <a:t>), but unsure whether its activities rise to the level of a section 162 trade or business, may make an election for a trade or business to be an electing real property trade or business.</a:t>
            </a:r>
          </a:p>
          <a:p>
            <a:pPr marL="457200" lvl="1" indent="0" fontAlgn="base">
              <a:buNone/>
            </a:pPr>
            <a:r>
              <a:rPr lang="en-US" sz="1600" b="0" i="0" dirty="0">
                <a:solidFill>
                  <a:srgbClr val="333333"/>
                </a:solidFill>
                <a:effectLst/>
                <a:highlight>
                  <a:srgbClr val="FFFF00"/>
                </a:highlight>
              </a:rPr>
              <a:t>As with all other electing real property trades or businesses, once the election is made, all other consequences of the election outlined in § 1.163(j)-9 apply, such as the irrevocability of the election and the required use of the alternative depreciation system for certain assets.</a:t>
            </a:r>
          </a:p>
          <a:p>
            <a:pPr marL="0" indent="0">
              <a:buNone/>
            </a:pPr>
            <a:endParaRPr lang="en-US" sz="1600" i="0" dirty="0">
              <a:solidFill>
                <a:srgbClr val="333333"/>
              </a:solidFill>
              <a:effectLst/>
            </a:endParaRPr>
          </a:p>
          <a:p>
            <a:pPr marL="0" indent="0">
              <a:buNone/>
            </a:pPr>
            <a:r>
              <a:rPr lang="en-US" sz="1600" i="0" dirty="0">
                <a:solidFill>
                  <a:srgbClr val="333333"/>
                </a:solidFill>
                <a:effectLst/>
              </a:rPr>
              <a:t>T.D. 9905 (Sep.14, 2020</a:t>
            </a:r>
            <a:r>
              <a:rPr lang="en-US" sz="1600" dirty="0">
                <a:solidFill>
                  <a:srgbClr val="333333"/>
                </a:solidFill>
              </a:rPr>
              <a:t>), Preamble, SUPPLEMENTARY </a:t>
            </a:r>
            <a:r>
              <a:rPr lang="en-US" sz="1600" i="0" dirty="0">
                <a:solidFill>
                  <a:srgbClr val="333333"/>
                </a:solidFill>
                <a:effectLst/>
              </a:rPr>
              <a:t>INFORMATION:, Summary of Comments and Explanation of Revisions, X. Comments on and Changes to Proposed § 1.163(j)-9: Elections for Excepted Trades or Businesses; Safe Harbor for Certain REITs.</a:t>
            </a:r>
            <a:r>
              <a:rPr lang="en-US" sz="1600" i="0" cap="all" dirty="0">
                <a:solidFill>
                  <a:srgbClr val="333333"/>
                </a:solidFill>
                <a:effectLst/>
              </a:rPr>
              <a:t>, A. PROTECTIVE ELECTIONS, 85 FR 56726 &amp; 56727.</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132</a:t>
            </a:fld>
            <a:endParaRPr lang="en-US" dirty="0"/>
          </a:p>
        </p:txBody>
      </p:sp>
      <p:sp>
        <p:nvSpPr>
          <p:cNvPr id="4" name="TextBox 3">
            <a:extLst>
              <a:ext uri="{FF2B5EF4-FFF2-40B4-BE49-F238E27FC236}">
                <a16:creationId xmlns:a16="http://schemas.microsoft.com/office/drawing/2014/main" id="{971773DA-33E5-49BF-91C2-C575B2A96CBF}"/>
              </a:ext>
            </a:extLst>
          </p:cNvPr>
          <p:cNvSpPr txBox="1"/>
          <p:nvPr/>
        </p:nvSpPr>
        <p:spPr>
          <a:xfrm>
            <a:off x="11213224" y="1036042"/>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2</a:t>
            </a:r>
          </a:p>
        </p:txBody>
      </p:sp>
    </p:spTree>
    <p:extLst>
      <p:ext uri="{BB962C8B-B14F-4D97-AF65-F5344CB8AC3E}">
        <p14:creationId xmlns:p14="http://schemas.microsoft.com/office/powerpoint/2010/main" val="306380862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1510"/>
            <a:ext cx="12087922" cy="484881"/>
          </a:xfrm>
        </p:spPr>
        <p:txBody>
          <a:bodyPr>
            <a:noAutofit/>
          </a:bodyPr>
          <a:lstStyle/>
          <a:p>
            <a:pPr algn="ctr"/>
            <a:r>
              <a:rPr lang="en-US" sz="3500" dirty="0"/>
              <a:t>One-Time Late or W/D Elections for Excepted Trades or Businesses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050" b="0" i="0" dirty="0">
                <a:solidFill>
                  <a:srgbClr val="333333"/>
                </a:solidFill>
                <a:effectLst/>
              </a:rPr>
              <a:t>Commenters requested a one-time automatic extension of time for certain taxpayers to file an election under section 163(j)(7)(B) or section 163(j)(7)(C) due to uncertainty about the effect of a decision to make or not make such an election and about which taxpayers are eligible to make such an election prior to the publication of the final regulations. Additionally, commenters requested a one-time opportunity to withdraw an election made under section 163(j)(7)(B) or section 163(j)(7)(C) prior to the publication of the final regulations. The Treasury Department and the IRS agree with the commenters' concerns. Thus, in order to address the commenters' concerns, and to provide immediate transition guidance under section 163(j) for taxpayers affected by the various amendments to the Code made by the CARES Act (including, for example, the technical corrections to section 168(e) of the Code relating to the classification of qualified improvement property), </a:t>
            </a:r>
            <a:r>
              <a:rPr lang="en-US" sz="2050" b="0" i="0" dirty="0">
                <a:solidFill>
                  <a:srgbClr val="333333"/>
                </a:solidFill>
                <a:effectLst/>
                <a:highlight>
                  <a:srgbClr val="FFFF00"/>
                </a:highlight>
              </a:rPr>
              <a:t>Revenue Procedure 2020-22 was issued to provide an automatic extension of time to make, or an opportunity to withdraw, an election for taxable years beginning in 2018, 2019, or 2020. The revenue procedure also provides the time and manner of making or revoking the three elections provided by the CARES Act under section 163(j)(10) for taxable years beginning in 2019 or 2020.  </a:t>
            </a:r>
            <a:r>
              <a:rPr lang="en-US" sz="2050" b="1" i="0" u="sng" dirty="0">
                <a:solidFill>
                  <a:srgbClr val="FF0000"/>
                </a:solidFill>
                <a:effectLst/>
                <a:highlight>
                  <a:srgbClr val="FFFF00"/>
                </a:highlight>
              </a:rPr>
              <a:t>[CAUTION! - Rev. Proc. 2020-22 references the 2018 proposed regulations, which have been superseded by final regulations and 2020 proposed regulations.]</a:t>
            </a:r>
          </a:p>
          <a:p>
            <a:pPr marL="0" indent="0">
              <a:buNone/>
            </a:pPr>
            <a:r>
              <a:rPr lang="en-US" sz="2050" i="0" dirty="0">
                <a:solidFill>
                  <a:srgbClr val="333333"/>
                </a:solidFill>
                <a:effectLst/>
              </a:rPr>
              <a:t>T.D. 9905 (Sep.14, 2020</a:t>
            </a:r>
            <a:r>
              <a:rPr lang="en-US" sz="2050" dirty="0">
                <a:solidFill>
                  <a:srgbClr val="333333"/>
                </a:solidFill>
              </a:rPr>
              <a:t>), Preamble, SUPPLEMENTARY </a:t>
            </a:r>
            <a:r>
              <a:rPr lang="en-US" sz="2050" i="0" dirty="0">
                <a:solidFill>
                  <a:srgbClr val="333333"/>
                </a:solidFill>
                <a:effectLst/>
              </a:rPr>
              <a:t>INFORMATION:, Summary of Comments and Explanation of Revisions, X. Comments on and Changes to Proposed § 1.163(j)-9: Elections for Excepted Trades or Businesses; Safe Harbor for Certain REITs.</a:t>
            </a:r>
            <a:r>
              <a:rPr lang="en-US" sz="2050" i="0" cap="all" dirty="0">
                <a:solidFill>
                  <a:srgbClr val="333333"/>
                </a:solidFill>
                <a:effectLst/>
              </a:rPr>
              <a:t>, B. ONE-TIME LATE ELECTION OR WITHDRAWAL OF ELECTION PROCEDURES, 85 FR 56727.</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133</a:t>
            </a:fld>
            <a:endParaRPr lang="en-US" dirty="0"/>
          </a:p>
        </p:txBody>
      </p:sp>
      <p:sp>
        <p:nvSpPr>
          <p:cNvPr id="8" name="TextBox 7">
            <a:extLst>
              <a:ext uri="{FF2B5EF4-FFF2-40B4-BE49-F238E27FC236}">
                <a16:creationId xmlns:a16="http://schemas.microsoft.com/office/drawing/2014/main" id="{1563FCA1-B709-4C7F-9487-DA3796763BA9}"/>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34540032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750" b="0" i="0" dirty="0">
                <a:solidFill>
                  <a:srgbClr val="333333"/>
                </a:solidFill>
                <a:effectLst/>
              </a:rPr>
              <a:t>Numerous comments were received concerning the </a:t>
            </a:r>
            <a:r>
              <a:rPr lang="en-US" sz="1750" b="0" i="0" dirty="0">
                <a:solidFill>
                  <a:srgbClr val="333333"/>
                </a:solidFill>
                <a:effectLst/>
                <a:highlight>
                  <a:srgbClr val="FFFF00"/>
                </a:highlight>
              </a:rPr>
              <a:t>anti-abuse rule </a:t>
            </a:r>
            <a:r>
              <a:rPr lang="en-US" sz="1750" b="0" i="0" dirty="0">
                <a:solidFill>
                  <a:srgbClr val="333333"/>
                </a:solidFill>
                <a:effectLst/>
              </a:rPr>
              <a:t>in proposed § 1.163(j)-9(h)(1) (proposed -9(h) anti-abuse rule). </a:t>
            </a:r>
            <a:r>
              <a:rPr lang="en-US" sz="1750" b="0" i="0" dirty="0">
                <a:solidFill>
                  <a:srgbClr val="333333"/>
                </a:solidFill>
                <a:effectLst/>
                <a:highlight>
                  <a:srgbClr val="FFFF00"/>
                </a:highlight>
              </a:rPr>
              <a:t>The </a:t>
            </a:r>
            <a:r>
              <a:rPr lang="en-US" sz="1750" b="1" i="0" dirty="0">
                <a:solidFill>
                  <a:srgbClr val="FF0000"/>
                </a:solidFill>
                <a:effectLst/>
                <a:highlight>
                  <a:srgbClr val="FFFF00"/>
                </a:highlight>
              </a:rPr>
              <a:t>proposed -9(h) anti-abuse rule prohibits an otherwise qualifying real property trade or business from making an election under section 163(j)(7)(B) if at least 80 percent of the business's real property, determined by fair market value, is leased to a trade or business under common control (that is, 50 percent of the direct and indirect ownership of both businesses is held by related parties within the meaning of sections 267(b) and 707(b)) with the real property trade or business</a:t>
            </a:r>
            <a:r>
              <a:rPr lang="en-US" sz="1750" b="0" i="0" dirty="0">
                <a:solidFill>
                  <a:srgbClr val="333333"/>
                </a:solidFill>
                <a:effectLst/>
                <a:highlight>
                  <a:srgbClr val="FFFF00"/>
                </a:highlight>
              </a:rPr>
              <a:t>. Proposed § 1.163(j)-9(h)(2) provides an </a:t>
            </a:r>
            <a:r>
              <a:rPr lang="en-US" sz="1750" b="1" i="0" dirty="0">
                <a:solidFill>
                  <a:srgbClr val="FF0000"/>
                </a:solidFill>
                <a:effectLst/>
                <a:highlight>
                  <a:srgbClr val="FFFF00"/>
                </a:highlight>
              </a:rPr>
              <a:t>exception</a:t>
            </a:r>
            <a:r>
              <a:rPr lang="en-US" sz="1750" b="0" i="0" dirty="0">
                <a:solidFill>
                  <a:srgbClr val="333333"/>
                </a:solidFill>
                <a:effectLst/>
                <a:highlight>
                  <a:srgbClr val="FFFF00"/>
                </a:highlight>
              </a:rPr>
              <a:t> to the proposed -9(h) anti-abuse rule </a:t>
            </a:r>
            <a:r>
              <a:rPr lang="en-US" sz="1750" b="1" i="0" dirty="0">
                <a:solidFill>
                  <a:srgbClr val="FF0000"/>
                </a:solidFill>
                <a:effectLst/>
                <a:highlight>
                  <a:srgbClr val="FFFF00"/>
                </a:highlight>
              </a:rPr>
              <a:t>for REITs that lease qualified lodging facilities</a:t>
            </a:r>
            <a:r>
              <a:rPr lang="en-US" sz="1750" b="0" i="0" dirty="0">
                <a:solidFill>
                  <a:srgbClr val="333333"/>
                </a:solidFill>
                <a:effectLst/>
                <a:highlight>
                  <a:srgbClr val="FFFF00"/>
                </a:highlight>
              </a:rPr>
              <a:t> (defined in section 856(d)(9)(D)) </a:t>
            </a:r>
            <a:r>
              <a:rPr lang="en-US" sz="1750" b="1" i="0" dirty="0">
                <a:solidFill>
                  <a:srgbClr val="FF0000"/>
                </a:solidFill>
                <a:effectLst/>
                <a:highlight>
                  <a:srgbClr val="FFFF00"/>
                </a:highlight>
              </a:rPr>
              <a:t>and qualified health care properties </a:t>
            </a:r>
            <a:r>
              <a:rPr lang="en-US" sz="1750" b="0" i="0" dirty="0">
                <a:solidFill>
                  <a:srgbClr val="333333"/>
                </a:solidFill>
                <a:effectLst/>
                <a:highlight>
                  <a:srgbClr val="FFFF00"/>
                </a:highlight>
              </a:rPr>
              <a:t>(defined in section 856(e)(6)(D)) (REIT exception).</a:t>
            </a:r>
          </a:p>
          <a:p>
            <a:pPr marL="457200" lvl="1" indent="0" fontAlgn="base">
              <a:buNone/>
            </a:pPr>
            <a:r>
              <a:rPr lang="en-US" sz="1750" b="0" i="0" dirty="0">
                <a:solidFill>
                  <a:srgbClr val="333333"/>
                </a:solidFill>
                <a:effectLst/>
              </a:rPr>
              <a:t>The preamble to the proposed regulations explains that it would be inappropriate to allow an election under section 163(j)(7)(B) to be an excepted real property trade or business for a trade or business that leases substantially all of its real property to the owner of the real property trade or business, or to a related party of the owner: “To permit such an election would encourage a taxpayer to enter into non-economic structures where the real estate components of non-real estate businesses are separated from the rest of such businesses in order to artificially reduce the application of section 163(j) by leasing the real property to the taxpayer or a related party of the taxpayer and electing for this “business” to be an excepted real property trade or business. As a result, these proposed regulations would also contain an anti-abuse rule.” The preamble further explains the reasoning for the REIT exception by stating that, because </a:t>
            </a:r>
            <a:r>
              <a:rPr lang="en-US" sz="1750" b="0" i="0" dirty="0">
                <a:solidFill>
                  <a:srgbClr val="333333"/>
                </a:solidFill>
                <a:effectLst/>
                <a:highlight>
                  <a:srgbClr val="FFFF00"/>
                </a:highlight>
              </a:rPr>
              <a:t>REITs that lease qualified lodging facilities and qualified healthcare properties are generally permitted (pursuant to section 856(d)(8)(B)) to lease these properties to a taxable REIT subsidiary (TRS), this anti-abuse rule does not apply to these types of REITs. </a:t>
            </a:r>
            <a:r>
              <a:rPr lang="en-US" sz="1750" b="0" i="0" dirty="0">
                <a:solidFill>
                  <a:srgbClr val="333333"/>
                </a:solidFill>
                <a:effectLst/>
              </a:rPr>
              <a:t>The Treasury Department and the IRS requested comments in the preamble to the proposed regulations on whether other exceptions to the anti-abuse rule (such as, for example, an exception for certain fact patterns where real property that is leased from a related party is ultimately sub-leased to a third party) would be appropriate.</a:t>
            </a:r>
          </a:p>
          <a:p>
            <a:pPr marL="457200" lvl="1" indent="0" fontAlgn="base">
              <a:buNone/>
            </a:pPr>
            <a:r>
              <a:rPr lang="en-US" sz="1750" b="0" i="0" dirty="0">
                <a:solidFill>
                  <a:srgbClr val="333333"/>
                </a:solidFill>
                <a:effectLst/>
              </a:rPr>
              <a:t>. . .</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134</a:t>
            </a:fld>
            <a:endParaRPr lang="en-US" dirty="0"/>
          </a:p>
        </p:txBody>
      </p:sp>
      <p:sp>
        <p:nvSpPr>
          <p:cNvPr id="4" name="TextBox 3">
            <a:extLst>
              <a:ext uri="{FF2B5EF4-FFF2-40B4-BE49-F238E27FC236}">
                <a16:creationId xmlns:a16="http://schemas.microsoft.com/office/drawing/2014/main" id="{971773DA-33E5-49BF-91C2-C575B2A96CBF}"/>
              </a:ext>
            </a:extLst>
          </p:cNvPr>
          <p:cNvSpPr txBox="1"/>
          <p:nvPr/>
        </p:nvSpPr>
        <p:spPr>
          <a:xfrm>
            <a:off x="11213224" y="1036042"/>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2</a:t>
            </a:r>
          </a:p>
        </p:txBody>
      </p:sp>
      <p:sp>
        <p:nvSpPr>
          <p:cNvPr id="9" name="Title 1">
            <a:extLst>
              <a:ext uri="{FF2B5EF4-FFF2-40B4-BE49-F238E27FC236}">
                <a16:creationId xmlns:a16="http://schemas.microsoft.com/office/drawing/2014/main" id="{73B82EE9-F664-41CA-BDCE-C2D9A09C43A3}"/>
              </a:ext>
            </a:extLst>
          </p:cNvPr>
          <p:cNvSpPr>
            <a:spLocks noGrp="1"/>
          </p:cNvSpPr>
          <p:nvPr>
            <p:ph type="title"/>
          </p:nvPr>
        </p:nvSpPr>
        <p:spPr>
          <a:xfrm>
            <a:off x="1405052" y="111510"/>
            <a:ext cx="9400478" cy="484881"/>
          </a:xfrm>
        </p:spPr>
        <p:txBody>
          <a:bodyPr>
            <a:noAutofit/>
          </a:bodyPr>
          <a:lstStyle/>
          <a:p>
            <a:pPr algn="ctr"/>
            <a:r>
              <a:rPr lang="en-US" sz="3500" dirty="0"/>
              <a:t>Anti-Abuse Rule for Excepted Trades or Businesses</a:t>
            </a:r>
          </a:p>
        </p:txBody>
      </p:sp>
    </p:spTree>
    <p:extLst>
      <p:ext uri="{BB962C8B-B14F-4D97-AF65-F5344CB8AC3E}">
        <p14:creationId xmlns:p14="http://schemas.microsoft.com/office/powerpoint/2010/main" val="334391464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405052" y="111510"/>
            <a:ext cx="9400478" cy="484881"/>
          </a:xfrm>
        </p:spPr>
        <p:txBody>
          <a:bodyPr>
            <a:noAutofit/>
          </a:bodyPr>
          <a:lstStyle/>
          <a:p>
            <a:pPr algn="ctr"/>
            <a:r>
              <a:rPr lang="en-US" sz="3500" dirty="0"/>
              <a:t>Anti-Abuse Rule for Excepted Trades or Businesses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700" b="0" i="0" dirty="0">
                <a:solidFill>
                  <a:srgbClr val="333333"/>
                </a:solidFill>
                <a:effectLst/>
              </a:rPr>
              <a:t>. . .</a:t>
            </a:r>
          </a:p>
          <a:p>
            <a:pPr marL="457200" lvl="1" indent="0" fontAlgn="base">
              <a:buNone/>
            </a:pPr>
            <a:r>
              <a:rPr lang="en-US" sz="1700" b="0" i="0" dirty="0">
                <a:solidFill>
                  <a:srgbClr val="333333"/>
                </a:solidFill>
                <a:effectLst/>
              </a:rPr>
              <a:t>The Treasury Department and the IRS agree with commenters that certain exceptions should be added to the proposed -9(h) anti-abuse rule. </a:t>
            </a:r>
            <a:r>
              <a:rPr lang="en-US" sz="1700" b="0" i="0" dirty="0">
                <a:solidFill>
                  <a:srgbClr val="333333"/>
                </a:solidFill>
                <a:effectLst/>
                <a:highlight>
                  <a:srgbClr val="FFFF00"/>
                </a:highlight>
              </a:rPr>
              <a:t>The final regulations provide </a:t>
            </a:r>
            <a:r>
              <a:rPr lang="en-US" sz="1700" b="1" i="0" dirty="0">
                <a:solidFill>
                  <a:srgbClr val="FF0000"/>
                </a:solidFill>
                <a:effectLst/>
                <a:highlight>
                  <a:srgbClr val="FFFF00"/>
                </a:highlight>
              </a:rPr>
              <a:t>two additional exceptions to the anti-abuse rule</a:t>
            </a:r>
            <a:r>
              <a:rPr lang="en-US" sz="1700" b="0" i="0" dirty="0">
                <a:solidFill>
                  <a:srgbClr val="333333"/>
                </a:solidFill>
                <a:effectLst/>
                <a:highlight>
                  <a:srgbClr val="FFFF00"/>
                </a:highlight>
              </a:rPr>
              <a:t>. Under the </a:t>
            </a:r>
            <a:r>
              <a:rPr lang="en-US" sz="1700" b="1" i="0" dirty="0">
                <a:solidFill>
                  <a:srgbClr val="FF0000"/>
                </a:solidFill>
                <a:effectLst/>
                <a:highlight>
                  <a:srgbClr val="FFFF00"/>
                </a:highlight>
              </a:rPr>
              <a:t>first exception</a:t>
            </a:r>
            <a:r>
              <a:rPr lang="en-US" sz="1700" b="0" i="0" dirty="0">
                <a:solidFill>
                  <a:srgbClr val="333333"/>
                </a:solidFill>
                <a:effectLst/>
                <a:highlight>
                  <a:srgbClr val="FFFF00"/>
                </a:highlight>
              </a:rPr>
              <a:t>, if </a:t>
            </a:r>
            <a:r>
              <a:rPr lang="en-US" sz="1700" b="1" i="0" dirty="0">
                <a:solidFill>
                  <a:srgbClr val="FF0000"/>
                </a:solidFill>
                <a:effectLst/>
                <a:highlight>
                  <a:srgbClr val="FFFF00"/>
                </a:highlight>
              </a:rPr>
              <a:t>at least 90 percent of a lessor's real property</a:t>
            </a:r>
            <a:r>
              <a:rPr lang="en-US" sz="1700" b="0" i="0" dirty="0">
                <a:solidFill>
                  <a:srgbClr val="333333"/>
                </a:solidFill>
                <a:effectLst/>
                <a:highlight>
                  <a:srgbClr val="FFFF00"/>
                </a:highlight>
              </a:rPr>
              <a:t>, determined by fair market rental value, is leased to a related party that operates an excepted trade or business and/or to unrelated parties, the lessor is eligible to make an election to be an electing real property trade or business for its entire trade or business (</a:t>
            </a:r>
            <a:r>
              <a:rPr lang="en-US" sz="1700" b="1" i="0" dirty="0">
                <a:solidFill>
                  <a:srgbClr val="FF0000"/>
                </a:solidFill>
                <a:effectLst/>
                <a:highlight>
                  <a:srgbClr val="FFFF00"/>
                </a:highlight>
              </a:rPr>
              <a:t>de minimis exception</a:t>
            </a:r>
            <a:r>
              <a:rPr lang="en-US" sz="1700" b="0" i="0" dirty="0">
                <a:solidFill>
                  <a:srgbClr val="333333"/>
                </a:solidFill>
                <a:effectLst/>
                <a:highlight>
                  <a:srgbClr val="FFFF00"/>
                </a:highlight>
              </a:rPr>
              <a:t>). The de minimis exception accommodates taxpayers that, by law or for valid business reasons, divide their real property holding and leasing activities from their operating trade or business that qualifies as an excepted trade or business, while still maintaining an anti-abuse rule to prevent non-economic business structures designed to circumvent the section 163(j) limitation. See § 1.163(j)-9(j).</a:t>
            </a:r>
          </a:p>
          <a:p>
            <a:pPr marL="457200" lvl="1" indent="0">
              <a:buNone/>
            </a:pPr>
            <a:r>
              <a:rPr lang="en-US" sz="1700" dirty="0">
                <a:highlight>
                  <a:srgbClr val="FFFF00"/>
                </a:highlight>
              </a:rPr>
              <a:t>The </a:t>
            </a:r>
            <a:r>
              <a:rPr lang="en-US" sz="1700" b="1" dirty="0">
                <a:solidFill>
                  <a:srgbClr val="FF0000"/>
                </a:solidFill>
                <a:highlight>
                  <a:srgbClr val="FFFF00"/>
                </a:highlight>
              </a:rPr>
              <a:t>second exception </a:t>
            </a:r>
            <a:r>
              <a:rPr lang="en-US" sz="1700" dirty="0">
                <a:highlight>
                  <a:srgbClr val="FFFF00"/>
                </a:highlight>
              </a:rPr>
              <a:t>is a look-through rule that modifies the proposed -9(h) anti-abuse rule by allowing taxpayers to make an election for a certain portion of their real property trade or business (look-through exception). Under the </a:t>
            </a:r>
            <a:r>
              <a:rPr lang="en-US" sz="1700" b="1" dirty="0">
                <a:solidFill>
                  <a:srgbClr val="FF0000"/>
                </a:solidFill>
                <a:highlight>
                  <a:srgbClr val="FFFF00"/>
                </a:highlight>
              </a:rPr>
              <a:t>look-through exception</a:t>
            </a:r>
            <a:r>
              <a:rPr lang="en-US" sz="1700" dirty="0">
                <a:highlight>
                  <a:srgbClr val="FFFF00"/>
                </a:highlight>
              </a:rPr>
              <a:t>, if a lessor trade or business leases to a trade or business under common control (lessee), the lessor is eligible to make an election to be an electing real property trade or business to the extent that the lessor </a:t>
            </a:r>
            <a:r>
              <a:rPr lang="en-US" sz="1700" b="1" dirty="0">
                <a:solidFill>
                  <a:srgbClr val="FF0000"/>
                </a:solidFill>
                <a:highlight>
                  <a:srgbClr val="FFFF00"/>
                </a:highlight>
              </a:rPr>
              <a:t>leases to an unrelated party </a:t>
            </a:r>
            <a:r>
              <a:rPr lang="en-US" sz="1700" dirty="0">
                <a:highlight>
                  <a:srgbClr val="FFFF00"/>
                </a:highlight>
              </a:rPr>
              <a:t>or to an electing trade or business under common control with the lessor or lessee, and to the extent that the lessee trade or business under common control subleases (or licenses) to unrelated third parties and/or related parties that operate an excepted trade or business. Accordingly, the lessor can make an election for the portion of its trade or business that is equivalent to the portion of the real property that is ultimately leased to unrelated parties and/or related parties that operate an excepted trade or business. A lessor that makes an election under the look-through exception must allocate the basis of assets used in its trades or businesses under the rules provided in § 1.163(j)-10(c)(3)(iii)(D).</a:t>
            </a:r>
            <a:endParaRPr lang="en-US" sz="1700" b="0" i="0" dirty="0">
              <a:solidFill>
                <a:srgbClr val="333333"/>
              </a:solidFill>
              <a:effectLst/>
              <a:highlight>
                <a:srgbClr val="FFFF00"/>
              </a:highlight>
            </a:endParaRPr>
          </a:p>
          <a:p>
            <a:pPr marL="0" indent="0">
              <a:buNone/>
            </a:pPr>
            <a:r>
              <a:rPr lang="en-US" sz="1700" i="0" dirty="0">
                <a:solidFill>
                  <a:srgbClr val="333333"/>
                </a:solidFill>
                <a:effectLst/>
              </a:rPr>
              <a:t>T.D. 9905 (Sep.14, 2020</a:t>
            </a:r>
            <a:r>
              <a:rPr lang="en-US" sz="1700" dirty="0">
                <a:solidFill>
                  <a:srgbClr val="333333"/>
                </a:solidFill>
              </a:rPr>
              <a:t>), Preamble, SUPPLEMENTARY </a:t>
            </a:r>
            <a:r>
              <a:rPr lang="en-US" sz="1700" i="0" dirty="0">
                <a:solidFill>
                  <a:srgbClr val="333333"/>
                </a:solidFill>
                <a:effectLst/>
              </a:rPr>
              <a:t>INFORMATION:, Summary of Comments and Explanation of Revisions, X. Comments on and Changes to Proposed § 1.163(j)-9: Elections for Excepted Trades or Businesses; Safe Harbor for Certain REITs.</a:t>
            </a:r>
            <a:r>
              <a:rPr lang="en-US" sz="1700" i="0" cap="all" dirty="0">
                <a:solidFill>
                  <a:srgbClr val="333333"/>
                </a:solidFill>
                <a:effectLst/>
              </a:rPr>
              <a:t>, C. THE ANTI-ABUSE RULE UNDER PROPOSED § 1.163(J)-9(H), 85 FR 56727 - 56729.</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135</a:t>
            </a:fld>
            <a:endParaRPr lang="en-US" dirty="0"/>
          </a:p>
        </p:txBody>
      </p:sp>
      <p:sp>
        <p:nvSpPr>
          <p:cNvPr id="4" name="TextBox 3">
            <a:extLst>
              <a:ext uri="{FF2B5EF4-FFF2-40B4-BE49-F238E27FC236}">
                <a16:creationId xmlns:a16="http://schemas.microsoft.com/office/drawing/2014/main" id="{971773DA-33E5-49BF-91C2-C575B2A96CBF}"/>
              </a:ext>
            </a:extLst>
          </p:cNvPr>
          <p:cNvSpPr txBox="1"/>
          <p:nvPr/>
        </p:nvSpPr>
        <p:spPr>
          <a:xfrm>
            <a:off x="11213224" y="1036042"/>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2</a:t>
            </a:r>
          </a:p>
        </p:txBody>
      </p:sp>
    </p:spTree>
    <p:extLst>
      <p:ext uri="{BB962C8B-B14F-4D97-AF65-F5344CB8AC3E}">
        <p14:creationId xmlns:p14="http://schemas.microsoft.com/office/powerpoint/2010/main" val="297297791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89570" y="111515"/>
            <a:ext cx="11853746" cy="484881"/>
          </a:xfrm>
        </p:spPr>
        <p:txBody>
          <a:bodyPr>
            <a:noAutofit/>
          </a:bodyPr>
          <a:lstStyle/>
          <a:p>
            <a:pPr algn="ctr"/>
            <a:r>
              <a:rPr lang="en-US" sz="3500" dirty="0"/>
              <a:t>Safe Harbor - Qualified Residential Living Facility - Excepted T or B</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500" b="0" i="0" dirty="0">
                <a:solidFill>
                  <a:srgbClr val="333333"/>
                </a:solidFill>
                <a:effectLst/>
              </a:rPr>
              <a:t>The </a:t>
            </a:r>
            <a:r>
              <a:rPr lang="en-US" sz="1500" b="0" i="0" dirty="0" err="1">
                <a:solidFill>
                  <a:srgbClr val="333333"/>
                </a:solidFill>
                <a:effectLst/>
                <a:highlight>
                  <a:srgbClr val="FFFF00"/>
                </a:highlight>
              </a:rPr>
              <a:t>PropCo</a:t>
            </a:r>
            <a:r>
              <a:rPr lang="en-US" sz="1500" b="0" i="0" dirty="0">
                <a:solidFill>
                  <a:srgbClr val="333333"/>
                </a:solidFill>
                <a:effectLst/>
                <a:highlight>
                  <a:srgbClr val="FFFF00"/>
                </a:highlight>
              </a:rPr>
              <a:t>/</a:t>
            </a:r>
            <a:r>
              <a:rPr lang="en-US" sz="1500" b="0" i="0" dirty="0" err="1">
                <a:solidFill>
                  <a:srgbClr val="333333"/>
                </a:solidFill>
                <a:effectLst/>
                <a:highlight>
                  <a:srgbClr val="FFFF00"/>
                </a:highlight>
              </a:rPr>
              <a:t>OpCo</a:t>
            </a:r>
            <a:r>
              <a:rPr lang="en-US" sz="1500" b="0" i="0" dirty="0">
                <a:solidFill>
                  <a:srgbClr val="333333"/>
                </a:solidFill>
                <a:effectLst/>
                <a:highlight>
                  <a:srgbClr val="FFFF00"/>
                </a:highlight>
              </a:rPr>
              <a:t> structure</a:t>
            </a:r>
            <a:r>
              <a:rPr lang="en-US" sz="1500" b="0" i="0" dirty="0">
                <a:solidFill>
                  <a:srgbClr val="333333"/>
                </a:solidFill>
                <a:effectLst/>
              </a:rPr>
              <a:t>, discussed previously in part X(C) of this Summary of Comments and Explanation of Revisions section, </a:t>
            </a:r>
            <a:r>
              <a:rPr lang="en-US" sz="1500" b="0" i="0" dirty="0">
                <a:solidFill>
                  <a:srgbClr val="333333"/>
                </a:solidFill>
                <a:effectLst/>
                <a:highlight>
                  <a:srgbClr val="FFFF00"/>
                </a:highlight>
              </a:rPr>
              <a:t>is used extensively by certain residential living facilities that provide residential housing along with supplemental assistive, nursing, and other routine medical services. The commonly controlled lessees in the </a:t>
            </a:r>
            <a:r>
              <a:rPr lang="en-US" sz="1500" b="0" i="0" dirty="0" err="1">
                <a:solidFill>
                  <a:srgbClr val="333333"/>
                </a:solidFill>
                <a:effectLst/>
                <a:highlight>
                  <a:srgbClr val="FFFF00"/>
                </a:highlight>
              </a:rPr>
              <a:t>PropCo</a:t>
            </a:r>
            <a:r>
              <a:rPr lang="en-US" sz="1500" b="0" i="0" dirty="0">
                <a:solidFill>
                  <a:srgbClr val="333333"/>
                </a:solidFill>
                <a:effectLst/>
                <a:highlight>
                  <a:srgbClr val="FFFF00"/>
                </a:highlight>
              </a:rPr>
              <a:t>/</a:t>
            </a:r>
            <a:r>
              <a:rPr lang="en-US" sz="1500" b="0" i="0" dirty="0" err="1">
                <a:solidFill>
                  <a:srgbClr val="333333"/>
                </a:solidFill>
                <a:effectLst/>
                <a:highlight>
                  <a:srgbClr val="FFFF00"/>
                </a:highlight>
              </a:rPr>
              <a:t>OpCo</a:t>
            </a:r>
            <a:r>
              <a:rPr lang="en-US" sz="1500" b="0" i="0" dirty="0">
                <a:solidFill>
                  <a:srgbClr val="333333"/>
                </a:solidFill>
                <a:effectLst/>
                <a:highlight>
                  <a:srgbClr val="FFFF00"/>
                </a:highlight>
              </a:rPr>
              <a:t> structure expressed concern about whether the residential living facility trades or businesses qualify as real property trades or businesses under section 469 and § 1.469-9(b)(2), and are thus eligible to make an election under section 163(j)(7)(B), because of the supplemental services that they provide. Accordingly, Notice 2020—</a:t>
            </a:r>
            <a:r>
              <a:rPr lang="en-US" sz="1500" b="0" i="0" dirty="0">
                <a:solidFill>
                  <a:srgbClr val="333333"/>
                </a:solidFill>
                <a:effectLst/>
              </a:rPr>
              <a:t>[INSERT NOTICE # </a:t>
            </a:r>
            <a:r>
              <a:rPr lang="en-US" sz="1500" b="0" i="0" dirty="0">
                <a:solidFill>
                  <a:srgbClr val="333333"/>
                </a:solidFill>
                <a:effectLst/>
                <a:highlight>
                  <a:srgbClr val="FFFF00"/>
                </a:highlight>
              </a:rPr>
              <a:t>[59 (08-17-2020)]], 2020</a:t>
            </a:r>
            <a:r>
              <a:rPr lang="en-US" sz="1500" b="0" i="0" dirty="0">
                <a:solidFill>
                  <a:srgbClr val="333333"/>
                </a:solidFill>
                <a:effectLst/>
              </a:rPr>
              <a:t>—[INSERT CB/IRB GUIDANCE NUMBERS], released concurrently with these final regulations, </a:t>
            </a:r>
            <a:r>
              <a:rPr lang="en-US" sz="1500" b="0" i="0" dirty="0">
                <a:solidFill>
                  <a:srgbClr val="333333"/>
                </a:solidFill>
                <a:effectLst/>
                <a:highlight>
                  <a:srgbClr val="FFFF00"/>
                </a:highlight>
              </a:rPr>
              <a:t>provides notice of a proposed revenue procedure detailing a proposed safe harbor under which a taxpayer engaged in a trade or business that manages or operates a residential living facility and that also provides supplemental assistive, nursing, and other routine medical services may elect to treat such trade or business as a real property trade or business within the meaning of section 469(c)(7)(C), solely for purposes of qualifying as an electing real property trade or business under section 163(j)(7)(B). Thus, if a lessor leases real property to a commonly controlled lessee that operates a residential living facility, which qualifies as and makes an election to be an excepted trade or business under the proposed safe harbor in Notice 2020—[</a:t>
            </a:r>
            <a:r>
              <a:rPr lang="en-US" sz="1500" b="0" i="0" dirty="0">
                <a:solidFill>
                  <a:srgbClr val="333333"/>
                </a:solidFill>
                <a:effectLst/>
              </a:rPr>
              <a:t>INSERT NOTICE # </a:t>
            </a:r>
            <a:r>
              <a:rPr lang="en-US" sz="1500" b="0" i="0" dirty="0">
                <a:solidFill>
                  <a:srgbClr val="333333"/>
                </a:solidFill>
                <a:effectLst/>
                <a:highlight>
                  <a:srgbClr val="FFFF00"/>
                </a:highlight>
              </a:rPr>
              <a:t>[59 (08-17-2020)]], the lessor may qualify to use the de minimis exception or the look-through exception.</a:t>
            </a:r>
          </a:p>
          <a:p>
            <a:pPr marL="457200" lvl="1" indent="0" fontAlgn="base">
              <a:buNone/>
            </a:pPr>
            <a:r>
              <a:rPr lang="en-US" sz="1500" b="0" i="0" dirty="0">
                <a:solidFill>
                  <a:srgbClr val="333333"/>
                </a:solidFill>
                <a:effectLst/>
              </a:rPr>
              <a:t>The Treasury Department and the IRS request comments in Notice 2020—[INSERT NOTICE # [59 (08-17-2020)]] on the proposed revenue procedure. Interested parties are invited to submit comments on the proposed revenue procedure by [INSERT DATE 90 DAYS AFTER PUBLICATION of Notice 2020—[INSERT NOTICE # [59 (08-17-2020)]] IN the IRB].</a:t>
            </a:r>
          </a:p>
          <a:p>
            <a:pPr marL="457200" lvl="1" indent="0" fontAlgn="base">
              <a:buNone/>
            </a:pPr>
            <a:r>
              <a:rPr lang="en-US" sz="1500" dirty="0"/>
              <a:t>The proposed revenue procedure is proposed to apply to taxpayers with taxable years ending after December 31, 2017. Until such time that the proposed revenue procedure is published in final form, taxpayers may use the safe harbor described in the proposed revenue procedure for purposes of determining whether a residential living facility, as defined in the proposed revenue procedure, may be treated as a real property trade or business solely for purposes of section 163(j).</a:t>
            </a:r>
          </a:p>
          <a:p>
            <a:pPr marL="457200" lvl="1" indent="0" fontAlgn="base">
              <a:buNone/>
            </a:pPr>
            <a:r>
              <a:rPr lang="en-US" sz="1500" b="0" i="0" dirty="0">
                <a:solidFill>
                  <a:srgbClr val="333333"/>
                </a:solidFill>
                <a:effectLst/>
              </a:rPr>
              <a:t>Future guidance might be needed to determine whether a particular trade or business can make an election. Accordingly, the </a:t>
            </a:r>
            <a:r>
              <a:rPr lang="en-US" sz="1500" b="0" i="0" dirty="0">
                <a:solidFill>
                  <a:srgbClr val="333333"/>
                </a:solidFill>
                <a:effectLst/>
                <a:highlight>
                  <a:srgbClr val="FFFF00"/>
                </a:highlight>
              </a:rPr>
              <a:t>definitions of electing real property trade or business in § 1.163(j)-1(b)(14) and electing farming business in § 1.163(j)-1(b)(13) include a new provision noting that the Secretary may issue guidance on whether a trade or business can be an electing real property trade or business or electing farming business.</a:t>
            </a:r>
          </a:p>
          <a:p>
            <a:pPr marL="0" indent="0">
              <a:buNone/>
            </a:pPr>
            <a:r>
              <a:rPr lang="en-US" sz="1500" i="0" dirty="0">
                <a:solidFill>
                  <a:srgbClr val="333333"/>
                </a:solidFill>
                <a:effectLst/>
              </a:rPr>
              <a:t>T.D. 9905 (Sep.14, 2020</a:t>
            </a:r>
            <a:r>
              <a:rPr lang="en-US" sz="1500" dirty="0">
                <a:solidFill>
                  <a:srgbClr val="333333"/>
                </a:solidFill>
              </a:rPr>
              <a:t>), Preamble, SUPPLEMENTARY </a:t>
            </a:r>
            <a:r>
              <a:rPr lang="en-US" sz="1500" i="0" dirty="0">
                <a:solidFill>
                  <a:srgbClr val="333333"/>
                </a:solidFill>
                <a:effectLst/>
              </a:rPr>
              <a:t>INFORMATION:, Summary of Comments and Explanation of Revisions, X. Comments on and Changes to Proposed § 1.163(j)-9: Elections for Excepted Trades or Businesses; Safe Harbor for Certain REITs.</a:t>
            </a:r>
            <a:r>
              <a:rPr lang="en-US" sz="1500" i="0" cap="all" dirty="0">
                <a:solidFill>
                  <a:srgbClr val="333333"/>
                </a:solidFill>
                <a:effectLst/>
              </a:rPr>
              <a:t>, D. RESIDENTIAL LIVING FACILITIES AND NOTICE WITH PROPOSED REVENUE PROCEDURE, 85 FR 56727 - 56729.</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136</a:t>
            </a:fld>
            <a:endParaRPr lang="en-US" dirty="0"/>
          </a:p>
        </p:txBody>
      </p:sp>
    </p:spTree>
    <p:extLst>
      <p:ext uri="{BB962C8B-B14F-4D97-AF65-F5344CB8AC3E}">
        <p14:creationId xmlns:p14="http://schemas.microsoft.com/office/powerpoint/2010/main" val="251013876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 y="111515"/>
            <a:ext cx="12192000" cy="484881"/>
          </a:xfrm>
        </p:spPr>
        <p:txBody>
          <a:bodyPr>
            <a:noAutofit/>
          </a:bodyPr>
          <a:lstStyle/>
          <a:p>
            <a:pPr algn="ctr"/>
            <a:r>
              <a:rPr lang="en-US" sz="3500" dirty="0"/>
              <a:t>Corp. Partner – Electing Partnership - Excepted Real Property T or B</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850" b="0" i="0" dirty="0">
                <a:solidFill>
                  <a:srgbClr val="333333"/>
                </a:solidFill>
                <a:effectLst/>
              </a:rPr>
              <a:t>Proposed § 1.163(j)-10(a)(1)(</a:t>
            </a:r>
            <a:r>
              <a:rPr lang="en-US" sz="1850" b="0" i="0" dirty="0" err="1">
                <a:solidFill>
                  <a:srgbClr val="333333"/>
                </a:solidFill>
                <a:effectLst/>
              </a:rPr>
              <a:t>i</a:t>
            </a:r>
            <a:r>
              <a:rPr lang="en-US" sz="1850" b="0" i="0" dirty="0">
                <a:solidFill>
                  <a:srgbClr val="333333"/>
                </a:solidFill>
                <a:effectLst/>
              </a:rPr>
              <a:t>) provides that </a:t>
            </a:r>
            <a:r>
              <a:rPr lang="en-US" sz="1850" b="0" i="0" dirty="0">
                <a:solidFill>
                  <a:srgbClr val="333333"/>
                </a:solidFill>
                <a:effectLst/>
                <a:highlight>
                  <a:srgbClr val="FFFF00"/>
                </a:highlight>
              </a:rPr>
              <a:t>the amount of a taxpayer's interest expense that is properly allocable to excepted trades or businesses is not subject to the section 163(j) limitation, and the amount of a taxpayer's other items of income, gain, deduction, or loss, including interest income, that is properly allocable to excepted trades or businesses is excluded from the calculation of the taxpayer's section 163(j) limitation.</a:t>
            </a:r>
            <a:r>
              <a:rPr lang="en-US" sz="1850" b="0" i="0" dirty="0">
                <a:solidFill>
                  <a:srgbClr val="333333"/>
                </a:solidFill>
                <a:effectLst/>
              </a:rPr>
              <a:t> Commenters suggested that, for purposes of allocating interest between a non-excepted trade or business and an excepted trade or business, a corporate partner in a partnership that conducts a real property trade or business should be allowed to treat its share of the partnership's real property trade or business as an electing real property trade or business even if the partnership does not make the election.</a:t>
            </a:r>
          </a:p>
          <a:p>
            <a:pPr marL="457200" lvl="1" indent="0">
              <a:buNone/>
            </a:pPr>
            <a:r>
              <a:rPr lang="en-US" sz="1850" dirty="0"/>
              <a:t>The Treasury Department and the IRS have rejected this comment because an election under section 163(j)(7)(B) has certain consequences—for example, </a:t>
            </a:r>
            <a:r>
              <a:rPr lang="en-US" sz="1850" dirty="0">
                <a:highlight>
                  <a:srgbClr val="FFFF00"/>
                </a:highlight>
              </a:rPr>
              <a:t>the use of ADS rather than the general depreciation system for certain types of property, which results in the inability of electing real property trades or businesses to claim the additional first-year depreciation deduction under section 168(k) for those types of property.</a:t>
            </a:r>
            <a:r>
              <a:rPr lang="en-US" sz="1850" dirty="0"/>
              <a:t> Therefore, the Treasury Department and the IRS have determined that </a:t>
            </a:r>
            <a:r>
              <a:rPr lang="en-US" sz="1850" dirty="0">
                <a:highlight>
                  <a:srgbClr val="FFFF00"/>
                </a:highlight>
              </a:rPr>
              <a:t>a corporate partner in a partnership that conducts a real property trade or business should be allowed to treat its share of the partnership's real property trade or business as an electing real property trade or business only if the partnership makes the election.</a:t>
            </a:r>
            <a:r>
              <a:rPr lang="en-US" sz="1850" dirty="0"/>
              <a:t> However, see part X(A) of this Summary of Comments and Explanation of Revisions section regarding taxpayers that are eligible to make an election to be an electing real property trade or business but are not certain whether they are engaged in a trade or business under section 162.</a:t>
            </a:r>
          </a:p>
          <a:p>
            <a:pPr marL="457200" lvl="1" indent="0">
              <a:buNone/>
            </a:pPr>
            <a:endParaRPr lang="en-US" sz="1850" dirty="0"/>
          </a:p>
          <a:p>
            <a:pPr marL="0" indent="0">
              <a:buNone/>
            </a:pPr>
            <a:r>
              <a:rPr lang="en-US" sz="1850" i="0" dirty="0">
                <a:solidFill>
                  <a:srgbClr val="333333"/>
                </a:solidFill>
                <a:effectLst/>
              </a:rPr>
              <a:t>T.D. 9905 (Sep.14, 2020</a:t>
            </a:r>
            <a:r>
              <a:rPr lang="en-US" sz="1850" dirty="0">
                <a:solidFill>
                  <a:srgbClr val="333333"/>
                </a:solidFill>
              </a:rPr>
              <a:t>), Preamble, SUPPLEMENTARY </a:t>
            </a:r>
            <a:r>
              <a:rPr lang="en-US" sz="1850" i="0" dirty="0">
                <a:solidFill>
                  <a:srgbClr val="333333"/>
                </a:solidFill>
                <a:effectLst/>
              </a:rPr>
              <a:t>INFORMATION:, Summary of Comments and Explanation of Revisions, X. Comments on and Changes to Proposed § 1.163(j)-9: Elections for Excepted Trades or Businesses; Safe Harbor for Certain REITs.</a:t>
            </a:r>
            <a:r>
              <a:rPr lang="en-US" sz="1850" i="0" cap="all" dirty="0">
                <a:solidFill>
                  <a:srgbClr val="333333"/>
                </a:solidFill>
                <a:effectLst/>
              </a:rPr>
              <a:t>, F. REAL PROPERTY TRADE OR BUSINESS, 85 FR 56731.</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137</a:t>
            </a:fld>
            <a:endParaRPr lang="en-US" dirty="0"/>
          </a:p>
        </p:txBody>
      </p:sp>
    </p:spTree>
    <p:extLst>
      <p:ext uri="{BB962C8B-B14F-4D97-AF65-F5344CB8AC3E}">
        <p14:creationId xmlns:p14="http://schemas.microsoft.com/office/powerpoint/2010/main" val="209318117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 y="111515"/>
            <a:ext cx="12192000" cy="484881"/>
          </a:xfrm>
        </p:spPr>
        <p:txBody>
          <a:bodyPr>
            <a:noAutofit/>
          </a:bodyPr>
          <a:lstStyle/>
          <a:p>
            <a:pPr algn="ctr"/>
            <a:r>
              <a:rPr lang="en-US" sz="3000" dirty="0"/>
              <a:t>Allocation of ATI, BII, &amp; BIE Between Excepted &amp; Non-Excepted Trades or Bus.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600" b="0" i="0" dirty="0">
                <a:solidFill>
                  <a:srgbClr val="333333"/>
                </a:solidFill>
                <a:effectLst/>
                <a:highlight>
                  <a:srgbClr val="FFFF00"/>
                </a:highlight>
              </a:rPr>
              <a:t>The statute is silent over how ATI, interest income, and expense should be allocated between excepted and non- excepted trades or businesses.</a:t>
            </a:r>
            <a:r>
              <a:rPr lang="en-US" sz="1600" b="0" i="0" dirty="0">
                <a:solidFill>
                  <a:srgbClr val="333333"/>
                </a:solidFill>
                <a:effectLst/>
              </a:rPr>
              <a:t> Thus, the Treasury Department and the IRS decided to provide taxpayers with an allocation method. </a:t>
            </a:r>
            <a:r>
              <a:rPr lang="en-US" sz="1600" b="0" i="0" dirty="0">
                <a:solidFill>
                  <a:srgbClr val="333333"/>
                </a:solidFill>
                <a:effectLst/>
                <a:highlight>
                  <a:srgbClr val="FFFF00"/>
                </a:highlight>
              </a:rPr>
              <a:t>Because allocation, by whatever method, is costly for taxpayers, the final regulations further provide that allocation is only required when the share of the </a:t>
            </a:r>
            <a:r>
              <a:rPr lang="en-US" sz="1600" b="1" i="0" dirty="0">
                <a:solidFill>
                  <a:srgbClr val="FF0000"/>
                </a:solidFill>
                <a:effectLst/>
                <a:highlight>
                  <a:srgbClr val="FFFF00"/>
                </a:highlight>
              </a:rPr>
              <a:t>asset tax basis in both the excepted and the non-excepted trades or businesses </a:t>
            </a:r>
            <a:r>
              <a:rPr lang="en-US" sz="1600" b="0" i="0" dirty="0">
                <a:solidFill>
                  <a:srgbClr val="333333"/>
                </a:solidFill>
                <a:effectLst/>
                <a:highlight>
                  <a:srgbClr val="FFFF00"/>
                </a:highlight>
              </a:rPr>
              <a:t>exceeds 10 percent. In other words, </a:t>
            </a:r>
            <a:r>
              <a:rPr lang="en-US" sz="1600" b="1" i="0" dirty="0">
                <a:solidFill>
                  <a:srgbClr val="FF0000"/>
                </a:solidFill>
                <a:effectLst/>
                <a:highlight>
                  <a:srgbClr val="FFFF00"/>
                </a:highlight>
              </a:rPr>
              <a:t>if the share for either excepted or non-excepted trades or businesses is 10 percent or less, allocation is not required</a:t>
            </a:r>
            <a:r>
              <a:rPr lang="en-US" sz="1600" b="0" i="0" dirty="0">
                <a:solidFill>
                  <a:srgbClr val="333333"/>
                </a:solidFill>
                <a:effectLst/>
                <a:highlight>
                  <a:srgbClr val="FFFF00"/>
                </a:highlight>
              </a:rPr>
              <a:t>. </a:t>
            </a:r>
            <a:r>
              <a:rPr lang="en-US" sz="1600" b="0" i="0" dirty="0">
                <a:solidFill>
                  <a:srgbClr val="333333"/>
                </a:solidFill>
                <a:effectLst/>
              </a:rPr>
              <a:t>The Treasury Department and the IRS received no comments that addressed the 10 percent threshold provided in this provision.</a:t>
            </a:r>
          </a:p>
          <a:p>
            <a:pPr marL="457200" lvl="1" indent="0">
              <a:buNone/>
            </a:pPr>
            <a:r>
              <a:rPr lang="en-US" sz="1600" dirty="0"/>
              <a:t>In terms of the allocation method, the Treasury Department and the IRS decided in </a:t>
            </a:r>
            <a:r>
              <a:rPr lang="en-US" sz="1600" dirty="0">
                <a:highlight>
                  <a:srgbClr val="FFFF00"/>
                </a:highlight>
              </a:rPr>
              <a:t>the final regulations to require taxpayers to allocate interest expense and interest income between related excepted and non-excepted trades or businesses based on the relative amounts of the taxpayer's adjusted tax basis in the assets used in its excepted and non-excepted trades or businesses. </a:t>
            </a:r>
            <a:r>
              <a:rPr lang="en-US" sz="1600" dirty="0"/>
              <a:t>As discussed in the Explanation of Provisions section of the proposed regulations, </a:t>
            </a:r>
            <a:r>
              <a:rPr lang="en-US" sz="1600" dirty="0">
                <a:highlight>
                  <a:srgbClr val="FFFF00"/>
                </a:highlight>
              </a:rPr>
              <a:t>this general method of allocation reflects the fact that </a:t>
            </a:r>
            <a:r>
              <a:rPr lang="en-US" sz="1600" b="1" dirty="0">
                <a:solidFill>
                  <a:srgbClr val="FF0000"/>
                </a:solidFill>
                <a:highlight>
                  <a:srgbClr val="FFFF00"/>
                </a:highlight>
              </a:rPr>
              <a:t>money is fungible </a:t>
            </a:r>
            <a:r>
              <a:rPr lang="en-US" sz="1600" dirty="0">
                <a:highlight>
                  <a:srgbClr val="FFFF00"/>
                </a:highlight>
              </a:rPr>
              <a:t>and the view that interest expense is attributable to all activities and property, regardless of any specific purpose for incurring an obligation on which interest is paid. This asset basis approach is consistent with the regulations under section 861. </a:t>
            </a:r>
            <a:r>
              <a:rPr lang="en-US" sz="1600" dirty="0"/>
              <a:t>Because this approach is familiar to taxpayers and consistent with other parts of the Code, taxpayers benefit in reduced time and cost spent learning and applying the rules, relative to alternative regulatory approaches. An estimate of the compliance cost savings that would be due to this familiarity and cross-code consistency, relative to regulatory alternatives, is beyond the capabilities of the IRS's compliance model.</a:t>
            </a:r>
          </a:p>
          <a:p>
            <a:pPr marL="457200" lvl="1" indent="0">
              <a:buNone/>
            </a:pPr>
            <a:r>
              <a:rPr lang="en-US" sz="1600" dirty="0"/>
              <a:t>. . .</a:t>
            </a:r>
          </a:p>
          <a:p>
            <a:pPr marL="457200" lvl="1" indent="0">
              <a:buNone/>
            </a:pPr>
            <a:r>
              <a:rPr lang="en-US" sz="1550" dirty="0"/>
              <a:t>. . . </a:t>
            </a:r>
            <a:r>
              <a:rPr lang="en-US" sz="1550" b="0" i="0" dirty="0">
                <a:solidFill>
                  <a:srgbClr val="333333"/>
                </a:solidFill>
                <a:effectLst/>
                <a:highlight>
                  <a:srgbClr val="FFFF00"/>
                </a:highlight>
              </a:rPr>
              <a:t>The </a:t>
            </a:r>
            <a:r>
              <a:rPr lang="en-US" sz="1550" b="1" i="0" dirty="0">
                <a:solidFill>
                  <a:srgbClr val="FF0000"/>
                </a:solidFill>
                <a:effectLst/>
                <a:highlight>
                  <a:srgbClr val="FFFF00"/>
                </a:highlight>
              </a:rPr>
              <a:t>assumption that a trade or business is indifferent to its source of funds may not be appropriate in cases in which certain indebtedness is secured by the assets of the trade or business and cash flow from those assets is expected to support the payments required on the indebtedness</a:t>
            </a:r>
            <a:r>
              <a:rPr lang="en-US" sz="1550" b="0" i="0" dirty="0">
                <a:solidFill>
                  <a:srgbClr val="333333"/>
                </a:solidFill>
                <a:effectLst/>
                <a:highlight>
                  <a:srgbClr val="FFFF00"/>
                </a:highlight>
              </a:rPr>
              <a:t>. The final regulations provide for </a:t>
            </a:r>
            <a:r>
              <a:rPr lang="en-US" sz="1550" b="1" i="0" dirty="0">
                <a:solidFill>
                  <a:srgbClr val="FF0000"/>
                </a:solidFill>
                <a:effectLst/>
                <a:highlight>
                  <a:srgbClr val="FFFF00"/>
                </a:highlight>
              </a:rPr>
              <a:t>a limited tracing rule</a:t>
            </a:r>
            <a:r>
              <a:rPr lang="en-US" sz="1550" b="0" i="0" dirty="0">
                <a:solidFill>
                  <a:srgbClr val="333333"/>
                </a:solidFill>
                <a:effectLst/>
                <a:highlight>
                  <a:srgbClr val="FFFF00"/>
                </a:highlight>
              </a:rPr>
              <a:t> in those cases.</a:t>
            </a:r>
            <a:endParaRPr lang="en-US" sz="1550" dirty="0">
              <a:highlight>
                <a:srgbClr val="FFFF00"/>
              </a:highlight>
            </a:endParaRPr>
          </a:p>
          <a:p>
            <a:pPr marL="0" indent="0" algn="l" fontAlgn="base">
              <a:buNone/>
            </a:pPr>
            <a:r>
              <a:rPr lang="en-US" sz="1600" i="0" dirty="0">
                <a:solidFill>
                  <a:srgbClr val="333333"/>
                </a:solidFill>
                <a:effectLst/>
              </a:rPr>
              <a:t>T.D. 9905 (Sep.14, 2020</a:t>
            </a:r>
            <a:r>
              <a:rPr lang="en-US" sz="1600" dirty="0">
                <a:solidFill>
                  <a:srgbClr val="333333"/>
                </a:solidFill>
              </a:rPr>
              <a:t>), Preamble, SUPPLEMENTARY </a:t>
            </a:r>
            <a:r>
              <a:rPr lang="en-US" sz="1600" i="0" dirty="0">
                <a:solidFill>
                  <a:srgbClr val="333333"/>
                </a:solidFill>
                <a:effectLst/>
              </a:rPr>
              <a:t>INFORMATION:, Special Analyses, I. Regulatory Planning and Review—Economic Analysis, </a:t>
            </a:r>
            <a:r>
              <a:rPr lang="en-US" sz="1600" i="0" cap="all" dirty="0">
                <a:solidFill>
                  <a:srgbClr val="333333"/>
                </a:solidFill>
                <a:effectLst/>
              </a:rPr>
              <a:t>C. ECONOMIC ANALYSIS, 4. ECONOMIC EFFECTS OF PROVISIONS NOT SUBSTANTIALLY REVISED FROM THE PROPOSED REGULATIONS, D. ALLOCATION RULES BETWEEN EXCEPTED AND NON-EXCEPTED TRADES OR BUSINESSES, 85 FR 5675</a:t>
            </a:r>
            <a:r>
              <a:rPr lang="en-US" sz="1600" i="0" cap="all" dirty="0">
                <a:solidFill>
                  <a:srgbClr val="333333"/>
                </a:solidFill>
                <a:effectLst/>
                <a:highlight>
                  <a:srgbClr val="00FFFF"/>
                </a:highlight>
              </a:rPr>
              <a:t>1</a:t>
            </a:r>
            <a:r>
              <a:rPr lang="en-US" sz="1600" i="0" cap="all" dirty="0">
                <a:solidFill>
                  <a:srgbClr val="333333"/>
                </a:solidFill>
                <a:effectLst/>
              </a:rPr>
              <a:t>.</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138</a:t>
            </a:fld>
            <a:endParaRPr lang="en-US" dirty="0"/>
          </a:p>
        </p:txBody>
      </p:sp>
    </p:spTree>
    <p:extLst>
      <p:ext uri="{BB962C8B-B14F-4D97-AF65-F5344CB8AC3E}">
        <p14:creationId xmlns:p14="http://schemas.microsoft.com/office/powerpoint/2010/main" val="25819124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 y="111515"/>
            <a:ext cx="12192000" cy="484881"/>
          </a:xfrm>
        </p:spPr>
        <p:txBody>
          <a:bodyPr>
            <a:noAutofit/>
          </a:bodyPr>
          <a:lstStyle/>
          <a:p>
            <a:pPr algn="ctr"/>
            <a:r>
              <a:rPr lang="en-US" sz="3250" dirty="0"/>
              <a:t>Elections for Real Property Excepted Trade or Business – Notice 2020-59</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684670"/>
            <a:ext cx="10760925" cy="6173330"/>
          </a:xfrm>
        </p:spPr>
        <p:txBody>
          <a:bodyPr>
            <a:noAutofit/>
          </a:bodyPr>
          <a:lstStyle/>
          <a:p>
            <a:pPr marL="457200" lvl="1" indent="0" fontAlgn="base">
              <a:buNone/>
            </a:pPr>
            <a:r>
              <a:rPr lang="en-US" sz="1750" dirty="0"/>
              <a:t>. . . </a:t>
            </a:r>
            <a:r>
              <a:rPr lang="en-US" sz="1750" dirty="0">
                <a:highlight>
                  <a:srgbClr val="FFFF00"/>
                </a:highlight>
              </a:rPr>
              <a:t>For purposes of section 163(j), the term “trade or business” does not include certain trades or businesses listed in section 163(j)(7). Section 163(j)(7)(A)(ii) provides that, for purposes of the limitation on the deduction for business interest, the term “trade or business” does not include an “electing real property trade or business.” Section 163(j)(7)(B) </a:t>
            </a:r>
            <a:r>
              <a:rPr lang="en-US" sz="1750" b="1" dirty="0">
                <a:solidFill>
                  <a:srgbClr val="FF0000"/>
                </a:solidFill>
                <a:highlight>
                  <a:srgbClr val="FFFF00"/>
                </a:highlight>
              </a:rPr>
              <a:t>defines an electing real property trade or business as a trade or business defined in section 469(c)(7)(C) that makes a proper election</a:t>
            </a:r>
            <a:r>
              <a:rPr lang="en-US" sz="1750" dirty="0">
                <a:highlight>
                  <a:srgbClr val="FFFF00"/>
                </a:highlight>
              </a:rPr>
              <a:t>. Taxpayers that make an election under section 163(j)(7)(B) </a:t>
            </a:r>
            <a:r>
              <a:rPr lang="en-US" sz="1750" b="1" dirty="0">
                <a:solidFill>
                  <a:srgbClr val="FF0000"/>
                </a:solidFill>
                <a:highlight>
                  <a:srgbClr val="FFFF00"/>
                </a:highlight>
              </a:rPr>
              <a:t>must use the alternative depreciation system under section 168, and cannot claim bonus depreciation</a:t>
            </a:r>
            <a:r>
              <a:rPr lang="en-US" sz="1750" dirty="0">
                <a:highlight>
                  <a:srgbClr val="FFFF00"/>
                </a:highlight>
              </a:rPr>
              <a:t>.</a:t>
            </a:r>
            <a:r>
              <a:rPr lang="en-US" sz="1750" dirty="0"/>
              <a:t> See section 163(j)(11)(A). </a:t>
            </a:r>
          </a:p>
          <a:p>
            <a:pPr marL="457200" lvl="1" indent="0" fontAlgn="base">
              <a:buNone/>
            </a:pPr>
            <a:r>
              <a:rPr lang="en-US" sz="1750" dirty="0"/>
              <a:t>Section 1.163(j)-9 of the Income Tax Regulations provides the rules and procedures for making an election under section 163(j)(7)(B) to be an electing real property trade or business. In addition, the Department of the Treasury (Treasury Department) and the Internal Revenue Service (IRS) released </a:t>
            </a:r>
            <a:r>
              <a:rPr lang="en-US" sz="1750" dirty="0">
                <a:highlight>
                  <a:srgbClr val="FFFF00"/>
                </a:highlight>
              </a:rPr>
              <a:t>Rev. Proc. 2020-22, 2020-18 I.R.B. 745, (April 27, 2020) to provide the time and manner of making a late election, or withdrawing an election under section 163(j)(7)(B) to be an electing real property trade or business for taxable years beginning in 2018, 2019, or 2020. Rev. Proc. 2020-22 also provides the time and manner of making or revoking elections provided by the CARES Act under section 163(j)(10) for taxable years beginning in 2019 or 2020.</a:t>
            </a:r>
            <a:r>
              <a:rPr lang="en-US" sz="1750" dirty="0"/>
              <a:t> See Rev. Proc. 2020-22 for more information regarding the time and manner of making, revoking, or withdrawing elections under section 163(j)(7) and section 163(j)(10). </a:t>
            </a:r>
            <a:r>
              <a:rPr lang="en-US" sz="1750" b="1" i="0" u="sng" dirty="0">
                <a:solidFill>
                  <a:srgbClr val="FF0000"/>
                </a:solidFill>
                <a:effectLst/>
                <a:highlight>
                  <a:srgbClr val="FFFF00"/>
                </a:highlight>
              </a:rPr>
              <a:t>[CAUTION! - Rev. Proc. 2020-22 references the 2018 proposed regulations, which have been superseded by final regulations and 2020 proposed regulations.]</a:t>
            </a:r>
            <a:endParaRPr lang="en-US" sz="1750" dirty="0"/>
          </a:p>
          <a:p>
            <a:pPr marL="457200" lvl="1" indent="0" fontAlgn="base">
              <a:buNone/>
            </a:pPr>
            <a:r>
              <a:rPr lang="en-US" sz="1750" dirty="0"/>
              <a:t>The Treasury Department and the IRS are aware that </a:t>
            </a:r>
            <a:r>
              <a:rPr lang="en-US" sz="1750" dirty="0">
                <a:highlight>
                  <a:srgbClr val="FFFF00"/>
                </a:highlight>
              </a:rPr>
              <a:t>taxpayers have uncertainty about whether residential living facilities that include the provision of supplemental assistive, nursing, or routine medical services qualify as electing real property trades or businesses under section 163(j)(7)(B). </a:t>
            </a:r>
          </a:p>
          <a:p>
            <a:pPr marL="457200" lvl="1" indent="0" fontAlgn="base">
              <a:buNone/>
            </a:pPr>
            <a:r>
              <a:rPr lang="en-US" sz="1750" dirty="0">
                <a:highlight>
                  <a:srgbClr val="FFFF00"/>
                </a:highlight>
              </a:rPr>
              <a:t>To mitigate this uncertainty, the proposed revenue procedure in section 6 of this notice provides a safe harbor under which a qualified residential living facility, as defined in section 3.01 of the proposed revenue procedure, is treated as eligible to be an electing real property trade or business under section 163(j)(7)(B).</a:t>
            </a:r>
          </a:p>
          <a:p>
            <a:pPr marL="0" indent="0" algn="l" fontAlgn="base">
              <a:buNone/>
            </a:pPr>
            <a:r>
              <a:rPr lang="en-US" sz="1600" i="0" dirty="0">
                <a:solidFill>
                  <a:srgbClr val="333333"/>
                </a:solidFill>
                <a:effectLst/>
              </a:rPr>
              <a:t>Notice 2020-59 (08-17-2020), </a:t>
            </a:r>
            <a:r>
              <a:rPr lang="en-US" sz="1600" b="1" i="0" dirty="0">
                <a:solidFill>
                  <a:srgbClr val="333333"/>
                </a:solidFill>
                <a:effectLst/>
              </a:rPr>
              <a:t>Section 2. BACKGROUND</a:t>
            </a:r>
            <a:r>
              <a:rPr lang="en-US" sz="1600" i="0" dirty="0">
                <a:solidFill>
                  <a:srgbClr val="333333"/>
                </a:solidFill>
                <a:effectLst/>
              </a:rPr>
              <a:t>, at 2 – 3 &amp; contains the Form of Proposed Revenue Procedure 2020-__.</a:t>
            </a:r>
            <a:endParaRPr lang="en-US" sz="16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139</a:t>
            </a:fld>
            <a:endParaRPr lang="en-US" dirty="0"/>
          </a:p>
        </p:txBody>
      </p:sp>
      <p:sp>
        <p:nvSpPr>
          <p:cNvPr id="4" name="TextBox 3">
            <a:extLst>
              <a:ext uri="{FF2B5EF4-FFF2-40B4-BE49-F238E27FC236}">
                <a16:creationId xmlns:a16="http://schemas.microsoft.com/office/drawing/2014/main" id="{77CD1585-0D82-42F9-A6A0-88A5D80322E9}"/>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1837349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Autofit/>
          </a:bodyPr>
          <a:lstStyle/>
          <a:p>
            <a:pPr algn="ctr"/>
            <a:r>
              <a:rPr lang="en-US" sz="3600" dirty="0"/>
              <a:t>Interest Deductions  – 2020 </a:t>
            </a:r>
            <a:r>
              <a:rPr lang="en-US" sz="3600" b="1" u="sng" dirty="0">
                <a:solidFill>
                  <a:srgbClr val="FF0000"/>
                </a:solidFill>
              </a:rPr>
              <a:t>Proposed</a:t>
            </a:r>
            <a:r>
              <a:rPr lang="en-US" sz="3600" dirty="0"/>
              <a:t> Treasury Regulations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12641" y="700786"/>
            <a:ext cx="10774252" cy="6157214"/>
          </a:xfrm>
        </p:spPr>
        <p:txBody>
          <a:bodyPr>
            <a:noAutofit/>
          </a:bodyPr>
          <a:lstStyle/>
          <a:p>
            <a:pPr marL="0" indent="0">
              <a:buNone/>
            </a:pPr>
            <a:r>
              <a:rPr lang="en-US" sz="1800" dirty="0"/>
              <a:t>§ 1.469-4(d)(6) </a:t>
            </a:r>
            <a:r>
              <a:rPr lang="en-US" sz="1800" i="1" dirty="0"/>
              <a:t>Definition of activity</a:t>
            </a:r>
            <a:r>
              <a:rPr lang="en-US" sz="1800" dirty="0"/>
              <a:t>.</a:t>
            </a:r>
            <a:endParaRPr lang="en-US" sz="1800" b="1" dirty="0"/>
          </a:p>
          <a:p>
            <a:pPr marL="0" indent="0">
              <a:buNone/>
            </a:pPr>
            <a:r>
              <a:rPr lang="en-US" sz="1800" dirty="0"/>
              <a:t>§ 1.469-9(b)(2)(ii) </a:t>
            </a:r>
            <a:r>
              <a:rPr lang="en-US" sz="1800" i="1" dirty="0"/>
              <a:t>Rules for certain rental real estate activities</a:t>
            </a:r>
            <a:r>
              <a:rPr lang="en-US" sz="1800" dirty="0"/>
              <a:t>. </a:t>
            </a:r>
          </a:p>
          <a:p>
            <a:pPr marL="0" indent="0">
              <a:buNone/>
            </a:pPr>
            <a:r>
              <a:rPr lang="en-US" sz="1800" dirty="0"/>
              <a:t>§ 1.469-11(a)(1) and (4) </a:t>
            </a:r>
            <a:r>
              <a:rPr lang="en-US" sz="1800" i="1" dirty="0"/>
              <a:t>Applicability date and transition rules</a:t>
            </a:r>
            <a:r>
              <a:rPr lang="en-US" sz="1800" dirty="0"/>
              <a:t>. </a:t>
            </a:r>
          </a:p>
          <a:p>
            <a:pPr marL="0" indent="0" fontAlgn="base">
              <a:buNone/>
            </a:pPr>
            <a:r>
              <a:rPr lang="en-US" sz="1800" dirty="0"/>
              <a:t>§ 1.1256(e)-2 </a:t>
            </a:r>
            <a:r>
              <a:rPr lang="en-US" sz="1800" i="1" dirty="0"/>
              <a:t>Special rules for syndicates</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14</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77DF3A6-5935-42C7-AA24-F2FB645FB856}"/>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2</a:t>
            </a:r>
          </a:p>
        </p:txBody>
      </p:sp>
      <p:sp>
        <p:nvSpPr>
          <p:cNvPr id="7" name="TextBox 6">
            <a:extLst>
              <a:ext uri="{FF2B5EF4-FFF2-40B4-BE49-F238E27FC236}">
                <a16:creationId xmlns:a16="http://schemas.microsoft.com/office/drawing/2014/main" id="{E201A61C-5F01-47FD-A573-385A63342B83}"/>
              </a:ext>
            </a:extLst>
          </p:cNvPr>
          <p:cNvSpPr txBox="1"/>
          <p:nvPr/>
        </p:nvSpPr>
        <p:spPr>
          <a:xfrm>
            <a:off x="5700156" y="5074554"/>
            <a:ext cx="6187044" cy="1015663"/>
          </a:xfrm>
          <a:prstGeom prst="rect">
            <a:avLst/>
          </a:prstGeom>
          <a:noFill/>
          <a:ln w="38100">
            <a:solidFill>
              <a:srgbClr val="FF0000"/>
            </a:solidFill>
          </a:ln>
        </p:spPr>
        <p:txBody>
          <a:bodyPr wrap="square" rtlCol="0">
            <a:spAutoFit/>
          </a:bodyPr>
          <a:lstStyle/>
          <a:p>
            <a:r>
              <a:rPr lang="en-US" sz="2000" dirty="0"/>
              <a:t>285 pages with Preamble when released – July 28, 2020</a:t>
            </a:r>
          </a:p>
          <a:p>
            <a:r>
              <a:rPr lang="en-US" sz="2000" dirty="0"/>
              <a:t>77 pages as sent to the Federal Register – Sep. 14, 2020</a:t>
            </a:r>
          </a:p>
          <a:p>
            <a:r>
              <a:rPr lang="en-US" sz="2000" dirty="0"/>
              <a:t>[4830-01-p], REG-107911-18, RIN 1545-BP73, 85 FR 56846</a:t>
            </a:r>
            <a:endParaRPr lang="en-US" sz="2000" dirty="0">
              <a:highlight>
                <a:srgbClr val="00FFFF"/>
              </a:highlight>
            </a:endParaRPr>
          </a:p>
        </p:txBody>
      </p:sp>
    </p:spTree>
    <p:extLst>
      <p:ext uri="{BB962C8B-B14F-4D97-AF65-F5344CB8AC3E}">
        <p14:creationId xmlns:p14="http://schemas.microsoft.com/office/powerpoint/2010/main" val="88584313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152" y="111515"/>
            <a:ext cx="12192000" cy="484881"/>
          </a:xfrm>
        </p:spPr>
        <p:txBody>
          <a:bodyPr>
            <a:noAutofit/>
          </a:bodyPr>
          <a:lstStyle/>
          <a:p>
            <a:pPr algn="ctr"/>
            <a:r>
              <a:rPr lang="en-US" sz="2850" dirty="0"/>
              <a:t>Resident. Living Facility - Elections for Real Prop. Excepted T or B – Notice 2020-59</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350" b="1" dirty="0">
                <a:highlight>
                  <a:srgbClr val="FFFF00"/>
                </a:highlight>
              </a:rPr>
              <a:t>SECTION 3. DEFINITIONS FOR RESIDENTIAL LIVING FACILITY SAFE HARBOR </a:t>
            </a:r>
          </a:p>
          <a:p>
            <a:pPr marL="457200" lvl="1" indent="0" fontAlgn="base">
              <a:buNone/>
            </a:pPr>
            <a:r>
              <a:rPr lang="en-US" sz="1350" dirty="0"/>
              <a:t>The following definitions apply for purposes of this revenue procedure: </a:t>
            </a:r>
          </a:p>
          <a:p>
            <a:pPr marL="457200" lvl="1" indent="0" fontAlgn="base">
              <a:buNone/>
            </a:pPr>
            <a:r>
              <a:rPr lang="en-US" sz="1350" dirty="0"/>
              <a:t>.01 </a:t>
            </a:r>
            <a:r>
              <a:rPr lang="en-US" sz="1350" u="sng" dirty="0"/>
              <a:t>Qualified Residential Living Facility</a:t>
            </a:r>
            <a:r>
              <a:rPr lang="en-US" sz="1350" dirty="0"/>
              <a:t>. A qualified residential living facility is a facility that: </a:t>
            </a:r>
          </a:p>
          <a:p>
            <a:pPr marL="800100" lvl="1" indent="-342900" fontAlgn="base">
              <a:buAutoNum type="arabicParenBoth"/>
            </a:pPr>
            <a:r>
              <a:rPr lang="en-US" sz="1350" dirty="0"/>
              <a:t>Consists of multiple rental dwelling units within one or more buildings or structures that generally serve as primary residences on a permanent or semipermanent basis to individual customers or patients; </a:t>
            </a:r>
          </a:p>
          <a:p>
            <a:pPr marL="457200" lvl="1" indent="0" fontAlgn="base">
              <a:buNone/>
            </a:pPr>
            <a:r>
              <a:rPr lang="en-US" sz="1350" dirty="0"/>
              <a:t>(2) Includes the provision of supplemental assistive, nursing, or other routine 9 medical services; and </a:t>
            </a:r>
          </a:p>
          <a:p>
            <a:pPr marL="457200" lvl="1" indent="0" fontAlgn="base">
              <a:buNone/>
            </a:pPr>
            <a:r>
              <a:rPr lang="en-US" sz="1350" dirty="0"/>
              <a:t>(3) Has an average period of customer or patient use of the individual rental dwelling units that is 90 days or more. </a:t>
            </a:r>
          </a:p>
          <a:p>
            <a:pPr marL="457200" lvl="1" indent="0" fontAlgn="base">
              <a:buNone/>
            </a:pPr>
            <a:r>
              <a:rPr lang="en-US" sz="1350" dirty="0"/>
              <a:t>.02 </a:t>
            </a:r>
            <a:r>
              <a:rPr lang="en-US" sz="1350" u="sng" dirty="0"/>
              <a:t>Average period of customer or patient use</a:t>
            </a:r>
            <a:r>
              <a:rPr lang="en-US" sz="1350" dirty="0"/>
              <a:t>. </a:t>
            </a:r>
          </a:p>
          <a:p>
            <a:pPr marL="457200" lvl="1" indent="0" fontAlgn="base">
              <a:buAutoNum type="arabicParenBoth"/>
            </a:pPr>
            <a:r>
              <a:rPr lang="en-US" sz="1350" dirty="0"/>
              <a:t> </a:t>
            </a:r>
            <a:r>
              <a:rPr lang="en-US" sz="1350" u="sng" dirty="0"/>
              <a:t>In general</a:t>
            </a:r>
            <a:r>
              <a:rPr lang="en-US" sz="1350" dirty="0"/>
              <a:t>. The average period of customer or patient use is determined by dividing (</a:t>
            </a:r>
            <a:r>
              <a:rPr lang="en-US" sz="1350" dirty="0" err="1"/>
              <a:t>i</a:t>
            </a:r>
            <a:r>
              <a:rPr lang="en-US" sz="1350" dirty="0"/>
              <a:t>) the sum of the total number of days in the taxable year that each customer or patient resides in a rental dwelling unit of the residential living facility (which may be determined by reference to a rental contract or other formal written lease agreement); by (ii) the total number of individual residential customers or patients that reside in all of the rental dwelling units of the facility for the taxable year. For this purpose, a married couple residing in a single rental dwelling unit of the residential living facility will be counted as one individual customer or patient, unless each spouse is separately properly treated as an individual customer or patient of the residential living facility that receives supplemental assistive, nursing, or other routine medical services from or on behalf of the residential living facility. </a:t>
            </a:r>
          </a:p>
          <a:p>
            <a:pPr marL="457200" lvl="1" indent="0" fontAlgn="base">
              <a:buNone/>
            </a:pPr>
            <a:r>
              <a:rPr lang="en-US" sz="1350" dirty="0"/>
              <a:t>(2) </a:t>
            </a:r>
            <a:r>
              <a:rPr lang="en-US" sz="1350" u="sng" dirty="0"/>
              <a:t>Example</a:t>
            </a:r>
            <a:r>
              <a:rPr lang="en-US" sz="1350" dirty="0"/>
              <a:t>. Facility has 100 rental dwelling units. Of the 100 units, 60 units are occupied by the same customer or patient for the entire year, 25 units are occupied by each customer or patient for three months (90 days) of the year, and 15 units are occupied for only 10 months (300 days) of the year (for a total of 100 customers for the year). Of the 15 units occupied for only 10 months of the year, 10 units are occupied by customers or patients for 5 months (150 days) each (for a total of 20 customers for the 10-month period). For the remaining 5 of 15 units that are occupied for only 10 months of the year, 5 customers or patients occupy the units for 8 months (240 days) of the 10 year, and 5 other customers or patients occupy the units for 2 months (60 days) of the year. The average period of customer or patient use is determined by dividing the sum of the total number of days in the taxable year that each customer resides in a rental dwelling unit, by the total number of individual residential customers or patients that reside in all of the rental dwelling units for the taxable year. The total number of days in the taxable year that the customers or patients reside in the rental dwelling unit is 35,400 days [21,900 days (60 units that are occupied for the entire year x 365 days per year) + 9,000 days (25 units that are occupied for 90 days each x 90 days  x 4 90-day periods in a year) + 4,500 days (15 units that are occupied for only 10 months x 300 days)]. The total number of individual residential customers or patients is 190 [60 customers or patients occupying a unit for the entire year + 100 (25 customers or patients occupying units for 90 days each x 4 90-day periods in a year) + 20 customers or patients that occupy a unit for a 5-month period + 5 customers or patients that occupy a unit for a 8-month period + 5 customers or patients that occupy a unit for a 2-month period]. Accordingly, the average period of customer or patient use is approximately 186 days (35,400/190).</a:t>
            </a:r>
          </a:p>
          <a:p>
            <a:pPr marL="457200" lvl="1" indent="0" fontAlgn="base">
              <a:buNone/>
            </a:pPr>
            <a:r>
              <a:rPr lang="en-US" sz="1350" i="0" dirty="0">
                <a:solidFill>
                  <a:srgbClr val="333333"/>
                </a:solidFill>
                <a:effectLst/>
              </a:rPr>
              <a:t>Notice 2020-59 (08-17-2020), </a:t>
            </a:r>
            <a:r>
              <a:rPr lang="en-US" sz="1350" b="1" i="0" dirty="0">
                <a:solidFill>
                  <a:srgbClr val="333333"/>
                </a:solidFill>
                <a:effectLst/>
              </a:rPr>
              <a:t>Section 6</a:t>
            </a:r>
            <a:r>
              <a:rPr lang="en-US" sz="1350" b="1" dirty="0">
                <a:solidFill>
                  <a:srgbClr val="333333"/>
                </a:solidFill>
              </a:rPr>
              <a:t>. Form of Proposed Revenue Procedure 2020-__.</a:t>
            </a:r>
            <a:r>
              <a:rPr lang="en-US" sz="1350" i="0" dirty="0">
                <a:solidFill>
                  <a:srgbClr val="333333"/>
                </a:solidFill>
                <a:effectLst/>
              </a:rPr>
              <a:t>, at 4, 8 – 12.</a:t>
            </a:r>
            <a:endParaRPr lang="en-US" sz="135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140</a:t>
            </a:fld>
            <a:endParaRPr lang="en-US" dirty="0"/>
          </a:p>
        </p:txBody>
      </p:sp>
      <p:sp>
        <p:nvSpPr>
          <p:cNvPr id="4" name="TextBox 3">
            <a:extLst>
              <a:ext uri="{FF2B5EF4-FFF2-40B4-BE49-F238E27FC236}">
                <a16:creationId xmlns:a16="http://schemas.microsoft.com/office/drawing/2014/main" id="{D7E4FED6-C0AB-4238-8B04-BDAF00F33D9F}"/>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2</a:t>
            </a:r>
          </a:p>
        </p:txBody>
      </p:sp>
      <p:sp>
        <p:nvSpPr>
          <p:cNvPr id="8" name="TextBox 7">
            <a:extLst>
              <a:ext uri="{FF2B5EF4-FFF2-40B4-BE49-F238E27FC236}">
                <a16:creationId xmlns:a16="http://schemas.microsoft.com/office/drawing/2014/main" id="{C6722542-6C68-446E-A5C2-7EF62AC29873}"/>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235536871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152" y="111515"/>
            <a:ext cx="12192000" cy="484881"/>
          </a:xfrm>
        </p:spPr>
        <p:txBody>
          <a:bodyPr>
            <a:noAutofit/>
          </a:bodyPr>
          <a:lstStyle/>
          <a:p>
            <a:pPr algn="ctr"/>
            <a:r>
              <a:rPr lang="en-US" sz="2850" dirty="0"/>
              <a:t>Resident. Living Facility - Elections for Real Prop. Excepted T or B – Notice 2020-59</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300" b="1" dirty="0">
                <a:highlight>
                  <a:srgbClr val="FFFF00"/>
                </a:highlight>
              </a:rPr>
              <a:t>SECTION 3. DEFINITIONS FOR RESIDENTIAL LIVING FACILITY SAFE HARBOR </a:t>
            </a:r>
            <a:r>
              <a:rPr lang="en-US" sz="1300" dirty="0">
                <a:highlight>
                  <a:srgbClr val="FFFF00"/>
                </a:highlight>
              </a:rPr>
              <a:t>[Continued] </a:t>
            </a:r>
          </a:p>
          <a:p>
            <a:pPr marL="457200" lvl="1" indent="0" fontAlgn="base">
              <a:buNone/>
            </a:pPr>
            <a:r>
              <a:rPr lang="en-US" sz="1300" dirty="0"/>
              <a:t>. . .</a:t>
            </a:r>
          </a:p>
          <a:p>
            <a:pPr marL="457200" lvl="1" indent="0" fontAlgn="base">
              <a:buNone/>
            </a:pPr>
            <a:r>
              <a:rPr lang="en-US" sz="1300" dirty="0"/>
              <a:t>.03 </a:t>
            </a:r>
            <a:r>
              <a:rPr lang="en-US" sz="1300" u="sng" dirty="0"/>
              <a:t>Supplemental assistive, nursing, or other routine medical services</a:t>
            </a:r>
            <a:r>
              <a:rPr lang="en-US" sz="1300" dirty="0"/>
              <a:t>. Supplemental assistive, nursing, or other routine medical services are personal and professional services that are customarily and routinely provided to individual residential customers or patients of nursing homes, assisted living facilities, memory care residences, continuing care retirement communities, skilled nursing facilities, or similar facilities, as needed, on a day-to-day basis. Such services generally do not include surgical, radiological, or other intensive or specialized medical services that are usually 11 only provided in emergency or short-term in-patient or out-patient hospital or surgical settings. </a:t>
            </a:r>
          </a:p>
          <a:p>
            <a:pPr marL="457200" lvl="1" indent="0" fontAlgn="base">
              <a:buNone/>
            </a:pPr>
            <a:r>
              <a:rPr lang="en-US" sz="1300" dirty="0"/>
              <a:t>.04 </a:t>
            </a:r>
            <a:r>
              <a:rPr lang="en-US" sz="1300" u="sng" dirty="0"/>
              <a:t>Permanent or semi-permanent basis</a:t>
            </a:r>
            <a:r>
              <a:rPr lang="en-US" sz="1300" dirty="0"/>
              <a:t>. The rental dwelling units of a residential living facility serve as primary residences on a permanent or semi-permanent basis to customers or patients whose use of the units is generally long-term (more than 90 days) in nature, even though some customers or patients may arrive at the residential living facility with significantly shortened life expectancies due to advanced age or terminal medical conditions, and some customers or patients otherwise may be expected to periodically reside away from the residential living facility (such as at the primary residence of a spouse or other relative) for short periods or durations of time.</a:t>
            </a:r>
          </a:p>
          <a:p>
            <a:pPr marL="457200" lvl="1" indent="0" fontAlgn="base">
              <a:buNone/>
            </a:pPr>
            <a:r>
              <a:rPr lang="en-US" sz="1300" b="1" dirty="0">
                <a:highlight>
                  <a:srgbClr val="FFFF00"/>
                </a:highlight>
              </a:rPr>
              <a:t>SECTION 4. RESIDENTIAL LIVING FACILITY SAFE HARBOR </a:t>
            </a:r>
          </a:p>
          <a:p>
            <a:pPr marL="457200" lvl="1" indent="0" fontAlgn="base">
              <a:buNone/>
            </a:pPr>
            <a:r>
              <a:rPr lang="en-US" sz="1300" dirty="0"/>
              <a:t>.01 </a:t>
            </a:r>
            <a:r>
              <a:rPr lang="en-US" sz="1300" u="sng" dirty="0"/>
              <a:t>Safe harbor for certain residential living facility trades or businesses</a:t>
            </a:r>
            <a:r>
              <a:rPr lang="en-US" sz="1300" dirty="0"/>
              <a:t>. A taxpayer engaged in a trade or business that manages or operates a qualified residential living facility, as defined in section 3.01 of this revenue procedure, may treat such trade or business as a real property trade or business solely for purposes of the election to be an electing real property trade or business under sections 163(j)(7)(B) and 168(g)(1)(F) of the Code. Satisfying the requirements of the safe harbor is not a determination that the taxpayer is engaged in a real property trade or business under section 469 of the Code. </a:t>
            </a:r>
          </a:p>
          <a:p>
            <a:pPr marL="457200" lvl="1" indent="0" fontAlgn="base">
              <a:buNone/>
            </a:pPr>
            <a:r>
              <a:rPr lang="en-US" sz="1300" dirty="0"/>
              <a:t>.02 </a:t>
            </a:r>
            <a:r>
              <a:rPr lang="en-US" sz="1300" u="sng" dirty="0"/>
              <a:t>Effect of election and how to make the election</a:t>
            </a:r>
            <a:r>
              <a:rPr lang="en-US" sz="1300" dirty="0"/>
              <a:t>. If a taxpayer makes the election pursuant to this safe harbor, the provisions in § 1.163(j)-9 of the regulations apply, and the taxpayer must use the alternative depreciation system of section 168(g) of the Code to depreciate the property described in section 168(g)(8). The taxpayer makes the 12 election at the time, and in the manner prescribed by § 1.163(j)-9(d). See also Rev. Proc. 2020-22. </a:t>
            </a:r>
          </a:p>
          <a:p>
            <a:pPr marL="457200" lvl="1" indent="0" fontAlgn="base">
              <a:buNone/>
            </a:pPr>
            <a:r>
              <a:rPr lang="en-US" sz="1300" dirty="0"/>
              <a:t>.03 </a:t>
            </a:r>
            <a:r>
              <a:rPr lang="en-US" sz="1300" u="sng" dirty="0"/>
              <a:t>Substantiation</a:t>
            </a:r>
            <a:r>
              <a:rPr lang="en-US" sz="1300" dirty="0"/>
              <a:t>. A trade or business that manages or operates a residential living facility to which this revenue procedure applies must retain books and records to substantiate that all the requirements of this section 4 have been met in accordance with section 6001 of the Code. </a:t>
            </a:r>
          </a:p>
          <a:p>
            <a:pPr marL="457200" lvl="1" indent="0" fontAlgn="base">
              <a:buNone/>
            </a:pPr>
            <a:r>
              <a:rPr lang="en-US" sz="1300" dirty="0"/>
              <a:t>.04 </a:t>
            </a:r>
            <a:r>
              <a:rPr lang="en-US" sz="1300" u="sng" dirty="0"/>
              <a:t>Anti-abuse</a:t>
            </a:r>
            <a:r>
              <a:rPr lang="en-US" sz="1300" dirty="0"/>
              <a:t>. Arrangements entered into with a principal purpose of avoiding the rules of section 163(j) of the Code or the regulations under section 163(j) may be disregarded or recharacterized by the Commissioner of Internal Revenue to the extent necessary to carry out the purposes of section 163(j). See § 1.163(j)-2(j). </a:t>
            </a:r>
          </a:p>
          <a:p>
            <a:pPr marL="457200" lvl="1" indent="0" fontAlgn="base">
              <a:buNone/>
            </a:pPr>
            <a:r>
              <a:rPr lang="en-US" sz="1300" b="1" dirty="0"/>
              <a:t>SECTION 5. APPLICABILITY </a:t>
            </a:r>
          </a:p>
          <a:p>
            <a:pPr marL="457200" lvl="1" indent="0" fontAlgn="base">
              <a:buNone/>
            </a:pPr>
            <a:r>
              <a:rPr lang="en-US" sz="1300" dirty="0"/>
              <a:t>This revenue procedure applies to taxable years beginning after December 31, 2017. </a:t>
            </a:r>
          </a:p>
          <a:p>
            <a:pPr marL="0" lvl="1" indent="0" fontAlgn="base">
              <a:buNone/>
            </a:pPr>
            <a:endParaRPr lang="en-US" sz="1200" i="0" dirty="0">
              <a:solidFill>
                <a:srgbClr val="333333"/>
              </a:solidFill>
              <a:effectLst/>
            </a:endParaRPr>
          </a:p>
          <a:p>
            <a:pPr marL="0" lvl="1" indent="0" fontAlgn="base">
              <a:buNone/>
            </a:pPr>
            <a:r>
              <a:rPr lang="en-US" sz="1200" i="0" dirty="0">
                <a:solidFill>
                  <a:srgbClr val="333333"/>
                </a:solidFill>
                <a:effectLst/>
              </a:rPr>
              <a:t>Notice 2020-59 (08-17-2020), </a:t>
            </a:r>
            <a:r>
              <a:rPr lang="en-US" sz="1200" b="1" i="0" dirty="0">
                <a:solidFill>
                  <a:srgbClr val="333333"/>
                </a:solidFill>
                <a:effectLst/>
              </a:rPr>
              <a:t>Sec</a:t>
            </a:r>
            <a:r>
              <a:rPr lang="en-US" sz="1200" b="1" dirty="0">
                <a:solidFill>
                  <a:srgbClr val="333333"/>
                </a:solidFill>
              </a:rPr>
              <a:t>tion</a:t>
            </a:r>
            <a:r>
              <a:rPr lang="en-US" sz="1200" b="1" i="0" dirty="0">
                <a:solidFill>
                  <a:srgbClr val="333333"/>
                </a:solidFill>
                <a:effectLst/>
              </a:rPr>
              <a:t> 6</a:t>
            </a:r>
            <a:r>
              <a:rPr lang="en-US" sz="1200" b="1" dirty="0">
                <a:solidFill>
                  <a:srgbClr val="333333"/>
                </a:solidFill>
              </a:rPr>
              <a:t>. Form of Proposed Revenue Procedure 2020-__.</a:t>
            </a:r>
            <a:r>
              <a:rPr lang="en-US" sz="1200" i="0" dirty="0">
                <a:solidFill>
                  <a:srgbClr val="333333"/>
                </a:solidFill>
                <a:effectLst/>
              </a:rPr>
              <a:t>, at 4, 8  – 12.</a:t>
            </a:r>
            <a:endParaRPr lang="en-US" sz="12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141</a:t>
            </a:fld>
            <a:endParaRPr lang="en-US" dirty="0"/>
          </a:p>
        </p:txBody>
      </p:sp>
      <p:sp>
        <p:nvSpPr>
          <p:cNvPr id="4" name="TextBox 3">
            <a:extLst>
              <a:ext uri="{FF2B5EF4-FFF2-40B4-BE49-F238E27FC236}">
                <a16:creationId xmlns:a16="http://schemas.microsoft.com/office/drawing/2014/main" id="{D7E4FED6-C0AB-4238-8B04-BDAF00F33D9F}"/>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2</a:t>
            </a:r>
          </a:p>
        </p:txBody>
      </p:sp>
      <p:sp>
        <p:nvSpPr>
          <p:cNvPr id="8" name="TextBox 7">
            <a:extLst>
              <a:ext uri="{FF2B5EF4-FFF2-40B4-BE49-F238E27FC236}">
                <a16:creationId xmlns:a16="http://schemas.microsoft.com/office/drawing/2014/main" id="{12191EBA-E510-4CBA-8195-E87C5D781A6C}"/>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57918345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152" y="111515"/>
            <a:ext cx="12192000" cy="484881"/>
          </a:xfrm>
        </p:spPr>
        <p:txBody>
          <a:bodyPr>
            <a:noAutofit/>
          </a:bodyPr>
          <a:lstStyle/>
          <a:p>
            <a:pPr algn="ctr"/>
            <a:r>
              <a:rPr lang="en-US" sz="2800" dirty="0"/>
              <a:t>Resident. Living Facility - Elections for Real Prop. Excepted T or B – Rev. Proc. 2021-9</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200" b="1" dirty="0">
                <a:highlight>
                  <a:srgbClr val="FFFF00"/>
                </a:highlight>
              </a:rPr>
              <a:t>SECTION 3. DEFINITIONS FOR RESIDENTIAL LIVING FACILITY SAFE HARBOR</a:t>
            </a:r>
            <a:r>
              <a:rPr lang="en-US" sz="1200" b="1" dirty="0"/>
              <a:t> </a:t>
            </a:r>
            <a:r>
              <a:rPr lang="en-US" sz="1200" dirty="0"/>
              <a:t>The following definitions apply for purposes of this revenue procedure: </a:t>
            </a:r>
          </a:p>
          <a:p>
            <a:pPr marL="457200" lvl="1" indent="0" fontAlgn="base">
              <a:buNone/>
            </a:pPr>
            <a:r>
              <a:rPr lang="en-US" sz="1200" dirty="0"/>
              <a:t>.01 </a:t>
            </a:r>
            <a:r>
              <a:rPr lang="en-US" sz="1200" u="sng" dirty="0"/>
              <a:t>Qualified Residential Living Facility</a:t>
            </a:r>
            <a:r>
              <a:rPr lang="en-US" sz="1200" dirty="0"/>
              <a:t>. Except as provided in sections 3.02 and 4.04 of this revenue procedure, a “qualified residential living facility” is a residential living facility that: </a:t>
            </a:r>
          </a:p>
          <a:p>
            <a:pPr marL="457200" lvl="1" indent="0" fontAlgn="base">
              <a:buNone/>
            </a:pPr>
            <a:r>
              <a:rPr lang="en-US" sz="1200" dirty="0"/>
              <a:t>(1) Consists of multiple rental dwelling units within one or more buildings or structures that generally serve as primary residences on a permanent or semipermanent basis to individual customers or patients;</a:t>
            </a:r>
          </a:p>
          <a:p>
            <a:pPr marL="457200" lvl="1" indent="0" fontAlgn="base">
              <a:buNone/>
            </a:pPr>
            <a:r>
              <a:rPr lang="en-US" sz="1200" dirty="0"/>
              <a:t>(2) Provides supplemental assistive, nursing, or other routine medical services; and </a:t>
            </a:r>
          </a:p>
          <a:p>
            <a:pPr marL="457200" lvl="1" indent="0" fontAlgn="base">
              <a:buNone/>
            </a:pPr>
            <a:r>
              <a:rPr lang="en-US" sz="1200" dirty="0"/>
              <a:t>(3) Has an average period of customer or patient use of individual rental dwelling units of 30 days or more. </a:t>
            </a:r>
          </a:p>
          <a:p>
            <a:pPr marL="457200" lvl="1" indent="0" fontAlgn="base">
              <a:buNone/>
            </a:pPr>
            <a:r>
              <a:rPr lang="en-US" sz="1200" dirty="0"/>
              <a:t>.02 </a:t>
            </a:r>
            <a:r>
              <a:rPr lang="en-US" sz="1200" u="sng" dirty="0"/>
              <a:t>Section 168(e)(2)(A) test</a:t>
            </a:r>
            <a:r>
              <a:rPr lang="en-US" sz="1200" dirty="0"/>
              <a:t>. A residential living facility that qualifies as residential rental property under section 168(e)(2)(A) satisfies the requirements in section 3.01(1) and (3) of this revenue procedure.</a:t>
            </a:r>
          </a:p>
          <a:p>
            <a:pPr marL="457200" lvl="1" indent="0" fontAlgn="base">
              <a:buNone/>
            </a:pPr>
            <a:r>
              <a:rPr lang="en-US" sz="1200" dirty="0"/>
              <a:t>.03 </a:t>
            </a:r>
            <a:r>
              <a:rPr lang="en-US" sz="1200" u="sng" dirty="0"/>
              <a:t>Average period of customer or patient use</a:t>
            </a:r>
            <a:r>
              <a:rPr lang="en-US" sz="1200" dirty="0"/>
              <a:t>. </a:t>
            </a:r>
          </a:p>
          <a:p>
            <a:pPr marL="457200" lvl="1" indent="0" fontAlgn="base">
              <a:buNone/>
            </a:pPr>
            <a:r>
              <a:rPr lang="en-US" sz="1200" dirty="0"/>
              <a:t>(1) </a:t>
            </a:r>
            <a:r>
              <a:rPr lang="en-US" sz="1200" u="sng" dirty="0"/>
              <a:t>In general</a:t>
            </a:r>
            <a:r>
              <a:rPr lang="en-US" sz="1200" dirty="0"/>
              <a:t>. The “average period of customer or patient use” is determined by dividing: (</a:t>
            </a:r>
            <a:r>
              <a:rPr lang="en-US" sz="1200" dirty="0" err="1"/>
              <a:t>i</a:t>
            </a:r>
            <a:r>
              <a:rPr lang="en-US" sz="1200" dirty="0"/>
              <a:t>) the sum of the total number of days in the taxable year that each customer or patient resides in a rental dwelling unit of the residential living facility, which may be determined by reference to a rental contract or other formal written lease agreement, or by the number of days paid for by Medicare or Medicaid; by (ii) the total number of individual residential customers or patients that reside in all of the rental dwelling units of the facility for the taxable year. For this purpose, a married couple residing in a single rental dwelling unit of the residential living facility will be counted as one individual customer or patient, unless each spouse is separately properly treated as an individual customer or patient of the residential living facility that receives supplemental assistive, nursing, or other routine medical services from or on behalf of the residential living facility. Days in which a rental dwelling unit of a residential living facility are not occupied are not included in the calculation of the average period of customer or patient use. </a:t>
            </a:r>
          </a:p>
          <a:p>
            <a:pPr marL="457200" lvl="1" indent="0" fontAlgn="base">
              <a:buNone/>
            </a:pPr>
            <a:r>
              <a:rPr lang="en-US" sz="1200" dirty="0"/>
              <a:t>(2) </a:t>
            </a:r>
            <a:r>
              <a:rPr lang="en-US" sz="1200" u="sng" dirty="0"/>
              <a:t>Example</a:t>
            </a:r>
            <a:r>
              <a:rPr lang="en-US" sz="1200" dirty="0"/>
              <a:t>. Facility has 100 rental dwelling units. Of the 100 units, 60 units are occupied by the same customer or patient for the entire year, 25 other units are occupied for 360 days of the year with each customer or patient occupying a unit for 90 days, and the remaining 15 units are occupied for a total of 10 months (March through December = 306 days) of the year. Of the 15 units occupied for 10 months of the year, 10 units are occupied by customers or patients during the entire months of March through July (153 days) and by different customers or patients during the entire months of August through December (153 days), for a total of 20 customers for the 10-month period. For the remaining 5 of the 15 units that are occupied for 10 months of the year, 5 customers or patients occupy the units for 8 months (May through December = 245 days) of the year, and 5 other customers or patients occupy the units for 2 months (September and October = 61 days) of the year. The average period of customer or patient use is determined by dividing the sum of the total number of days in the taxable year that each customer resides in a rental dwelling unit, by the total number of individual residential customers or patients that reside in all of the rental dwelling units for the taxable year. The total number of days in the taxable year that the customers or patients reside in the rental dwelling unit is 35,490 days [21,900 days (60 units that are occupied for the entire year x 365 days per year) + 9,000 days (25 units that are occupied for 90 days each x 90 days x 4 90-day periods) + 4,590 days (15 units that are occupied for 10 months x 306 days)]. The total number of individual residential customers or patients is 190 [60 customers or patients occupying a unit for the entire year + 100 (25 customers or patients occupying units for 90 days each x 4 90-day periods in a year) + 20 customers or patients that occupy a unit for a 5-month period + 5 customers or patients that occupy a unit for a 8-month period + 5 customers or patients that occupy a unit for a 2-month period]. Accordingly, the average period of customer or patient use is approximately 187 days (35,490/190).</a:t>
            </a:r>
          </a:p>
          <a:p>
            <a:pPr marL="0" indent="0" fontAlgn="base">
              <a:buNone/>
            </a:pPr>
            <a:r>
              <a:rPr lang="en-US" sz="1200" i="0" dirty="0">
                <a:solidFill>
                  <a:srgbClr val="333333"/>
                </a:solidFill>
                <a:effectLst/>
              </a:rPr>
              <a:t>Rev. Proc. 2021-9 (12-29-2020).</a:t>
            </a:r>
            <a:endParaRPr lang="en-US" sz="12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142</a:t>
            </a:fld>
            <a:endParaRPr lang="en-US" dirty="0"/>
          </a:p>
        </p:txBody>
      </p:sp>
      <p:sp>
        <p:nvSpPr>
          <p:cNvPr id="4" name="TextBox 3">
            <a:extLst>
              <a:ext uri="{FF2B5EF4-FFF2-40B4-BE49-F238E27FC236}">
                <a16:creationId xmlns:a16="http://schemas.microsoft.com/office/drawing/2014/main" id="{D7E4FED6-C0AB-4238-8B04-BDAF00F33D9F}"/>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2</a:t>
            </a:r>
          </a:p>
        </p:txBody>
      </p:sp>
      <p:sp>
        <p:nvSpPr>
          <p:cNvPr id="8" name="TextBox 7">
            <a:extLst>
              <a:ext uri="{FF2B5EF4-FFF2-40B4-BE49-F238E27FC236}">
                <a16:creationId xmlns:a16="http://schemas.microsoft.com/office/drawing/2014/main" id="{C6722542-6C68-446E-A5C2-7EF62AC29873}"/>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306391331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01805" y="740425"/>
            <a:ext cx="10760925" cy="6117575"/>
          </a:xfrm>
        </p:spPr>
        <p:txBody>
          <a:bodyPr>
            <a:noAutofit/>
          </a:bodyPr>
          <a:lstStyle/>
          <a:p>
            <a:pPr marL="457200" lvl="1" indent="0" fontAlgn="base">
              <a:buNone/>
            </a:pPr>
            <a:r>
              <a:rPr lang="en-US" sz="1200" b="1" dirty="0">
                <a:highlight>
                  <a:srgbClr val="FFFF00"/>
                </a:highlight>
              </a:rPr>
              <a:t>SECTION 3. DEFINITIONS FOR RESIDENTIAL LIVING FACILITY SAFE HARBOR </a:t>
            </a:r>
            <a:r>
              <a:rPr lang="en-US" sz="1200" dirty="0">
                <a:highlight>
                  <a:srgbClr val="FFFF00"/>
                </a:highlight>
              </a:rPr>
              <a:t>[Continued] </a:t>
            </a:r>
          </a:p>
          <a:p>
            <a:pPr marL="457200" lvl="1" indent="0" fontAlgn="base">
              <a:buNone/>
            </a:pPr>
            <a:r>
              <a:rPr lang="en-US" sz="1200" dirty="0"/>
              <a:t>.04 </a:t>
            </a:r>
            <a:r>
              <a:rPr lang="en-US" sz="1200" u="sng" dirty="0"/>
              <a:t>Supplemental assistive, nursing, or other routine medical services</a:t>
            </a:r>
            <a:r>
              <a:rPr lang="en-US" sz="1200" dirty="0"/>
              <a:t>. “Supplemental assistive, nursing, or other routine medical services” are personal and professional services that are customarily and routinely provided to individual residential customers or patients of nursing homes, assisted living facilities, memory care residences, continuing care retirement communities, skilled nursing facilities, or similar facilities, as needed, on a day-to-day basis. Such services generally do not include surgical, radiological, or other intensive or specialized medical services that are usually provided only in emergency or short-term in-patient or out-patient hospital or surgical settings. </a:t>
            </a:r>
          </a:p>
          <a:p>
            <a:pPr marL="457200" lvl="1" indent="0" fontAlgn="base">
              <a:buNone/>
            </a:pPr>
            <a:r>
              <a:rPr lang="en-US" sz="1200" dirty="0"/>
              <a:t>.05 </a:t>
            </a:r>
            <a:r>
              <a:rPr lang="en-US" sz="1200" u="sng" dirty="0"/>
              <a:t>Permanent or semi-permanent basis</a:t>
            </a:r>
            <a:r>
              <a:rPr lang="en-US" sz="1200" dirty="0"/>
              <a:t>. The rental dwelling units of a residential living facility serve as primary residences on a “permanent or semi-permanent basis” to customers or patients whose use of the units is generally long-term (30 days or more) in nature, even though some customers or patients may arrive at the residential living facility with significantly shortened life expectancies due to advanced age or terminal medical conditions, and some customers or patients otherwise may be expected to periodically reside away from the residential living facility, such as at the primary residence of a spouse or other relative, for short periods of time.</a:t>
            </a:r>
            <a:endParaRPr lang="en-US" sz="1200" i="0" dirty="0">
              <a:solidFill>
                <a:srgbClr val="333333"/>
              </a:solidFill>
              <a:effectLst/>
            </a:endParaRPr>
          </a:p>
          <a:p>
            <a:pPr marL="457200" lvl="1" indent="0" fontAlgn="base">
              <a:buNone/>
            </a:pPr>
            <a:r>
              <a:rPr lang="en-US" sz="1200" dirty="0"/>
              <a:t> reside away from the residential living facility (such as at the primary residence of a spouse or other relative) for short periods or durations of time.</a:t>
            </a:r>
          </a:p>
          <a:p>
            <a:pPr marL="457200" lvl="1" indent="0" fontAlgn="base">
              <a:buNone/>
            </a:pPr>
            <a:r>
              <a:rPr lang="en-US" sz="1200" b="1" dirty="0">
                <a:highlight>
                  <a:srgbClr val="FFFF00"/>
                </a:highlight>
              </a:rPr>
              <a:t>SECTION 4. RESIDENTIAL LIVING FACILITY SAFE HARBOR </a:t>
            </a:r>
          </a:p>
          <a:p>
            <a:pPr marL="457200" lvl="1" indent="0" fontAlgn="base">
              <a:buNone/>
            </a:pPr>
            <a:r>
              <a:rPr lang="en-US" sz="1200" dirty="0"/>
              <a:t>.01 </a:t>
            </a:r>
            <a:r>
              <a:rPr lang="en-US" sz="1200" u="sng" dirty="0"/>
              <a:t>Safe harbor for residential living facility trades or businesses</a:t>
            </a:r>
            <a:r>
              <a:rPr lang="en-US" sz="1200" dirty="0"/>
              <a:t>. A taxpayer engaged in a trade or business as a real property trade or business solely for purposes of the election under section 163(j)(7)(B) to be an electing real property trade or business. Satisfying the requirements of this safe harbor is not a determination that the taxpayer is engaged in a real property trade or business under section 469. </a:t>
            </a:r>
          </a:p>
          <a:p>
            <a:pPr marL="457200" lvl="1" indent="0" fontAlgn="base">
              <a:buNone/>
            </a:pPr>
            <a:r>
              <a:rPr lang="en-US" sz="1200" dirty="0"/>
              <a:t>.02 </a:t>
            </a:r>
            <a:r>
              <a:rPr lang="en-US" sz="1200" u="sng" dirty="0"/>
              <a:t>Effect of election and how to make the election</a:t>
            </a:r>
            <a:r>
              <a:rPr lang="en-US" sz="1200" dirty="0"/>
              <a:t>. If a taxpayer relies on this safe harbor in section 4.01 this revenue procedure to make the election under section 163(j)(7)(B) to be an electing real property trade or business, the provisions in § 1.163(j)-9 apply, and the taxpayer must use the alternative depreciation system of section 168(g) to depreciate the property described in section 168(g)(8). The taxpayer makes the election under section 163(j)(7)(B) at the time, and in the manner prescribed by § 1.163(j)-9(d). See also Rev. Proc. 2020-22. </a:t>
            </a:r>
          </a:p>
          <a:p>
            <a:pPr marL="457200" lvl="1" indent="0" fontAlgn="base">
              <a:buNone/>
            </a:pPr>
            <a:r>
              <a:rPr lang="en-US" sz="1200" dirty="0"/>
              <a:t>.03 </a:t>
            </a:r>
            <a:r>
              <a:rPr lang="en-US" sz="1200" u="sng" dirty="0"/>
              <a:t>Substantiation</a:t>
            </a:r>
            <a:r>
              <a:rPr lang="en-US" sz="1200" dirty="0"/>
              <a:t>. A trade or business that manages or operates a residential living facility to which this revenue procedure applies must retain books and records to substantiate that all the requirements of this section 4 have been met in accordance with section 6001.</a:t>
            </a:r>
          </a:p>
          <a:p>
            <a:pPr marL="457200" lvl="1" indent="0" fontAlgn="base">
              <a:buNone/>
            </a:pPr>
            <a:r>
              <a:rPr lang="en-US" sz="1200" dirty="0"/>
              <a:t>.04 </a:t>
            </a:r>
            <a:r>
              <a:rPr lang="en-US" sz="1200" u="sng" dirty="0"/>
              <a:t>Annual test; reinstated election</a:t>
            </a:r>
            <a:r>
              <a:rPr lang="en-US" sz="1200" dirty="0"/>
              <a:t>. For any taxable year, subsequent to the taxable year in which a taxpayer relies on the safe harbor in section 4.01 of this revenue procedure to make the election under section 163(j)(7)(B) to be treated as a real property trade or business, in which a taxpayer does not satisfy the requirements in section 3.01 of this revenue procedure, the taxpayer is deemed to have ceased to engage in the electing trade or business, as provided in § 1.163(j)-9(e) for such subsequent taxable year. For any subsequent taxable year in which a taxpayer satisfies the requirements in section 3.01 of this revenue procedure after a deemed cessation of</a:t>
            </a:r>
          </a:p>
          <a:p>
            <a:pPr marL="457200" lvl="1" indent="0" fontAlgn="base">
              <a:buNone/>
            </a:pPr>
            <a:r>
              <a:rPr lang="en-US" sz="1200" dirty="0"/>
              <a:t>.05 </a:t>
            </a:r>
            <a:r>
              <a:rPr lang="en-US" sz="1200" u="sng" dirty="0"/>
              <a:t>Anti-abuse</a:t>
            </a:r>
            <a:r>
              <a:rPr lang="en-US" sz="1200" dirty="0"/>
              <a:t>. Taxpayers are not eligible to rely on the safe harbor in this revenue procedure if a principal purpose of an arrangement or transaction is to avoid section 163(j) and its regulations and in a manner that is contrary to the purpose of this revenue procedure. See §1.163(j)-2(j). </a:t>
            </a:r>
          </a:p>
          <a:p>
            <a:pPr marL="457200" lvl="1" indent="0" fontAlgn="base">
              <a:buNone/>
            </a:pPr>
            <a:r>
              <a:rPr lang="en-US" sz="1200" b="1" dirty="0">
                <a:highlight>
                  <a:srgbClr val="FFFF00"/>
                </a:highlight>
              </a:rPr>
              <a:t>SECTION 5. APPLICABILITY </a:t>
            </a:r>
          </a:p>
          <a:p>
            <a:pPr marL="457200" lvl="1" indent="0" fontAlgn="base">
              <a:buNone/>
            </a:pPr>
            <a:r>
              <a:rPr lang="en-US" sz="1200" dirty="0"/>
              <a:t>Taxpayers may apply the rules of this revenue procedure to taxable years beginning after December 31, 2017.</a:t>
            </a:r>
          </a:p>
          <a:p>
            <a:pPr marL="0" indent="0" fontAlgn="base">
              <a:buNone/>
            </a:pPr>
            <a:r>
              <a:rPr lang="en-US" sz="1200" i="0" dirty="0">
                <a:solidFill>
                  <a:srgbClr val="333333"/>
                </a:solidFill>
                <a:effectLst/>
              </a:rPr>
              <a:t>Rev. Proc. 2021-9 (12-29-2020).</a:t>
            </a:r>
            <a:endParaRPr lang="en-US" sz="12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143</a:t>
            </a:fld>
            <a:endParaRPr lang="en-US" dirty="0"/>
          </a:p>
        </p:txBody>
      </p:sp>
      <p:sp>
        <p:nvSpPr>
          <p:cNvPr id="4" name="TextBox 3">
            <a:extLst>
              <a:ext uri="{FF2B5EF4-FFF2-40B4-BE49-F238E27FC236}">
                <a16:creationId xmlns:a16="http://schemas.microsoft.com/office/drawing/2014/main" id="{D7E4FED6-C0AB-4238-8B04-BDAF00F33D9F}"/>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2</a:t>
            </a:r>
          </a:p>
        </p:txBody>
      </p:sp>
      <p:sp>
        <p:nvSpPr>
          <p:cNvPr id="8" name="TextBox 7">
            <a:extLst>
              <a:ext uri="{FF2B5EF4-FFF2-40B4-BE49-F238E27FC236}">
                <a16:creationId xmlns:a16="http://schemas.microsoft.com/office/drawing/2014/main" id="{12191EBA-E510-4CBA-8195-E87C5D781A6C}"/>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
        <p:nvSpPr>
          <p:cNvPr id="10" name="Title 1">
            <a:extLst>
              <a:ext uri="{FF2B5EF4-FFF2-40B4-BE49-F238E27FC236}">
                <a16:creationId xmlns:a16="http://schemas.microsoft.com/office/drawing/2014/main" id="{8523F9FE-4CAE-4972-A840-20B1C96765D1}"/>
              </a:ext>
            </a:extLst>
          </p:cNvPr>
          <p:cNvSpPr>
            <a:spLocks noGrp="1"/>
          </p:cNvSpPr>
          <p:nvPr>
            <p:ph type="title"/>
          </p:nvPr>
        </p:nvSpPr>
        <p:spPr>
          <a:xfrm>
            <a:off x="11152" y="111515"/>
            <a:ext cx="12192000" cy="484881"/>
          </a:xfrm>
        </p:spPr>
        <p:txBody>
          <a:bodyPr>
            <a:noAutofit/>
          </a:bodyPr>
          <a:lstStyle/>
          <a:p>
            <a:pPr algn="ctr"/>
            <a:r>
              <a:rPr lang="en-US" sz="2800" dirty="0"/>
              <a:t>Resident. Living Facility - Elections for Real Prop. Excepted T or B – Rev. Proc. 2021-9</a:t>
            </a:r>
          </a:p>
        </p:txBody>
      </p:sp>
    </p:spTree>
    <p:extLst>
      <p:ext uri="{BB962C8B-B14F-4D97-AF65-F5344CB8AC3E}">
        <p14:creationId xmlns:p14="http://schemas.microsoft.com/office/powerpoint/2010/main" val="255277193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2478"/>
            <a:ext cx="12192000" cy="484881"/>
          </a:xfrm>
        </p:spPr>
        <p:txBody>
          <a:bodyPr>
            <a:noAutofit/>
          </a:bodyPr>
          <a:lstStyle/>
          <a:p>
            <a:pPr algn="ctr"/>
            <a:r>
              <a:rPr lang="en-US" sz="3300" dirty="0"/>
              <a:t>TCJA &amp; CARES Act - Exceptions – Electing (irrevocable) farming business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144</a:t>
            </a:fld>
            <a:endParaRPr lang="en-US"/>
          </a:p>
        </p:txBody>
      </p:sp>
      <p:sp>
        <p:nvSpPr>
          <p:cNvPr id="8" name="Content Placeholder 2">
            <a:extLst>
              <a:ext uri="{FF2B5EF4-FFF2-40B4-BE49-F238E27FC236}">
                <a16:creationId xmlns:a16="http://schemas.microsoft.com/office/drawing/2014/main" id="{04467A94-69F0-4148-AABD-D8BD6635F3E8}"/>
              </a:ext>
            </a:extLst>
          </p:cNvPr>
          <p:cNvSpPr txBox="1">
            <a:spLocks/>
          </p:cNvSpPr>
          <p:nvPr/>
        </p:nvSpPr>
        <p:spPr>
          <a:xfrm>
            <a:off x="602166" y="734165"/>
            <a:ext cx="10760927" cy="61312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highlight>
                  <a:srgbClr val="00FFFF"/>
                </a:highlight>
              </a:rPr>
              <a:t>TCJA &amp; CARES Act</a:t>
            </a:r>
            <a:endParaRPr lang="en-US" dirty="0"/>
          </a:p>
          <a:p>
            <a:pPr marL="0" indent="0">
              <a:buNone/>
            </a:pPr>
            <a:r>
              <a:rPr lang="en-US" u="sng" dirty="0">
                <a:highlight>
                  <a:srgbClr val="00FFFF"/>
                </a:highlight>
              </a:rPr>
              <a:t>Business</a:t>
            </a:r>
            <a:r>
              <a:rPr lang="en-US" dirty="0">
                <a:highlight>
                  <a:srgbClr val="00FFFF"/>
                </a:highlight>
              </a:rPr>
              <a:t> Interest Expense Deduction – Exceptions – Electing (irrevocable) farming business</a:t>
            </a:r>
          </a:p>
          <a:p>
            <a:pPr marL="0" indent="0">
              <a:buNone/>
            </a:pPr>
            <a:r>
              <a:rPr lang="en-US" dirty="0"/>
              <a:t>Excepted and Non-excepted Trade or Business</a:t>
            </a:r>
          </a:p>
          <a:p>
            <a:pPr marL="0" indent="0">
              <a:buFont typeface="Arial" panose="020B0604020202020204" pitchFamily="34" charset="0"/>
              <a:buNone/>
            </a:pPr>
            <a:r>
              <a:rPr lang="en-US" dirty="0"/>
              <a:t>Trade or Business Exceptions – IRC § 163(j)(7) &amp; (11) – 3</a:t>
            </a:r>
          </a:p>
          <a:p>
            <a:pPr marL="0" indent="0">
              <a:buFont typeface="Arial" panose="020B0604020202020204" pitchFamily="34" charset="0"/>
              <a:buNone/>
            </a:pPr>
            <a:r>
              <a:rPr lang="en-US" dirty="0"/>
              <a:t>Exception – Electing Farming Business</a:t>
            </a:r>
            <a:endParaRPr lang="en-US" dirty="0">
              <a:highlight>
                <a:srgbClr val="00FFFF"/>
              </a:highlight>
            </a:endParaRPr>
          </a:p>
        </p:txBody>
      </p:sp>
    </p:spTree>
    <p:extLst>
      <p:ext uri="{BB962C8B-B14F-4D97-AF65-F5344CB8AC3E}">
        <p14:creationId xmlns:p14="http://schemas.microsoft.com/office/powerpoint/2010/main" val="156742505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59367" y="93757"/>
            <a:ext cx="10047245" cy="484881"/>
          </a:xfrm>
        </p:spPr>
        <p:txBody>
          <a:bodyPr>
            <a:normAutofit fontScale="90000"/>
          </a:bodyPr>
          <a:lstStyle/>
          <a:p>
            <a:pPr algn="ctr"/>
            <a:r>
              <a:rPr lang="en-US" u="sng" dirty="0"/>
              <a:t>Business</a:t>
            </a:r>
            <a:r>
              <a:rPr lang="en-US" dirty="0"/>
              <a:t> Interest Expense Deduction - Summary</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4180294" cy="3293209"/>
          </a:xfrm>
          <a:prstGeom prst="rect">
            <a:avLst/>
          </a:prstGeom>
          <a:noFill/>
        </p:spPr>
        <p:txBody>
          <a:bodyPr wrap="square" rtlCol="0">
            <a:spAutoFit/>
          </a:bodyPr>
          <a:lstStyle/>
          <a:p>
            <a:r>
              <a:rPr lang="en-US" sz="2600" b="1" dirty="0"/>
              <a:t>Enablers &amp; Limiters</a:t>
            </a:r>
            <a:r>
              <a:rPr lang="en-US" sz="2600" dirty="0"/>
              <a:t>: </a:t>
            </a:r>
          </a:p>
          <a:p>
            <a:pPr marL="457200" indent="-457200">
              <a:buFont typeface="Arial" panose="020B0604020202020204" pitchFamily="34" charset="0"/>
              <a:buChar char="•"/>
            </a:pPr>
            <a:r>
              <a:rPr lang="en-US" sz="2600" dirty="0"/>
              <a:t>BII</a:t>
            </a:r>
          </a:p>
          <a:p>
            <a:pPr marL="457200" indent="-457200">
              <a:buFont typeface="Arial" panose="020B0604020202020204" pitchFamily="34" charset="0"/>
              <a:buChar char="•"/>
            </a:pPr>
            <a:r>
              <a:rPr lang="en-US" sz="2600" dirty="0"/>
              <a:t>ATI - 30% </a:t>
            </a:r>
            <a:r>
              <a:rPr lang="en-US" sz="2600" b="1" dirty="0">
                <a:solidFill>
                  <a:srgbClr val="FF0000"/>
                </a:solidFill>
              </a:rPr>
              <a:t>√ </a:t>
            </a:r>
            <a:r>
              <a:rPr lang="en-US" sz="2600" dirty="0"/>
              <a:t>of EBITDA  2018 – 2021 then </a:t>
            </a:r>
          </a:p>
          <a:p>
            <a:pPr marL="457200" indent="-457200">
              <a:buFont typeface="Arial" panose="020B0604020202020204" pitchFamily="34" charset="0"/>
              <a:buChar char="•"/>
            </a:pPr>
            <a:r>
              <a:rPr lang="en-US" sz="2600" dirty="0"/>
              <a:t>ATI - 30%</a:t>
            </a:r>
            <a:r>
              <a:rPr lang="en-US" sz="2600" b="1" dirty="0">
                <a:solidFill>
                  <a:srgbClr val="FF0000"/>
                </a:solidFill>
              </a:rPr>
              <a:t> </a:t>
            </a:r>
            <a:r>
              <a:rPr lang="en-US" sz="2600" dirty="0"/>
              <a:t>of EBIT from 2022</a:t>
            </a:r>
          </a:p>
          <a:p>
            <a:pPr lvl="1" indent="-457200">
              <a:buFont typeface="Arial" panose="020B0604020202020204" pitchFamily="34" charset="0"/>
              <a:buChar char="•"/>
            </a:pPr>
            <a:r>
              <a:rPr lang="en-US" sz="2600" dirty="0"/>
              <a:t>Floor plan financing interest expense</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145</a:t>
            </a:fld>
            <a:endParaRPr lang="en-US"/>
          </a:p>
        </p:txBody>
      </p:sp>
      <p:sp>
        <p:nvSpPr>
          <p:cNvPr id="5" name="TextBox 4">
            <a:extLst>
              <a:ext uri="{FF2B5EF4-FFF2-40B4-BE49-F238E27FC236}">
                <a16:creationId xmlns:a16="http://schemas.microsoft.com/office/drawing/2014/main" id="{260D29D3-D9D7-4BF0-97A1-825ACF6D9A55}"/>
              </a:ext>
            </a:extLst>
          </p:cNvPr>
          <p:cNvSpPr txBox="1"/>
          <p:nvPr/>
        </p:nvSpPr>
        <p:spPr>
          <a:xfrm>
            <a:off x="646770" y="4059053"/>
            <a:ext cx="3958683" cy="1107996"/>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CARES Act increased to 50% for 2019 &amp; 2020 – can elect out – can elect 2019 ATI limit in 2020.</a:t>
            </a:r>
          </a:p>
        </p:txBody>
      </p:sp>
      <p:sp>
        <p:nvSpPr>
          <p:cNvPr id="12" name="TextBox 11">
            <a:extLst>
              <a:ext uri="{FF2B5EF4-FFF2-40B4-BE49-F238E27FC236}">
                <a16:creationId xmlns:a16="http://schemas.microsoft.com/office/drawing/2014/main" id="{1D175F4B-EEB8-4C86-90AB-FB01595A4D55}"/>
              </a:ext>
            </a:extLst>
          </p:cNvPr>
          <p:cNvSpPr txBox="1"/>
          <p:nvPr/>
        </p:nvSpPr>
        <p:spPr>
          <a:xfrm>
            <a:off x="5093319" y="717002"/>
            <a:ext cx="6347834" cy="3693319"/>
          </a:xfrm>
          <a:prstGeom prst="rect">
            <a:avLst/>
          </a:prstGeom>
          <a:noFill/>
        </p:spPr>
        <p:txBody>
          <a:bodyPr wrap="square">
            <a:spAutoFit/>
          </a:bodyPr>
          <a:lstStyle/>
          <a:p>
            <a:r>
              <a:rPr lang="en-US" sz="2600" b="1" dirty="0">
                <a:highlight>
                  <a:srgbClr val="FFFF00"/>
                </a:highlight>
              </a:rPr>
              <a:t>Exceptions:</a:t>
            </a:r>
          </a:p>
          <a:p>
            <a:pPr marL="457200" indent="-457200">
              <a:buFont typeface="Arial" panose="020B0604020202020204" pitchFamily="34" charset="0"/>
              <a:buChar char="•"/>
            </a:pPr>
            <a:r>
              <a:rPr lang="en-US" sz="2600" dirty="0"/>
              <a:t>Average annual gross receipts do not exceed $ 25 M ($ 26 M inflation adjusted – 2019 - 2021) for the prior 3-tax yr. period.</a:t>
            </a:r>
          </a:p>
          <a:p>
            <a:pPr marL="457200" indent="-457200">
              <a:buFont typeface="Arial" panose="020B0604020202020204" pitchFamily="34" charset="0"/>
              <a:buChar char="•"/>
            </a:pPr>
            <a:r>
              <a:rPr lang="en-US" sz="2600" dirty="0"/>
              <a:t>Performing services as an employee</a:t>
            </a:r>
          </a:p>
          <a:p>
            <a:pPr marL="457200" indent="-457200">
              <a:buFont typeface="Arial" panose="020B0604020202020204" pitchFamily="34" charset="0"/>
              <a:buChar char="•"/>
            </a:pPr>
            <a:r>
              <a:rPr lang="en-US" sz="2600" dirty="0"/>
              <a:t>Electing (irrevocable) real property trade or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highlight>
                  <a:srgbClr val="FFFF00"/>
                </a:highlight>
              </a:rPr>
              <a:t>Electing (irrevocable) farming business </a:t>
            </a:r>
            <a:r>
              <a:rPr lang="en-US" sz="2600" b="1" dirty="0">
                <a:solidFill>
                  <a:srgbClr val="FF0000"/>
                </a:solidFill>
                <a:highlight>
                  <a:srgbClr val="FFFF00"/>
                </a:highlight>
              </a:rPr>
              <a:t>*</a:t>
            </a:r>
            <a:endParaRPr lang="en-US" sz="2600" dirty="0">
              <a:highlight>
                <a:srgbClr val="FFFF00"/>
              </a:highlight>
            </a:endParaRPr>
          </a:p>
          <a:p>
            <a:pPr marL="457200" indent="-457200">
              <a:buFont typeface="Arial" panose="020B0604020202020204" pitchFamily="34" charset="0"/>
              <a:buChar char="•"/>
            </a:pPr>
            <a:r>
              <a:rPr lang="en-US" sz="2600" dirty="0"/>
              <a:t>Sale or furnishing of certain utility services</a:t>
            </a:r>
          </a:p>
        </p:txBody>
      </p:sp>
      <p:sp>
        <p:nvSpPr>
          <p:cNvPr id="14" name="TextBox 13">
            <a:extLst>
              <a:ext uri="{FF2B5EF4-FFF2-40B4-BE49-F238E27FC236}">
                <a16:creationId xmlns:a16="http://schemas.microsoft.com/office/drawing/2014/main" id="{E60F4E94-4D1A-4152-AED6-22B33EAA9C24}"/>
              </a:ext>
            </a:extLst>
          </p:cNvPr>
          <p:cNvSpPr txBox="1"/>
          <p:nvPr/>
        </p:nvSpPr>
        <p:spPr>
          <a:xfrm>
            <a:off x="5207620" y="4378009"/>
            <a:ext cx="6423102" cy="769441"/>
          </a:xfrm>
          <a:prstGeom prst="rect">
            <a:avLst/>
          </a:prstGeom>
          <a:noFill/>
          <a:ln w="38100">
            <a:solidFill>
              <a:srgbClr val="FF0000"/>
            </a:solidFill>
          </a:ln>
        </p:spPr>
        <p:txBody>
          <a:bodyPr wrap="square" rtlCol="0">
            <a:spAutoFit/>
          </a:bodyPr>
          <a:lstStyle/>
          <a:p>
            <a:r>
              <a:rPr lang="en-US" sz="2200" b="1" dirty="0">
                <a:solidFill>
                  <a:srgbClr val="FF0000"/>
                </a:solidFill>
                <a:highlight>
                  <a:srgbClr val="FFFF00"/>
                </a:highlight>
              </a:rPr>
              <a:t>*</a:t>
            </a:r>
            <a:r>
              <a:rPr lang="en-US" sz="2200" dirty="0">
                <a:highlight>
                  <a:srgbClr val="FFFF00"/>
                </a:highlight>
              </a:rPr>
              <a:t> - One-Time Extension to Make or W/D Election (2018 - 2020) – CARES Act - Rev. Proc. 2020-22 (4-10-20)</a:t>
            </a:r>
          </a:p>
        </p:txBody>
      </p:sp>
      <p:sp>
        <p:nvSpPr>
          <p:cNvPr id="15" name="TextBox 14">
            <a:extLst>
              <a:ext uri="{FF2B5EF4-FFF2-40B4-BE49-F238E27FC236}">
                <a16:creationId xmlns:a16="http://schemas.microsoft.com/office/drawing/2014/main" id="{9DB52648-0D5D-4236-ABED-1794346CE7F0}"/>
              </a:ext>
            </a:extLst>
          </p:cNvPr>
          <p:cNvSpPr txBox="1"/>
          <p:nvPr/>
        </p:nvSpPr>
        <p:spPr>
          <a:xfrm>
            <a:off x="646773" y="5386043"/>
            <a:ext cx="10660564" cy="1354217"/>
          </a:xfrm>
          <a:prstGeom prst="rect">
            <a:avLst/>
          </a:prstGeom>
          <a:noFill/>
        </p:spPr>
        <p:txBody>
          <a:bodyPr wrap="square" rtlCol="0">
            <a:spAutoFit/>
          </a:bodyPr>
          <a:lstStyle/>
          <a:p>
            <a:r>
              <a:rPr lang="en-US" sz="2050" dirty="0"/>
              <a:t>Above rules generally apply to Individuals &amp; Others.  Above &amp; additional rules apply to </a:t>
            </a:r>
            <a:r>
              <a:rPr lang="en-US" sz="2050" b="1" dirty="0">
                <a:solidFill>
                  <a:srgbClr val="FF0000"/>
                </a:solidFill>
              </a:rPr>
              <a:t>(1) </a:t>
            </a:r>
            <a:r>
              <a:rPr lang="en-US" sz="2050" dirty="0"/>
              <a:t>C Corps. (including Real Estate Investment Trusts (“REITs”), Regulated Investment Companies (“RICs”), and members of consolidated groups) and tax-exempt corporations, </a:t>
            </a:r>
            <a:r>
              <a:rPr lang="en-US" sz="2050" b="1" dirty="0">
                <a:solidFill>
                  <a:srgbClr val="FF0000"/>
                </a:solidFill>
              </a:rPr>
              <a:t>(2) </a:t>
            </a:r>
            <a:r>
              <a:rPr lang="en-US" sz="2050" dirty="0"/>
              <a:t>Partnerships &amp; S Corporations, </a:t>
            </a:r>
            <a:r>
              <a:rPr lang="en-US" sz="2050" b="1" dirty="0">
                <a:solidFill>
                  <a:srgbClr val="FF0000"/>
                </a:solidFill>
              </a:rPr>
              <a:t>(3) </a:t>
            </a:r>
            <a:r>
              <a:rPr lang="en-US" sz="2050" dirty="0"/>
              <a:t>Controlled Foreign Corporations (“CFCs”), and </a:t>
            </a:r>
            <a:r>
              <a:rPr lang="en-US" sz="2050" b="1" dirty="0">
                <a:solidFill>
                  <a:srgbClr val="FF0000"/>
                </a:solidFill>
              </a:rPr>
              <a:t>(4)</a:t>
            </a:r>
            <a:r>
              <a:rPr lang="en-US" sz="2050" dirty="0"/>
              <a:t> Effectively Connected Income (“ECI”)</a:t>
            </a:r>
          </a:p>
        </p:txBody>
      </p:sp>
      <p:cxnSp>
        <p:nvCxnSpPr>
          <p:cNvPr id="11" name="Straight Connector 10">
            <a:extLst>
              <a:ext uri="{FF2B5EF4-FFF2-40B4-BE49-F238E27FC236}">
                <a16:creationId xmlns:a16="http://schemas.microsoft.com/office/drawing/2014/main" id="{AC957B9D-104B-4EAC-A7F5-6EA46B59637F}"/>
              </a:ext>
            </a:extLst>
          </p:cNvPr>
          <p:cNvCxnSpPr>
            <a:cxnSpLocks/>
          </p:cNvCxnSpPr>
          <p:nvPr/>
        </p:nvCxnSpPr>
        <p:spPr>
          <a:xfrm flipV="1">
            <a:off x="4962293" y="702528"/>
            <a:ext cx="0" cy="454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F6F1A13-CBCF-4672-93E8-DCC03C3EB36B}"/>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202269380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450" b="0" i="0" dirty="0">
                <a:solidFill>
                  <a:srgbClr val="333333"/>
                </a:solidFill>
                <a:effectLst/>
              </a:rPr>
              <a:t>(44) </a:t>
            </a:r>
            <a:r>
              <a:rPr lang="en-US" sz="2450" b="0" i="1" dirty="0">
                <a:solidFill>
                  <a:srgbClr val="333333"/>
                </a:solidFill>
                <a:effectLst/>
              </a:rPr>
              <a:t>Trade or business</a:t>
            </a:r>
            <a:r>
              <a:rPr lang="en-US" sz="2450" b="0" i="0" dirty="0">
                <a:solidFill>
                  <a:srgbClr val="333333"/>
                </a:solidFill>
                <a:effectLst/>
              </a:rPr>
              <a:t>—</a:t>
            </a:r>
          </a:p>
          <a:p>
            <a:pPr marL="457200" lvl="1" indent="0" fontAlgn="base">
              <a:buNone/>
            </a:pPr>
            <a:endParaRPr lang="en-US" sz="2450" b="0" i="0" dirty="0">
              <a:solidFill>
                <a:srgbClr val="333333"/>
              </a:solidFill>
              <a:effectLst/>
            </a:endParaRPr>
          </a:p>
          <a:p>
            <a:pPr marL="457200" lvl="1" indent="0" fontAlgn="base">
              <a:buNone/>
            </a:pPr>
            <a:r>
              <a:rPr lang="en-US" sz="2450" b="0" i="0" dirty="0">
                <a:solidFill>
                  <a:srgbClr val="333333"/>
                </a:solidFill>
                <a:effectLst/>
              </a:rPr>
              <a:t>(</a:t>
            </a:r>
            <a:r>
              <a:rPr lang="en-US" sz="2450" b="0" i="0" dirty="0" err="1">
                <a:solidFill>
                  <a:srgbClr val="333333"/>
                </a:solidFill>
                <a:effectLst/>
              </a:rPr>
              <a:t>i</a:t>
            </a:r>
            <a:r>
              <a:rPr lang="en-US" sz="2450" b="0" i="0" dirty="0">
                <a:solidFill>
                  <a:srgbClr val="333333"/>
                </a:solidFill>
                <a:effectLst/>
              </a:rPr>
              <a:t>) </a:t>
            </a:r>
            <a:r>
              <a:rPr lang="en-US" sz="2450" b="0" i="1" dirty="0">
                <a:solidFill>
                  <a:srgbClr val="333333"/>
                </a:solidFill>
                <a:effectLst/>
              </a:rPr>
              <a:t>In general.</a:t>
            </a:r>
            <a:r>
              <a:rPr lang="en-US" sz="2450" b="0" i="0" dirty="0">
                <a:solidFill>
                  <a:srgbClr val="333333"/>
                </a:solidFill>
                <a:effectLst/>
              </a:rPr>
              <a:t> The term </a:t>
            </a:r>
            <a:r>
              <a:rPr lang="en-US" sz="2450" b="0" i="1" dirty="0">
                <a:solidFill>
                  <a:srgbClr val="333333"/>
                </a:solidFill>
                <a:effectLst/>
              </a:rPr>
              <a:t>trade or business</a:t>
            </a:r>
            <a:r>
              <a:rPr lang="en-US" sz="2450" b="0" i="0" dirty="0">
                <a:solidFill>
                  <a:srgbClr val="333333"/>
                </a:solidFill>
                <a:effectLst/>
              </a:rPr>
              <a:t> means a trade or business within the meaning of section 162.</a:t>
            </a:r>
          </a:p>
          <a:p>
            <a:pPr marL="457200" lvl="1" indent="0" fontAlgn="base">
              <a:buNone/>
            </a:pPr>
            <a:endParaRPr lang="en-US" sz="2450" b="0" i="0" dirty="0">
              <a:solidFill>
                <a:srgbClr val="333333"/>
              </a:solidFill>
              <a:effectLst/>
            </a:endParaRPr>
          </a:p>
          <a:p>
            <a:pPr marL="457200" lvl="1" indent="0" fontAlgn="base">
              <a:buNone/>
            </a:pPr>
            <a:r>
              <a:rPr lang="en-US" sz="2450" b="0" i="0" dirty="0">
                <a:solidFill>
                  <a:srgbClr val="333333"/>
                </a:solidFill>
                <a:effectLst/>
              </a:rPr>
              <a:t>(ii) </a:t>
            </a:r>
            <a:r>
              <a:rPr lang="en-US" sz="2450" b="0" i="1" dirty="0">
                <a:solidFill>
                  <a:srgbClr val="333333"/>
                </a:solidFill>
                <a:effectLst/>
                <a:highlight>
                  <a:srgbClr val="FFFF00"/>
                </a:highlight>
              </a:rPr>
              <a:t>Excepted trade or business</a:t>
            </a:r>
            <a:r>
              <a:rPr lang="en-US" sz="2450" b="0" i="1" dirty="0">
                <a:solidFill>
                  <a:srgbClr val="333333"/>
                </a:solidFill>
                <a:effectLst/>
              </a:rPr>
              <a:t>.</a:t>
            </a:r>
            <a:r>
              <a:rPr lang="en-US" sz="2450" b="0" i="0" dirty="0">
                <a:solidFill>
                  <a:srgbClr val="333333"/>
                </a:solidFill>
                <a:effectLst/>
              </a:rPr>
              <a:t> </a:t>
            </a:r>
            <a:r>
              <a:rPr lang="en-US" sz="2450" b="0" i="0" dirty="0">
                <a:solidFill>
                  <a:srgbClr val="333333"/>
                </a:solidFill>
                <a:effectLst/>
                <a:highlight>
                  <a:srgbClr val="FFFF00"/>
                </a:highlight>
              </a:rPr>
              <a:t>The term </a:t>
            </a:r>
            <a:r>
              <a:rPr lang="en-US" sz="2450" b="0" i="1" dirty="0">
                <a:solidFill>
                  <a:srgbClr val="333333"/>
                </a:solidFill>
                <a:effectLst/>
                <a:highlight>
                  <a:srgbClr val="FFFF00"/>
                </a:highlight>
              </a:rPr>
              <a:t>excepted trade or business</a:t>
            </a:r>
            <a:r>
              <a:rPr lang="en-US" sz="2450" b="0" i="0" dirty="0">
                <a:solidFill>
                  <a:srgbClr val="333333"/>
                </a:solidFill>
                <a:effectLst/>
                <a:highlight>
                  <a:srgbClr val="FFFF00"/>
                </a:highlight>
              </a:rPr>
              <a:t> means </a:t>
            </a:r>
            <a:r>
              <a:rPr lang="en-US" sz="2450" b="0" i="0" dirty="0">
                <a:solidFill>
                  <a:srgbClr val="333333"/>
                </a:solidFill>
                <a:effectLst/>
              </a:rPr>
              <a:t>the trade or business of performing services as an employee, an electing real property trade or business, </a:t>
            </a:r>
            <a:r>
              <a:rPr lang="en-US" sz="2450" b="0" i="0" dirty="0">
                <a:solidFill>
                  <a:srgbClr val="333333"/>
                </a:solidFill>
                <a:effectLst/>
                <a:highlight>
                  <a:srgbClr val="FFFF00"/>
                </a:highlight>
              </a:rPr>
              <a:t>an electing farming business</a:t>
            </a:r>
            <a:r>
              <a:rPr lang="en-US" sz="2450" b="0" i="0" dirty="0">
                <a:solidFill>
                  <a:srgbClr val="333333"/>
                </a:solidFill>
                <a:effectLst/>
              </a:rPr>
              <a:t> [</a:t>
            </a:r>
            <a:r>
              <a:rPr lang="en-US" sz="2450" b="1" i="0" dirty="0">
                <a:solidFill>
                  <a:srgbClr val="FF0000"/>
                </a:solidFill>
                <a:effectLst/>
              </a:rPr>
              <a:t>*</a:t>
            </a:r>
            <a:r>
              <a:rPr lang="en-US" sz="2450" dirty="0">
                <a:solidFill>
                  <a:srgbClr val="333333"/>
                </a:solidFill>
              </a:rPr>
              <a:t>], </a:t>
            </a:r>
            <a:r>
              <a:rPr lang="en-US" sz="2450" b="0" i="0" dirty="0">
                <a:solidFill>
                  <a:srgbClr val="333333"/>
                </a:solidFill>
                <a:effectLst/>
              </a:rPr>
              <a:t>or an excepted regulated utility trade or business. For additional rules related to excepted trades or businesses, including elections made under section 163(j)(7)(B) and (C), see § 1.163(j)-9.</a:t>
            </a:r>
          </a:p>
          <a:p>
            <a:pPr marL="457200" lvl="1" indent="0" fontAlgn="base">
              <a:buNone/>
            </a:pPr>
            <a:endParaRPr lang="en-US" sz="2450" b="0" i="0" dirty="0">
              <a:solidFill>
                <a:srgbClr val="333333"/>
              </a:solidFill>
              <a:effectLst/>
            </a:endParaRPr>
          </a:p>
          <a:p>
            <a:pPr marL="457200" lvl="1" indent="0" fontAlgn="base">
              <a:buNone/>
            </a:pPr>
            <a:r>
              <a:rPr lang="en-US" sz="2450" b="0" i="0" dirty="0">
                <a:solidFill>
                  <a:srgbClr val="333333"/>
                </a:solidFill>
                <a:effectLst/>
              </a:rPr>
              <a:t>(iii) </a:t>
            </a:r>
            <a:r>
              <a:rPr lang="en-US" sz="2450" b="0" i="1" dirty="0">
                <a:solidFill>
                  <a:srgbClr val="333333"/>
                </a:solidFill>
                <a:effectLst/>
              </a:rPr>
              <a:t>Non-excepted trade or business.</a:t>
            </a:r>
            <a:r>
              <a:rPr lang="en-US" sz="2450" b="0" i="0" dirty="0">
                <a:solidFill>
                  <a:srgbClr val="333333"/>
                </a:solidFill>
                <a:effectLst/>
              </a:rPr>
              <a:t> The term </a:t>
            </a:r>
            <a:r>
              <a:rPr lang="en-US" sz="2450" b="0" i="1" dirty="0">
                <a:solidFill>
                  <a:srgbClr val="333333"/>
                </a:solidFill>
                <a:effectLst/>
              </a:rPr>
              <a:t>non-excepted trade or business</a:t>
            </a:r>
            <a:r>
              <a:rPr lang="en-US" sz="2450" b="0" i="0" dirty="0">
                <a:solidFill>
                  <a:srgbClr val="333333"/>
                </a:solidFill>
                <a:effectLst/>
              </a:rPr>
              <a:t> means any trade or business that is not an excepted trade or business.</a:t>
            </a:r>
          </a:p>
          <a:p>
            <a:pPr marL="0" indent="0" algn="l" fontAlgn="base">
              <a:buNone/>
            </a:pPr>
            <a:r>
              <a:rPr lang="en-US" sz="2450" b="0" i="0" dirty="0">
                <a:solidFill>
                  <a:srgbClr val="333333"/>
                </a:solidFill>
                <a:effectLst/>
              </a:rPr>
              <a:t>Treas. Reg. § 1.163(j)-1(b)(44)</a:t>
            </a:r>
            <a:r>
              <a:rPr lang="en-US" sz="2800" dirty="0"/>
              <a:t> (</a:t>
            </a:r>
            <a:r>
              <a:rPr lang="en-US" sz="2800" b="1" dirty="0">
                <a:solidFill>
                  <a:srgbClr val="FF0000"/>
                </a:solidFill>
              </a:rPr>
              <a:t>2020</a:t>
            </a:r>
            <a:r>
              <a:rPr lang="en-US" sz="2800" dirty="0"/>
              <a:t>)</a:t>
            </a:r>
            <a:r>
              <a:rPr lang="en-US" sz="2450" b="0" i="0" dirty="0">
                <a:solidFill>
                  <a:srgbClr val="333333"/>
                </a:solidFill>
                <a:effectLst/>
              </a:rPr>
              <a:t>.  See also IRC § 163(j)(7) &amp; (11).  Elections are made under Treas. Reg. § 1.163(j)-9</a:t>
            </a:r>
            <a:r>
              <a:rPr lang="en-US" sz="2800" dirty="0"/>
              <a:t> (</a:t>
            </a:r>
            <a:r>
              <a:rPr lang="en-US" sz="2800" b="1" dirty="0">
                <a:solidFill>
                  <a:srgbClr val="FF0000"/>
                </a:solidFill>
              </a:rPr>
              <a:t>2020</a:t>
            </a:r>
            <a:r>
              <a:rPr lang="en-US" sz="2800" dirty="0"/>
              <a:t>)</a:t>
            </a:r>
            <a:r>
              <a:rPr lang="en-US" sz="2450" b="0" i="0" dirty="0">
                <a:solidFill>
                  <a:srgbClr val="333333"/>
                </a:solidFill>
                <a:effectLst/>
              </a:rPr>
              <a:t>.</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146</a:t>
            </a:fld>
            <a:endParaRPr lang="en-US"/>
          </a:p>
        </p:txBody>
      </p:sp>
      <p:sp>
        <p:nvSpPr>
          <p:cNvPr id="4" name="TextBox 3">
            <a:extLst>
              <a:ext uri="{FF2B5EF4-FFF2-40B4-BE49-F238E27FC236}">
                <a16:creationId xmlns:a16="http://schemas.microsoft.com/office/drawing/2014/main" id="{BA337E9C-B7D6-4A46-AC81-F25CE98C988C}"/>
              </a:ext>
            </a:extLst>
          </p:cNvPr>
          <p:cNvSpPr txBox="1"/>
          <p:nvPr/>
        </p:nvSpPr>
        <p:spPr>
          <a:xfrm>
            <a:off x="7036420" y="4477212"/>
            <a:ext cx="4728112" cy="646331"/>
          </a:xfrm>
          <a:prstGeom prst="rect">
            <a:avLst/>
          </a:prstGeom>
          <a:noFill/>
          <a:ln w="38100">
            <a:solidFill>
              <a:srgbClr val="FF0000"/>
            </a:solidFill>
          </a:ln>
        </p:spPr>
        <p:txBody>
          <a:bodyPr wrap="square" rtlCol="0">
            <a:spAutoFit/>
          </a:bodyPr>
          <a:lstStyle/>
          <a:p>
            <a:r>
              <a:rPr lang="en-US" b="1" dirty="0">
                <a:solidFill>
                  <a:srgbClr val="FF0000"/>
                </a:solidFill>
              </a:rPr>
              <a:t>*</a:t>
            </a:r>
            <a:r>
              <a:rPr lang="en-US" dirty="0"/>
              <a:t> - An election need not be made for all farming businesses.  Treas. Reg. § 1.163(j)-9(g)(1)Ex.(1).</a:t>
            </a:r>
          </a:p>
        </p:txBody>
      </p:sp>
      <p:sp>
        <p:nvSpPr>
          <p:cNvPr id="9" name="Title 1">
            <a:extLst>
              <a:ext uri="{FF2B5EF4-FFF2-40B4-BE49-F238E27FC236}">
                <a16:creationId xmlns:a16="http://schemas.microsoft.com/office/drawing/2014/main" id="{3038743C-8D2A-4AEC-A795-D98619BBFB3C}"/>
              </a:ext>
            </a:extLst>
          </p:cNvPr>
          <p:cNvSpPr>
            <a:spLocks noGrp="1"/>
          </p:cNvSpPr>
          <p:nvPr>
            <p:ph type="title"/>
          </p:nvPr>
        </p:nvSpPr>
        <p:spPr>
          <a:xfrm>
            <a:off x="1271240" y="111510"/>
            <a:ext cx="9623505" cy="484881"/>
          </a:xfrm>
        </p:spPr>
        <p:txBody>
          <a:bodyPr>
            <a:normAutofit fontScale="90000"/>
          </a:bodyPr>
          <a:lstStyle/>
          <a:p>
            <a:pPr algn="ctr"/>
            <a:r>
              <a:rPr lang="en-US" dirty="0"/>
              <a:t>Excepted and Non-excepted Trade or Business</a:t>
            </a:r>
          </a:p>
        </p:txBody>
      </p:sp>
    </p:spTree>
    <p:extLst>
      <p:ext uri="{BB962C8B-B14F-4D97-AF65-F5344CB8AC3E}">
        <p14:creationId xmlns:p14="http://schemas.microsoft.com/office/powerpoint/2010/main" val="392757244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591016" y="111510"/>
            <a:ext cx="10983951" cy="484881"/>
          </a:xfrm>
        </p:spPr>
        <p:txBody>
          <a:bodyPr>
            <a:normAutofit fontScale="90000"/>
          </a:bodyPr>
          <a:lstStyle/>
          <a:p>
            <a:pPr algn="ctr"/>
            <a:r>
              <a:rPr lang="en-US" dirty="0"/>
              <a:t>Trade or Business Exceptions – IRC § 163(j)(7) &amp; (11)</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0" indent="0" algn="l">
              <a:buNone/>
            </a:pPr>
            <a:r>
              <a:rPr lang="en-US" sz="1150" b="1" i="0" u="none" strike="noStrike" dirty="0">
                <a:solidFill>
                  <a:srgbClr val="333333"/>
                </a:solidFill>
                <a:effectLst/>
                <a:highlight>
                  <a:srgbClr val="FFFF00"/>
                </a:highlight>
              </a:rPr>
              <a:t>I.R.C. § 163(j)(7)</a:t>
            </a:r>
            <a:r>
              <a:rPr lang="en-US" sz="1150" b="0" i="0" dirty="0">
                <a:solidFill>
                  <a:srgbClr val="000000"/>
                </a:solidFill>
                <a:effectLst/>
                <a:highlight>
                  <a:srgbClr val="FFFF00"/>
                </a:highlight>
              </a:rPr>
              <a:t> </a:t>
            </a:r>
            <a:r>
              <a:rPr lang="en-US" sz="1150" b="1" i="0" dirty="0">
                <a:solidFill>
                  <a:srgbClr val="000000"/>
                </a:solidFill>
                <a:effectLst/>
                <a:highlight>
                  <a:srgbClr val="FFFF00"/>
                </a:highlight>
              </a:rPr>
              <a:t>Trade or Business</a:t>
            </a:r>
            <a:r>
              <a:rPr lang="en-US" sz="1150" b="0" i="0" dirty="0">
                <a:solidFill>
                  <a:srgbClr val="000000"/>
                </a:solidFill>
                <a:effectLst/>
                <a:highlight>
                  <a:srgbClr val="FFFF00"/>
                </a:highlight>
              </a:rPr>
              <a:t> — For purposes of this subsection</a:t>
            </a:r>
          </a:p>
          <a:p>
            <a:pPr marL="0" indent="0" algn="l">
              <a:buNone/>
            </a:pPr>
            <a:r>
              <a:rPr lang="en-US" sz="1150" b="1" i="0" u="none" strike="noStrike" dirty="0">
                <a:solidFill>
                  <a:srgbClr val="333333"/>
                </a:solidFill>
                <a:effectLst/>
                <a:highlight>
                  <a:srgbClr val="FFFF00"/>
                </a:highlight>
              </a:rPr>
              <a:t>(A)</a:t>
            </a:r>
            <a:r>
              <a:rPr lang="en-US" sz="1150" b="0" i="0" dirty="0">
                <a:solidFill>
                  <a:srgbClr val="000000"/>
                </a:solidFill>
                <a:effectLst/>
                <a:highlight>
                  <a:srgbClr val="FFFF00"/>
                </a:highlight>
              </a:rPr>
              <a:t> </a:t>
            </a:r>
            <a:r>
              <a:rPr lang="en-US" sz="1150" b="1" i="0" dirty="0">
                <a:solidFill>
                  <a:srgbClr val="000000"/>
                </a:solidFill>
                <a:effectLst/>
                <a:highlight>
                  <a:srgbClr val="FFFF00"/>
                </a:highlight>
              </a:rPr>
              <a:t>In General</a:t>
            </a:r>
            <a:r>
              <a:rPr lang="en-US" sz="1150" b="0" i="0" dirty="0">
                <a:solidFill>
                  <a:srgbClr val="000000"/>
                </a:solidFill>
                <a:effectLst/>
                <a:highlight>
                  <a:srgbClr val="FFFF00"/>
                </a:highlight>
              </a:rPr>
              <a:t> — The term “trade or business” shall not include—</a:t>
            </a:r>
          </a:p>
          <a:p>
            <a:pPr marL="0" indent="0" algn="l">
              <a:buNone/>
            </a:pPr>
            <a:r>
              <a:rPr lang="en-US" sz="1150" b="1" i="0" u="none" strike="noStrike" dirty="0">
                <a:solidFill>
                  <a:srgbClr val="333333"/>
                </a:solidFill>
                <a:effectLst/>
              </a:rPr>
              <a:t>(</a:t>
            </a:r>
            <a:r>
              <a:rPr lang="en-US" sz="1150" b="1" i="0" u="none" strike="noStrike" dirty="0" err="1">
                <a:solidFill>
                  <a:srgbClr val="333333"/>
                </a:solidFill>
                <a:effectLst/>
              </a:rPr>
              <a:t>i</a:t>
            </a:r>
            <a:r>
              <a:rPr lang="en-US" sz="1150" b="1" i="0" u="none" strike="noStrike" dirty="0">
                <a:solidFill>
                  <a:srgbClr val="333333"/>
                </a:solidFill>
                <a:effectLst/>
              </a:rPr>
              <a:t>)</a:t>
            </a:r>
            <a:r>
              <a:rPr lang="en-US" sz="1150" b="0" i="0" dirty="0">
                <a:solidFill>
                  <a:srgbClr val="000000"/>
                </a:solidFill>
                <a:effectLst/>
              </a:rPr>
              <a:t> — the trade or business of performing services as an employee,</a:t>
            </a:r>
          </a:p>
          <a:p>
            <a:pPr marL="0" indent="0" algn="l">
              <a:buNone/>
            </a:pPr>
            <a:r>
              <a:rPr lang="en-US" sz="1150" b="1" i="0" u="none" strike="noStrike" dirty="0">
                <a:solidFill>
                  <a:srgbClr val="333333"/>
                </a:solidFill>
                <a:effectLst/>
              </a:rPr>
              <a:t>(ii)</a:t>
            </a:r>
            <a:r>
              <a:rPr lang="en-US" sz="1150" b="0" i="0" dirty="0">
                <a:solidFill>
                  <a:srgbClr val="000000"/>
                </a:solidFill>
                <a:effectLst/>
              </a:rPr>
              <a:t> — any electing real property trade or business,</a:t>
            </a:r>
          </a:p>
          <a:p>
            <a:pPr marL="0" indent="0" algn="l">
              <a:buNone/>
            </a:pPr>
            <a:r>
              <a:rPr lang="en-US" sz="1150" b="1" i="0" u="none" strike="noStrike" dirty="0">
                <a:solidFill>
                  <a:srgbClr val="333333"/>
                </a:solidFill>
                <a:effectLst/>
                <a:highlight>
                  <a:srgbClr val="FFFF00"/>
                </a:highlight>
              </a:rPr>
              <a:t>(iii)</a:t>
            </a:r>
            <a:r>
              <a:rPr lang="en-US" sz="1150" b="0" i="0" dirty="0">
                <a:solidFill>
                  <a:srgbClr val="000000"/>
                </a:solidFill>
                <a:effectLst/>
                <a:highlight>
                  <a:srgbClr val="FFFF00"/>
                </a:highlight>
              </a:rPr>
              <a:t> — any electing farming business, </a:t>
            </a:r>
            <a:r>
              <a:rPr lang="en-US" sz="1150" b="0" i="0" dirty="0">
                <a:solidFill>
                  <a:srgbClr val="000000"/>
                </a:solidFill>
                <a:effectLst/>
              </a:rPr>
              <a:t>or</a:t>
            </a:r>
          </a:p>
          <a:p>
            <a:pPr marL="0" indent="0" algn="l">
              <a:buNone/>
            </a:pPr>
            <a:r>
              <a:rPr lang="en-US" sz="1150" b="1" i="0" u="none" strike="noStrike" dirty="0">
                <a:solidFill>
                  <a:srgbClr val="333333"/>
                </a:solidFill>
                <a:effectLst/>
              </a:rPr>
              <a:t>(iv)</a:t>
            </a:r>
            <a:r>
              <a:rPr lang="en-US" sz="1150" b="0" i="0" dirty="0">
                <a:solidFill>
                  <a:srgbClr val="000000"/>
                </a:solidFill>
                <a:effectLst/>
              </a:rPr>
              <a:t> — the trade or business of the furnishing or sale of—</a:t>
            </a:r>
          </a:p>
          <a:p>
            <a:pPr marL="0" indent="0" algn="l">
              <a:buNone/>
            </a:pPr>
            <a:r>
              <a:rPr lang="en-US" sz="1150" b="1" i="0" u="none" strike="noStrike" dirty="0">
                <a:solidFill>
                  <a:srgbClr val="333333"/>
                </a:solidFill>
                <a:effectLst/>
              </a:rPr>
              <a:t>	(I)</a:t>
            </a:r>
            <a:r>
              <a:rPr lang="en-US" sz="1150" b="0" i="0" dirty="0">
                <a:solidFill>
                  <a:srgbClr val="000000"/>
                </a:solidFill>
                <a:effectLst/>
              </a:rPr>
              <a:t> — electrical energy, water, or sewage disposal services,</a:t>
            </a:r>
          </a:p>
          <a:p>
            <a:pPr marL="0" indent="0" algn="l">
              <a:buNone/>
            </a:pPr>
            <a:r>
              <a:rPr lang="en-US" sz="1150" b="1" i="0" u="none" strike="noStrike" dirty="0">
                <a:solidFill>
                  <a:srgbClr val="333333"/>
                </a:solidFill>
                <a:effectLst/>
              </a:rPr>
              <a:t>	(II)</a:t>
            </a:r>
            <a:r>
              <a:rPr lang="en-US" sz="1150" b="0" i="0" dirty="0">
                <a:solidFill>
                  <a:srgbClr val="000000"/>
                </a:solidFill>
                <a:effectLst/>
              </a:rPr>
              <a:t> — gas or steam through a local distribution system, or</a:t>
            </a:r>
          </a:p>
          <a:p>
            <a:pPr marL="0" indent="0" algn="l">
              <a:buNone/>
            </a:pPr>
            <a:r>
              <a:rPr lang="en-US" sz="1150" b="1" i="0" u="none" strike="noStrike" dirty="0">
                <a:solidFill>
                  <a:srgbClr val="333333"/>
                </a:solidFill>
                <a:effectLst/>
              </a:rPr>
              <a:t>	(III)</a:t>
            </a:r>
            <a:r>
              <a:rPr lang="en-US" sz="1150" b="0" i="0" dirty="0">
                <a:solidFill>
                  <a:srgbClr val="000000"/>
                </a:solidFill>
                <a:effectLst/>
              </a:rPr>
              <a:t> — transportation of gas or steam by pipeline,</a:t>
            </a:r>
          </a:p>
          <a:p>
            <a:pPr marL="0" indent="0" algn="l">
              <a:buNone/>
            </a:pPr>
            <a:r>
              <a:rPr lang="en-US" sz="1150" b="0" i="0" dirty="0">
                <a:solidFill>
                  <a:srgbClr val="000000"/>
                </a:solidFill>
                <a:effectLst/>
              </a:rPr>
              <a:t>if the rates for such furnishing or sale, as the case may be, have been established or approved by a State or political subdivision thereof, by any agency or instrumentality of the United States, by a public service or public utility commission or other similar body of any State or political subdivision thereof, or by the governing or ratemaking body of an electric cooperative.</a:t>
            </a:r>
          </a:p>
          <a:p>
            <a:pPr marL="0" indent="0" algn="l">
              <a:buNone/>
            </a:pPr>
            <a:r>
              <a:rPr lang="en-US" sz="1150" b="1" i="0" u="none" strike="noStrike" dirty="0">
                <a:solidFill>
                  <a:srgbClr val="333333"/>
                </a:solidFill>
                <a:effectLst/>
              </a:rPr>
              <a:t>(B)</a:t>
            </a:r>
            <a:r>
              <a:rPr lang="en-US" sz="1150" b="0" i="0" dirty="0">
                <a:solidFill>
                  <a:srgbClr val="000000"/>
                </a:solidFill>
                <a:effectLst/>
              </a:rPr>
              <a:t> </a:t>
            </a:r>
            <a:r>
              <a:rPr lang="en-US" sz="1150" b="1" i="0" dirty="0">
                <a:solidFill>
                  <a:srgbClr val="000000"/>
                </a:solidFill>
                <a:effectLst/>
              </a:rPr>
              <a:t>Electing Real Property Trade Or Business</a:t>
            </a:r>
            <a:r>
              <a:rPr lang="en-US" sz="1150" b="0" i="0" dirty="0">
                <a:solidFill>
                  <a:srgbClr val="000000"/>
                </a:solidFill>
                <a:effectLst/>
              </a:rPr>
              <a:t> — For purposes of this paragraph, the term “electing real property trade or business” means any trade or business which is described in section 469(c)(7)(C) and which makes an election under this subparagraph. Any such election shall be made at such time and in such manner as the Secretary shall prescribe, and, once made, shall be irrevocable.</a:t>
            </a:r>
          </a:p>
          <a:p>
            <a:pPr marL="0" indent="0" algn="l">
              <a:buNone/>
            </a:pPr>
            <a:r>
              <a:rPr lang="en-US" sz="1150" b="1" i="0" u="none" strike="noStrike" dirty="0">
                <a:solidFill>
                  <a:srgbClr val="333333"/>
                </a:solidFill>
                <a:effectLst/>
                <a:highlight>
                  <a:srgbClr val="FFFF00"/>
                </a:highlight>
              </a:rPr>
              <a:t>(C)</a:t>
            </a:r>
            <a:r>
              <a:rPr lang="en-US" sz="1150" b="0" i="0" dirty="0">
                <a:solidFill>
                  <a:srgbClr val="000000"/>
                </a:solidFill>
                <a:effectLst/>
                <a:highlight>
                  <a:srgbClr val="FFFF00"/>
                </a:highlight>
              </a:rPr>
              <a:t> </a:t>
            </a:r>
            <a:r>
              <a:rPr lang="en-US" sz="1150" b="1" i="0" dirty="0">
                <a:solidFill>
                  <a:srgbClr val="000000"/>
                </a:solidFill>
                <a:effectLst/>
                <a:highlight>
                  <a:srgbClr val="FFFF00"/>
                </a:highlight>
              </a:rPr>
              <a:t>Electing Farming Business</a:t>
            </a:r>
            <a:r>
              <a:rPr lang="en-US" sz="1150" b="0" i="0" dirty="0">
                <a:solidFill>
                  <a:srgbClr val="000000"/>
                </a:solidFill>
                <a:effectLst/>
                <a:highlight>
                  <a:srgbClr val="FFFF00"/>
                </a:highlight>
              </a:rPr>
              <a:t> — For purposes of this paragraph, the term “electing farming business” means—</a:t>
            </a:r>
          </a:p>
          <a:p>
            <a:pPr marL="0" indent="0" algn="l">
              <a:buNone/>
            </a:pPr>
            <a:r>
              <a:rPr lang="en-US" sz="1150" b="1" i="0" u="none" strike="noStrike" dirty="0">
                <a:solidFill>
                  <a:srgbClr val="333333"/>
                </a:solidFill>
                <a:effectLst/>
                <a:highlight>
                  <a:srgbClr val="FFFF00"/>
                </a:highlight>
              </a:rPr>
              <a:t>(</a:t>
            </a:r>
            <a:r>
              <a:rPr lang="en-US" sz="1150" b="1" i="0" u="none" strike="noStrike" dirty="0" err="1">
                <a:solidFill>
                  <a:srgbClr val="333333"/>
                </a:solidFill>
                <a:effectLst/>
                <a:highlight>
                  <a:srgbClr val="FFFF00"/>
                </a:highlight>
              </a:rPr>
              <a:t>i</a:t>
            </a:r>
            <a:r>
              <a:rPr lang="en-US" sz="1150" b="1" i="0" u="none" strike="noStrike" dirty="0">
                <a:solidFill>
                  <a:srgbClr val="333333"/>
                </a:solidFill>
                <a:effectLst/>
                <a:highlight>
                  <a:srgbClr val="FFFF00"/>
                </a:highlight>
              </a:rPr>
              <a:t>)</a:t>
            </a:r>
            <a:r>
              <a:rPr lang="en-US" sz="1150" b="0" i="0" dirty="0">
                <a:solidFill>
                  <a:srgbClr val="000000"/>
                </a:solidFill>
                <a:effectLst/>
                <a:highlight>
                  <a:srgbClr val="FFFF00"/>
                </a:highlight>
              </a:rPr>
              <a:t> — a farming business (as defined in section 263A(e)(4)) which makes an election under this subparagraph, or</a:t>
            </a:r>
          </a:p>
          <a:p>
            <a:pPr marL="0" indent="0" algn="l">
              <a:buNone/>
            </a:pPr>
            <a:r>
              <a:rPr lang="en-US" sz="1150" b="1" i="0" u="none" strike="noStrike" dirty="0">
                <a:solidFill>
                  <a:srgbClr val="333333"/>
                </a:solidFill>
                <a:effectLst/>
                <a:highlight>
                  <a:srgbClr val="FFFF00"/>
                </a:highlight>
              </a:rPr>
              <a:t>(ii)</a:t>
            </a:r>
            <a:r>
              <a:rPr lang="en-US" sz="1150" b="0" i="0" dirty="0">
                <a:solidFill>
                  <a:srgbClr val="000000"/>
                </a:solidFill>
                <a:effectLst/>
                <a:highlight>
                  <a:srgbClr val="FFFF00"/>
                </a:highlight>
              </a:rPr>
              <a:t> — any trade or business of a specified agricultural or horticultural cooperative (as defined in section 199A(g)(2)) with respect to which the cooperative makes an election under this subparagraph. </a:t>
            </a:r>
          </a:p>
          <a:p>
            <a:pPr marL="0" indent="0" algn="l">
              <a:buNone/>
            </a:pPr>
            <a:r>
              <a:rPr lang="en-US" sz="1150" b="0" i="0" dirty="0">
                <a:solidFill>
                  <a:srgbClr val="000000"/>
                </a:solidFill>
                <a:effectLst/>
                <a:highlight>
                  <a:srgbClr val="FFFF00"/>
                </a:highlight>
              </a:rPr>
              <a:t>Any such election shall be made at such time and in such manner as the Secretary shall prescribe, and, once made, shall be irrevocable.</a:t>
            </a:r>
          </a:p>
          <a:p>
            <a:pPr marL="0" indent="0" algn="l">
              <a:buNone/>
            </a:pPr>
            <a:r>
              <a:rPr lang="en-US" sz="1150" b="1" i="0" u="none" strike="noStrike" dirty="0">
                <a:solidFill>
                  <a:srgbClr val="333333"/>
                </a:solidFill>
                <a:effectLst/>
                <a:highlight>
                  <a:srgbClr val="FFFF00"/>
                </a:highlight>
              </a:rPr>
              <a:t>I.R.C. § 163(j)(11)</a:t>
            </a:r>
            <a:r>
              <a:rPr lang="en-US" sz="1150" b="0" i="0" dirty="0">
                <a:solidFill>
                  <a:srgbClr val="000000"/>
                </a:solidFill>
                <a:effectLst/>
                <a:highlight>
                  <a:srgbClr val="FFFF00"/>
                </a:highlight>
              </a:rPr>
              <a:t> </a:t>
            </a:r>
            <a:r>
              <a:rPr lang="en-US" sz="1150" b="1" i="0" dirty="0">
                <a:solidFill>
                  <a:srgbClr val="000000"/>
                </a:solidFill>
                <a:effectLst/>
                <a:highlight>
                  <a:srgbClr val="FFFF00"/>
                </a:highlight>
              </a:rPr>
              <a:t>Cross References</a:t>
            </a:r>
          </a:p>
          <a:p>
            <a:pPr marL="0" indent="0" algn="l">
              <a:buNone/>
            </a:pPr>
            <a:r>
              <a:rPr lang="en-US" sz="1150" b="1" i="0" u="none" strike="noStrike" dirty="0">
                <a:solidFill>
                  <a:srgbClr val="333333"/>
                </a:solidFill>
                <a:effectLst/>
              </a:rPr>
              <a:t>(A)</a:t>
            </a:r>
            <a:r>
              <a:rPr lang="en-US" sz="1150" b="0" i="0" dirty="0">
                <a:solidFill>
                  <a:srgbClr val="000000"/>
                </a:solidFill>
                <a:effectLst/>
              </a:rPr>
              <a:t> — For requirement that an electing real property trade or business use the alternative depreciation system, see section 168(g)(1)(F).</a:t>
            </a:r>
          </a:p>
          <a:p>
            <a:pPr marL="0" indent="0" algn="l">
              <a:buNone/>
            </a:pPr>
            <a:r>
              <a:rPr lang="en-US" sz="1150" b="1" i="0" u="none" strike="noStrike" dirty="0">
                <a:solidFill>
                  <a:srgbClr val="333333"/>
                </a:solidFill>
                <a:effectLst/>
                <a:highlight>
                  <a:srgbClr val="FFFF00"/>
                </a:highlight>
              </a:rPr>
              <a:t>(B)</a:t>
            </a:r>
            <a:r>
              <a:rPr lang="en-US" sz="1150" b="0" i="0" dirty="0">
                <a:solidFill>
                  <a:srgbClr val="000000"/>
                </a:solidFill>
                <a:effectLst/>
                <a:highlight>
                  <a:srgbClr val="FFFF00"/>
                </a:highlight>
              </a:rPr>
              <a:t> — For requirement that an electing farming business use the alternative depreciation system, see section 168(g)(1)(G).</a:t>
            </a:r>
          </a:p>
          <a:p>
            <a:pPr marL="0" indent="0" fontAlgn="base">
              <a:buNone/>
            </a:pPr>
            <a:r>
              <a:rPr lang="en-US" sz="1150" b="0" i="0" dirty="0">
                <a:solidFill>
                  <a:srgbClr val="333333"/>
                </a:solidFill>
                <a:effectLst/>
              </a:rPr>
              <a:t>IRC § 163(j)(7)</a:t>
            </a:r>
            <a:r>
              <a:rPr lang="en-US" sz="1200" b="0" i="0" dirty="0">
                <a:solidFill>
                  <a:srgbClr val="333333"/>
                </a:solidFill>
                <a:effectLst/>
              </a:rPr>
              <a:t> ; see also Treas. Reg. § 1.163(j)-9</a:t>
            </a:r>
            <a:r>
              <a:rPr lang="en-US" sz="1200" dirty="0"/>
              <a:t> (</a:t>
            </a:r>
            <a:r>
              <a:rPr lang="en-US" sz="1200" b="1" dirty="0">
                <a:solidFill>
                  <a:srgbClr val="FF0000"/>
                </a:solidFill>
              </a:rPr>
              <a:t>2020</a:t>
            </a:r>
            <a:r>
              <a:rPr lang="en-US" sz="1200" dirty="0"/>
              <a:t>)</a:t>
            </a:r>
            <a:r>
              <a:rPr lang="en-US" sz="1200" b="0" i="0" dirty="0">
                <a:solidFill>
                  <a:srgbClr val="333333"/>
                </a:solidFill>
                <a:effectLst/>
              </a:rPr>
              <a:t>.</a:t>
            </a:r>
            <a:endParaRPr lang="en-US" sz="1150"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147</a:t>
            </a:fld>
            <a:endParaRPr lang="en-US" dirty="0"/>
          </a:p>
        </p:txBody>
      </p:sp>
      <p:sp>
        <p:nvSpPr>
          <p:cNvPr id="4" name="TextBox 3">
            <a:extLst>
              <a:ext uri="{FF2B5EF4-FFF2-40B4-BE49-F238E27FC236}">
                <a16:creationId xmlns:a16="http://schemas.microsoft.com/office/drawing/2014/main" id="{DEC1A247-108A-44B8-84EA-B04345981280}"/>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3</a:t>
            </a:r>
          </a:p>
        </p:txBody>
      </p:sp>
      <p:sp>
        <p:nvSpPr>
          <p:cNvPr id="5" name="TextBox 4">
            <a:extLst>
              <a:ext uri="{FF2B5EF4-FFF2-40B4-BE49-F238E27FC236}">
                <a16:creationId xmlns:a16="http://schemas.microsoft.com/office/drawing/2014/main" id="{FB8DE9F5-70A9-4333-AEDD-9454E83A9671}"/>
              </a:ext>
            </a:extLst>
          </p:cNvPr>
          <p:cNvSpPr txBox="1"/>
          <p:nvPr/>
        </p:nvSpPr>
        <p:spPr>
          <a:xfrm>
            <a:off x="7973115" y="1338150"/>
            <a:ext cx="3891784" cy="1815882"/>
          </a:xfrm>
          <a:prstGeom prst="rect">
            <a:avLst/>
          </a:prstGeom>
          <a:noFill/>
          <a:ln w="38100">
            <a:solidFill>
              <a:srgbClr val="FF0000"/>
            </a:solidFill>
          </a:ln>
        </p:spPr>
        <p:txBody>
          <a:bodyPr wrap="square" rtlCol="0">
            <a:spAutoFit/>
          </a:bodyPr>
          <a:lstStyle/>
          <a:p>
            <a:r>
              <a:rPr lang="en-US" sz="1600" b="0" i="0" dirty="0">
                <a:solidFill>
                  <a:srgbClr val="333333"/>
                </a:solidFill>
                <a:effectLst/>
                <a:highlight>
                  <a:srgbClr val="FFFF00"/>
                </a:highlight>
              </a:rPr>
              <a:t>NAICS code associated with a trade or business that is generally not subject to the section 163(j) limitation</a:t>
            </a:r>
            <a:r>
              <a:rPr lang="en-US" sz="1600" b="0" i="0" dirty="0">
                <a:solidFill>
                  <a:srgbClr val="333333"/>
                </a:solidFill>
                <a:effectLst/>
              </a:rPr>
              <a:t> (2211 (electric power generation, transmission and distribution), 2212 (natural gas distribution), 2213 (water, sewage and other systems), </a:t>
            </a:r>
            <a:r>
              <a:rPr lang="en-US" sz="1600" b="0" i="0" dirty="0">
                <a:solidFill>
                  <a:srgbClr val="333333"/>
                </a:solidFill>
                <a:effectLst/>
                <a:highlight>
                  <a:srgbClr val="FFFF00"/>
                </a:highlight>
              </a:rPr>
              <a:t>111 or 112 (farming),</a:t>
            </a:r>
            <a:r>
              <a:rPr lang="en-US" sz="1600" b="0" i="0" dirty="0">
                <a:solidFill>
                  <a:srgbClr val="333333"/>
                </a:solidFill>
                <a:effectLst/>
              </a:rPr>
              <a:t> 531 (real property)).</a:t>
            </a:r>
            <a:endParaRPr lang="en-US" sz="1600" dirty="0"/>
          </a:p>
        </p:txBody>
      </p:sp>
      <p:sp>
        <p:nvSpPr>
          <p:cNvPr id="8" name="TextBox 7">
            <a:extLst>
              <a:ext uri="{FF2B5EF4-FFF2-40B4-BE49-F238E27FC236}">
                <a16:creationId xmlns:a16="http://schemas.microsoft.com/office/drawing/2014/main" id="{E0311A19-5138-4468-A60E-160C752B3C01}"/>
              </a:ext>
            </a:extLst>
          </p:cNvPr>
          <p:cNvSpPr txBox="1"/>
          <p:nvPr/>
        </p:nvSpPr>
        <p:spPr>
          <a:xfrm>
            <a:off x="5114690" y="1334435"/>
            <a:ext cx="2735769" cy="1815882"/>
          </a:xfrm>
          <a:prstGeom prst="rect">
            <a:avLst/>
          </a:prstGeom>
          <a:noFill/>
          <a:ln w="38100">
            <a:solidFill>
              <a:srgbClr val="FF0000"/>
            </a:solidFill>
          </a:ln>
        </p:spPr>
        <p:txBody>
          <a:bodyPr wrap="square" rtlCol="0">
            <a:spAutoFit/>
          </a:bodyPr>
          <a:lstStyle/>
          <a:p>
            <a:r>
              <a:rPr lang="en-US" sz="1600" b="0" i="0" dirty="0">
                <a:solidFill>
                  <a:srgbClr val="333333"/>
                </a:solidFill>
                <a:effectLst/>
              </a:rPr>
              <a:t>North America Industry Classification System (“NAICS”) has 20 two-digit codes, as follows for relevant codes:</a:t>
            </a:r>
          </a:p>
          <a:p>
            <a:r>
              <a:rPr lang="en-US" sz="1600" dirty="0">
                <a:solidFill>
                  <a:srgbClr val="333333"/>
                </a:solidFill>
                <a:highlight>
                  <a:srgbClr val="FFFF00"/>
                </a:highlight>
              </a:rPr>
              <a:t>11 – Farming</a:t>
            </a:r>
          </a:p>
          <a:p>
            <a:r>
              <a:rPr lang="en-US" sz="1600" dirty="0">
                <a:solidFill>
                  <a:srgbClr val="333333"/>
                </a:solidFill>
              </a:rPr>
              <a:t>22 – Utilities</a:t>
            </a:r>
          </a:p>
          <a:p>
            <a:r>
              <a:rPr lang="en-US" sz="1600" dirty="0">
                <a:solidFill>
                  <a:srgbClr val="333333"/>
                </a:solidFill>
              </a:rPr>
              <a:t>53 – Real Property</a:t>
            </a:r>
            <a:endParaRPr lang="en-US" sz="1600" dirty="0"/>
          </a:p>
        </p:txBody>
      </p:sp>
    </p:spTree>
    <p:extLst>
      <p:ext uri="{BB962C8B-B14F-4D97-AF65-F5344CB8AC3E}">
        <p14:creationId xmlns:p14="http://schemas.microsoft.com/office/powerpoint/2010/main" val="149355757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78058" y="111510"/>
            <a:ext cx="11864897" cy="484881"/>
          </a:xfrm>
        </p:spPr>
        <p:txBody>
          <a:bodyPr>
            <a:noAutofit/>
          </a:bodyPr>
          <a:lstStyle/>
          <a:p>
            <a:pPr algn="ctr"/>
            <a:r>
              <a:rPr lang="en-US" sz="3600" dirty="0"/>
              <a:t>Trade or Business Exceptions – ADS - IRC § 168(g)(1), (7), &amp; (8)</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0" indent="0" algn="l">
              <a:spcBef>
                <a:spcPts val="300"/>
              </a:spcBef>
              <a:spcAft>
                <a:spcPts val="300"/>
              </a:spcAft>
              <a:buNone/>
            </a:pPr>
            <a:r>
              <a:rPr lang="en-US" sz="1300" b="1" i="0" dirty="0">
                <a:solidFill>
                  <a:srgbClr val="333333"/>
                </a:solidFill>
                <a:effectLst/>
                <a:highlight>
                  <a:srgbClr val="FFFF00"/>
                </a:highlight>
              </a:rPr>
              <a:t>IRC § 168(g) </a:t>
            </a:r>
            <a:r>
              <a:rPr lang="en-US" sz="1300" b="1" i="0" cap="small" dirty="0">
                <a:solidFill>
                  <a:srgbClr val="333333"/>
                </a:solidFill>
                <a:effectLst/>
                <a:highlight>
                  <a:srgbClr val="FFFF00"/>
                </a:highlight>
              </a:rPr>
              <a:t>Alternative depreciation system for certain property</a:t>
            </a:r>
          </a:p>
          <a:p>
            <a:pPr marL="0" indent="0" algn="l">
              <a:spcBef>
                <a:spcPts val="300"/>
              </a:spcBef>
              <a:spcAft>
                <a:spcPts val="300"/>
              </a:spcAft>
              <a:buNone/>
            </a:pPr>
            <a:r>
              <a:rPr lang="en-US" sz="1300" b="1" i="0" dirty="0">
                <a:solidFill>
                  <a:srgbClr val="333333"/>
                </a:solidFill>
                <a:effectLst/>
                <a:highlight>
                  <a:srgbClr val="FFFF00"/>
                </a:highlight>
              </a:rPr>
              <a:t>(1) </a:t>
            </a:r>
            <a:r>
              <a:rPr lang="en-US" sz="1300" b="1" i="0" cap="small" dirty="0">
                <a:solidFill>
                  <a:srgbClr val="333333"/>
                </a:solidFill>
                <a:effectLst/>
                <a:highlight>
                  <a:srgbClr val="FFFF00"/>
                </a:highlight>
              </a:rPr>
              <a:t>In general - </a:t>
            </a:r>
            <a:r>
              <a:rPr lang="en-US" sz="1300" b="0" i="0" dirty="0">
                <a:solidFill>
                  <a:srgbClr val="333333"/>
                </a:solidFill>
                <a:effectLst/>
                <a:highlight>
                  <a:srgbClr val="FFFF00"/>
                </a:highlight>
              </a:rPr>
              <a:t>In the case of—</a:t>
            </a:r>
          </a:p>
          <a:p>
            <a:pPr marL="0" indent="0" algn="l">
              <a:spcBef>
                <a:spcPts val="300"/>
              </a:spcBef>
              <a:spcAft>
                <a:spcPts val="300"/>
              </a:spcAft>
              <a:buNone/>
            </a:pPr>
            <a:r>
              <a:rPr lang="en-US" sz="1300" b="1" i="0" dirty="0">
                <a:solidFill>
                  <a:srgbClr val="333333"/>
                </a:solidFill>
                <a:effectLst/>
              </a:rPr>
              <a:t>(A) </a:t>
            </a:r>
            <a:r>
              <a:rPr lang="en-US" sz="1300" b="0" i="0" dirty="0">
                <a:solidFill>
                  <a:srgbClr val="333333"/>
                </a:solidFill>
                <a:effectLst/>
              </a:rPr>
              <a:t>any tangible property which during the taxable year is used predominantly outside the </a:t>
            </a:r>
            <a:r>
              <a:rPr lang="en-US" sz="1300" b="0" i="0" u="none" strike="noStrike" dirty="0">
                <a:solidFill>
                  <a:srgbClr val="0068AC"/>
                </a:solidFill>
                <a:effectLst/>
                <a:hlinkClick r:id="rId2"/>
              </a:rPr>
              <a:t>United States</a:t>
            </a:r>
            <a:r>
              <a:rPr lang="en-US" sz="1300" b="0" i="0" dirty="0">
                <a:solidFill>
                  <a:srgbClr val="333333"/>
                </a:solidFill>
                <a:effectLst/>
              </a:rPr>
              <a:t>,</a:t>
            </a:r>
          </a:p>
          <a:p>
            <a:pPr marL="0" indent="0" algn="l">
              <a:spcBef>
                <a:spcPts val="300"/>
              </a:spcBef>
              <a:spcAft>
                <a:spcPts val="300"/>
              </a:spcAft>
              <a:buNone/>
            </a:pPr>
            <a:r>
              <a:rPr lang="en-US" sz="1300" b="1" i="0" dirty="0">
                <a:solidFill>
                  <a:srgbClr val="333333"/>
                </a:solidFill>
                <a:effectLst/>
              </a:rPr>
              <a:t>(B) </a:t>
            </a:r>
            <a:r>
              <a:rPr lang="en-US" sz="1300" b="0" i="0" dirty="0">
                <a:solidFill>
                  <a:srgbClr val="333333"/>
                </a:solidFill>
                <a:effectLst/>
              </a:rPr>
              <a:t>any </a:t>
            </a:r>
            <a:r>
              <a:rPr lang="en-US" sz="1300" b="0" i="0" u="none" strike="noStrike" dirty="0">
                <a:solidFill>
                  <a:srgbClr val="0068AC"/>
                </a:solidFill>
                <a:effectLst/>
                <a:hlinkClick r:id="rId3"/>
              </a:rPr>
              <a:t>tax-exempt use property</a:t>
            </a:r>
            <a:r>
              <a:rPr lang="en-US" sz="1300" b="0" i="0" dirty="0">
                <a:solidFill>
                  <a:srgbClr val="333333"/>
                </a:solidFill>
                <a:effectLst/>
              </a:rPr>
              <a:t>,</a:t>
            </a:r>
          </a:p>
          <a:p>
            <a:pPr marL="0" indent="0" algn="l">
              <a:spcBef>
                <a:spcPts val="300"/>
              </a:spcBef>
              <a:spcAft>
                <a:spcPts val="300"/>
              </a:spcAft>
              <a:buNone/>
            </a:pPr>
            <a:r>
              <a:rPr lang="en-US" sz="1300" b="1" i="0" dirty="0">
                <a:solidFill>
                  <a:srgbClr val="333333"/>
                </a:solidFill>
                <a:effectLst/>
              </a:rPr>
              <a:t>(C) </a:t>
            </a:r>
            <a:r>
              <a:rPr lang="en-US" sz="1300" b="0" i="0" dirty="0">
                <a:solidFill>
                  <a:srgbClr val="333333"/>
                </a:solidFill>
                <a:effectLst/>
              </a:rPr>
              <a:t>any </a:t>
            </a:r>
            <a:r>
              <a:rPr lang="en-US" sz="1300" b="0" i="0" u="none" strike="noStrike" dirty="0">
                <a:solidFill>
                  <a:srgbClr val="0068AC"/>
                </a:solidFill>
                <a:effectLst/>
                <a:hlinkClick r:id="rId4"/>
              </a:rPr>
              <a:t>tax-exempt bond financed property</a:t>
            </a:r>
            <a:r>
              <a:rPr lang="en-US" sz="1300" b="0" i="0" dirty="0">
                <a:solidFill>
                  <a:srgbClr val="333333"/>
                </a:solidFill>
                <a:effectLst/>
              </a:rPr>
              <a:t>,</a:t>
            </a:r>
          </a:p>
          <a:p>
            <a:pPr marL="0" indent="0" algn="l">
              <a:spcBef>
                <a:spcPts val="300"/>
              </a:spcBef>
              <a:spcAft>
                <a:spcPts val="300"/>
              </a:spcAft>
              <a:buNone/>
            </a:pPr>
            <a:r>
              <a:rPr lang="en-US" sz="1300" b="1" i="0" dirty="0">
                <a:solidFill>
                  <a:srgbClr val="333333"/>
                </a:solidFill>
                <a:effectLst/>
              </a:rPr>
              <a:t>(D) </a:t>
            </a:r>
            <a:r>
              <a:rPr lang="en-US" sz="1300" b="0" i="0" dirty="0">
                <a:solidFill>
                  <a:srgbClr val="333333"/>
                </a:solidFill>
                <a:effectLst/>
              </a:rPr>
              <a:t>any </a:t>
            </a:r>
            <a:r>
              <a:rPr lang="en-US" sz="1300" b="0" i="0" u="none" strike="noStrike" dirty="0">
                <a:solidFill>
                  <a:srgbClr val="0068AC"/>
                </a:solidFill>
                <a:effectLst/>
                <a:hlinkClick r:id="rId5"/>
              </a:rPr>
              <a:t>imported property</a:t>
            </a:r>
            <a:r>
              <a:rPr lang="en-US" sz="1300" b="0" i="0" dirty="0">
                <a:solidFill>
                  <a:srgbClr val="333333"/>
                </a:solidFill>
                <a:effectLst/>
              </a:rPr>
              <a:t> covered by an Executive order under paragraph (6),</a:t>
            </a:r>
          </a:p>
          <a:p>
            <a:pPr marL="0" indent="0" algn="l">
              <a:spcBef>
                <a:spcPts val="300"/>
              </a:spcBef>
              <a:spcAft>
                <a:spcPts val="300"/>
              </a:spcAft>
              <a:buNone/>
            </a:pPr>
            <a:r>
              <a:rPr lang="en-US" sz="1300" b="1" i="0" dirty="0">
                <a:solidFill>
                  <a:srgbClr val="333333"/>
                </a:solidFill>
                <a:effectLst/>
              </a:rPr>
              <a:t>(E) </a:t>
            </a:r>
            <a:r>
              <a:rPr lang="en-US" sz="1300" b="0" i="0" dirty="0">
                <a:solidFill>
                  <a:srgbClr val="333333"/>
                </a:solidFill>
                <a:effectLst/>
              </a:rPr>
              <a:t>any property to which an election under paragraph (7) applies,</a:t>
            </a:r>
          </a:p>
          <a:p>
            <a:pPr marL="0" indent="0" algn="l">
              <a:spcBef>
                <a:spcPts val="300"/>
              </a:spcBef>
              <a:spcAft>
                <a:spcPts val="300"/>
              </a:spcAft>
              <a:buNone/>
            </a:pPr>
            <a:r>
              <a:rPr lang="en-US" sz="1300" b="1" i="0" dirty="0">
                <a:solidFill>
                  <a:srgbClr val="333333"/>
                </a:solidFill>
                <a:effectLst/>
              </a:rPr>
              <a:t>(F) </a:t>
            </a:r>
            <a:r>
              <a:rPr lang="en-US" sz="1300" b="0" i="0" dirty="0">
                <a:solidFill>
                  <a:srgbClr val="333333"/>
                </a:solidFill>
                <a:effectLst/>
              </a:rPr>
              <a:t>any property described in paragraph (8), and</a:t>
            </a:r>
          </a:p>
          <a:p>
            <a:pPr marL="0" indent="0" algn="l">
              <a:spcBef>
                <a:spcPts val="300"/>
              </a:spcBef>
              <a:spcAft>
                <a:spcPts val="300"/>
              </a:spcAft>
              <a:buNone/>
            </a:pPr>
            <a:r>
              <a:rPr lang="en-US" sz="1300" b="1" i="0" dirty="0">
                <a:solidFill>
                  <a:srgbClr val="333333"/>
                </a:solidFill>
                <a:effectLst/>
                <a:highlight>
                  <a:srgbClr val="FFFF00"/>
                </a:highlight>
              </a:rPr>
              <a:t>(G) </a:t>
            </a:r>
            <a:r>
              <a:rPr lang="en-US" sz="1300" b="0" i="0" dirty="0">
                <a:solidFill>
                  <a:srgbClr val="333333"/>
                </a:solidFill>
                <a:effectLst/>
                <a:highlight>
                  <a:srgbClr val="FFFF00"/>
                </a:highlight>
              </a:rPr>
              <a:t>any property with a recovery period of </a:t>
            </a:r>
            <a:r>
              <a:rPr lang="en-US" sz="1300" b="1" i="0" dirty="0">
                <a:solidFill>
                  <a:srgbClr val="FF0000"/>
                </a:solidFill>
                <a:effectLst/>
                <a:highlight>
                  <a:srgbClr val="FFFF00"/>
                </a:highlight>
              </a:rPr>
              <a:t>10 years or more </a:t>
            </a:r>
            <a:r>
              <a:rPr lang="en-US" sz="1300" b="0" i="0" dirty="0">
                <a:solidFill>
                  <a:srgbClr val="333333"/>
                </a:solidFill>
                <a:effectLst/>
                <a:highlight>
                  <a:srgbClr val="FFFF00"/>
                </a:highlight>
              </a:rPr>
              <a:t>which is held by an electing farming business (as defined in </a:t>
            </a:r>
            <a:r>
              <a:rPr lang="en-US" sz="1300" b="0" i="0" u="none" strike="noStrike" dirty="0">
                <a:solidFill>
                  <a:srgbClr val="0068AC"/>
                </a:solidFill>
                <a:effectLst/>
                <a:highlight>
                  <a:srgbClr val="FFFF00"/>
                </a:highlight>
                <a:hlinkClick r:id="rId6"/>
              </a:rPr>
              <a:t>section 163(j)(7)(C)</a:t>
            </a:r>
            <a:r>
              <a:rPr lang="en-US" sz="1300" b="0" i="0" dirty="0">
                <a:solidFill>
                  <a:srgbClr val="333333"/>
                </a:solidFill>
                <a:effectLst/>
                <a:highlight>
                  <a:srgbClr val="FFFF00"/>
                </a:highlight>
              </a:rPr>
              <a:t>),</a:t>
            </a:r>
          </a:p>
          <a:p>
            <a:pPr marL="0" indent="0" algn="l">
              <a:spcBef>
                <a:spcPts val="300"/>
              </a:spcBef>
              <a:spcAft>
                <a:spcPts val="300"/>
              </a:spcAft>
              <a:buNone/>
            </a:pPr>
            <a:r>
              <a:rPr lang="en-US" sz="1300" b="0" i="0" dirty="0">
                <a:solidFill>
                  <a:srgbClr val="333333"/>
                </a:solidFill>
                <a:effectLst/>
                <a:highlight>
                  <a:srgbClr val="FFFF00"/>
                </a:highlight>
              </a:rPr>
              <a:t>the depreciation deduction provided by </a:t>
            </a:r>
            <a:r>
              <a:rPr lang="en-US" sz="1300" b="0" i="0" u="none" strike="noStrike" dirty="0">
                <a:solidFill>
                  <a:srgbClr val="0068AC"/>
                </a:solidFill>
                <a:effectLst/>
                <a:highlight>
                  <a:srgbClr val="FFFF00"/>
                </a:highlight>
                <a:hlinkClick r:id="rId7"/>
              </a:rPr>
              <a:t>section 167(a)</a:t>
            </a:r>
            <a:r>
              <a:rPr lang="en-US" sz="1300" b="0" i="0" dirty="0">
                <a:solidFill>
                  <a:srgbClr val="333333"/>
                </a:solidFill>
                <a:effectLst/>
                <a:highlight>
                  <a:srgbClr val="FFFF00"/>
                </a:highlight>
              </a:rPr>
              <a:t> shall be determined under the alternative depreciation system.  </a:t>
            </a:r>
            <a:r>
              <a:rPr lang="en-US" sz="1300" b="1" i="0" u="sng" dirty="0">
                <a:solidFill>
                  <a:srgbClr val="FF0000"/>
                </a:solidFill>
                <a:effectLst/>
                <a:highlight>
                  <a:srgbClr val="FFFF00"/>
                </a:highlight>
              </a:rPr>
              <a:t>[Presumably, IRC §§ 168(k)(1) [168(k)(2)(D)(</a:t>
            </a:r>
            <a:r>
              <a:rPr lang="en-US" sz="1300" b="1" i="0" u="sng" dirty="0" err="1">
                <a:solidFill>
                  <a:srgbClr val="FF0000"/>
                </a:solidFill>
                <a:effectLst/>
                <a:highlight>
                  <a:srgbClr val="FFFF00"/>
                </a:highlight>
              </a:rPr>
              <a:t>i</a:t>
            </a:r>
            <a:r>
              <a:rPr lang="en-US" sz="1300" b="1" i="0" u="sng" dirty="0">
                <a:solidFill>
                  <a:srgbClr val="FF0000"/>
                </a:solidFill>
                <a:effectLst/>
                <a:highlight>
                  <a:srgbClr val="FFFF00"/>
                </a:highlight>
              </a:rPr>
              <a:t>) N/A] &amp; 179 bonus depreciation can be used by an electing farming business for property with a recovery period of less than 10 years.]</a:t>
            </a:r>
          </a:p>
          <a:p>
            <a:pPr marL="0" indent="0" algn="l">
              <a:spcBef>
                <a:spcPts val="300"/>
              </a:spcBef>
              <a:spcAft>
                <a:spcPts val="300"/>
              </a:spcAft>
              <a:buNone/>
            </a:pPr>
            <a:r>
              <a:rPr lang="en-US" sz="1300" b="1" i="0" dirty="0">
                <a:solidFill>
                  <a:srgbClr val="333333"/>
                </a:solidFill>
                <a:effectLst/>
              </a:rPr>
              <a:t>(2) </a:t>
            </a:r>
            <a:r>
              <a:rPr lang="en-US" sz="1300" b="1" i="0" cap="small" dirty="0">
                <a:solidFill>
                  <a:srgbClr val="333333"/>
                </a:solidFill>
                <a:effectLst/>
              </a:rPr>
              <a:t>Alternative depreciation system </a:t>
            </a:r>
            <a:r>
              <a:rPr lang="en-US" sz="1300" b="0" i="0" dirty="0">
                <a:solidFill>
                  <a:srgbClr val="333333"/>
                </a:solidFill>
                <a:effectLst/>
              </a:rPr>
              <a:t>For purposes of paragraph (1), the alternative depreciation system is depreciation determined by using—</a:t>
            </a:r>
          </a:p>
          <a:p>
            <a:pPr marL="0" indent="0" algn="l">
              <a:spcBef>
                <a:spcPts val="300"/>
              </a:spcBef>
              <a:spcAft>
                <a:spcPts val="300"/>
              </a:spcAft>
              <a:buNone/>
            </a:pPr>
            <a:r>
              <a:rPr lang="en-US" sz="1300" b="1" i="0" dirty="0">
                <a:solidFill>
                  <a:srgbClr val="333333"/>
                </a:solidFill>
                <a:effectLst/>
              </a:rPr>
              <a:t>(A) </a:t>
            </a:r>
            <a:r>
              <a:rPr lang="en-US" sz="1300" b="0" i="0" dirty="0">
                <a:solidFill>
                  <a:srgbClr val="333333"/>
                </a:solidFill>
                <a:effectLst/>
              </a:rPr>
              <a:t>the straight line method (without regard to salvage value),</a:t>
            </a:r>
          </a:p>
          <a:p>
            <a:pPr marL="0" indent="0" algn="l">
              <a:spcBef>
                <a:spcPts val="300"/>
              </a:spcBef>
              <a:spcAft>
                <a:spcPts val="300"/>
              </a:spcAft>
              <a:buNone/>
            </a:pPr>
            <a:r>
              <a:rPr lang="en-US" sz="1300" b="1" i="0" dirty="0">
                <a:solidFill>
                  <a:srgbClr val="333333"/>
                </a:solidFill>
                <a:effectLst/>
              </a:rPr>
              <a:t>(B) </a:t>
            </a:r>
            <a:r>
              <a:rPr lang="en-US" sz="1300" b="0" i="0" dirty="0">
                <a:solidFill>
                  <a:srgbClr val="333333"/>
                </a:solidFill>
                <a:effectLst/>
              </a:rPr>
              <a:t>the applicable convention determined under subsection (d), and</a:t>
            </a:r>
          </a:p>
          <a:p>
            <a:pPr marL="0" indent="0" algn="l">
              <a:spcBef>
                <a:spcPts val="300"/>
              </a:spcBef>
              <a:spcAft>
                <a:spcPts val="300"/>
              </a:spcAft>
              <a:buNone/>
            </a:pPr>
            <a:r>
              <a:rPr lang="en-US" sz="1300" b="1" i="0" dirty="0">
                <a:solidFill>
                  <a:srgbClr val="333333"/>
                </a:solidFill>
                <a:effectLst/>
              </a:rPr>
              <a:t>(C) </a:t>
            </a:r>
            <a:r>
              <a:rPr lang="en-US" sz="1300" b="0" i="0" dirty="0">
                <a:solidFill>
                  <a:srgbClr val="333333"/>
                </a:solidFill>
                <a:effectLst/>
              </a:rPr>
              <a:t>a recovery period determined under the following table:</a:t>
            </a:r>
          </a:p>
          <a:p>
            <a:pPr marL="0" indent="0" algn="l">
              <a:spcBef>
                <a:spcPts val="300"/>
              </a:spcBef>
              <a:spcAft>
                <a:spcPts val="300"/>
              </a:spcAft>
              <a:buNone/>
            </a:pPr>
            <a:r>
              <a:rPr lang="en-US" sz="1300" dirty="0">
                <a:solidFill>
                  <a:srgbClr val="333333"/>
                </a:solidFill>
              </a:rPr>
              <a:t>. . .</a:t>
            </a:r>
          </a:p>
          <a:p>
            <a:pPr marL="0" indent="0" algn="l">
              <a:spcBef>
                <a:spcPts val="300"/>
              </a:spcBef>
              <a:spcAft>
                <a:spcPts val="300"/>
              </a:spcAft>
              <a:buNone/>
            </a:pPr>
            <a:r>
              <a:rPr lang="en-US" sz="1300" b="1" i="0" dirty="0">
                <a:solidFill>
                  <a:srgbClr val="333333"/>
                </a:solidFill>
                <a:effectLst/>
                <a:highlight>
                  <a:srgbClr val="FFFF00"/>
                </a:highlight>
              </a:rPr>
              <a:t>(7) </a:t>
            </a:r>
            <a:r>
              <a:rPr lang="en-US" sz="1300" b="1" i="0" cap="small" dirty="0">
                <a:solidFill>
                  <a:srgbClr val="333333"/>
                </a:solidFill>
                <a:effectLst/>
                <a:highlight>
                  <a:srgbClr val="FFFF00"/>
                </a:highlight>
              </a:rPr>
              <a:t>Election to use alternative depreciation system</a:t>
            </a:r>
          </a:p>
          <a:p>
            <a:pPr marL="0" indent="0" algn="l">
              <a:spcBef>
                <a:spcPts val="300"/>
              </a:spcBef>
              <a:spcAft>
                <a:spcPts val="300"/>
              </a:spcAft>
              <a:buNone/>
            </a:pPr>
            <a:r>
              <a:rPr lang="en-US" sz="1300" b="1" i="0" dirty="0">
                <a:solidFill>
                  <a:srgbClr val="333333"/>
                </a:solidFill>
                <a:effectLst/>
                <a:highlight>
                  <a:srgbClr val="FFFF00"/>
                </a:highlight>
              </a:rPr>
              <a:t>(A) In general - </a:t>
            </a:r>
            <a:r>
              <a:rPr lang="en-US" sz="1300" b="0" i="0" dirty="0">
                <a:solidFill>
                  <a:srgbClr val="333333"/>
                </a:solidFill>
                <a:effectLst/>
                <a:highlight>
                  <a:srgbClr val="FFFF00"/>
                </a:highlight>
              </a:rPr>
              <a:t>If the taxpayer makes an election under this paragraph with respect to any class of property for any taxable year, the alternative depreciation system under this subsection shall apply to all property in such class placed in service during such taxable year. Notwithstanding the preceding sentence, in the case of </a:t>
            </a:r>
            <a:r>
              <a:rPr lang="en-US" sz="1300" b="0" i="0" u="none" strike="noStrike" dirty="0">
                <a:solidFill>
                  <a:srgbClr val="0068AC"/>
                </a:solidFill>
                <a:effectLst/>
                <a:highlight>
                  <a:srgbClr val="FFFF00"/>
                </a:highlight>
                <a:hlinkClick r:id="rId8"/>
              </a:rPr>
              <a:t>nonresidential real property</a:t>
            </a:r>
            <a:r>
              <a:rPr lang="en-US" sz="1300" b="0" i="0" dirty="0">
                <a:solidFill>
                  <a:srgbClr val="333333"/>
                </a:solidFill>
                <a:effectLst/>
                <a:highlight>
                  <a:srgbClr val="FFFF00"/>
                </a:highlight>
              </a:rPr>
              <a:t> or</a:t>
            </a:r>
            <a:r>
              <a:rPr lang="en-US" sz="1300" b="0" i="0" u="none" strike="noStrike" dirty="0">
                <a:solidFill>
                  <a:srgbClr val="0068AC"/>
                </a:solidFill>
                <a:effectLst/>
                <a:highlight>
                  <a:srgbClr val="FFFF00"/>
                </a:highlight>
                <a:hlinkClick r:id="rId9"/>
              </a:rPr>
              <a:t> residential rental property,</a:t>
            </a:r>
            <a:r>
              <a:rPr lang="en-US" sz="1300" b="0" i="0" dirty="0">
                <a:solidFill>
                  <a:srgbClr val="333333"/>
                </a:solidFill>
                <a:effectLst/>
                <a:highlight>
                  <a:srgbClr val="FFFF00"/>
                </a:highlight>
              </a:rPr>
              <a:t> such election may be made separately with respect to each property.</a:t>
            </a:r>
          </a:p>
          <a:p>
            <a:pPr marL="0" indent="0" algn="l">
              <a:spcBef>
                <a:spcPts val="300"/>
              </a:spcBef>
              <a:spcAft>
                <a:spcPts val="300"/>
              </a:spcAft>
              <a:buNone/>
            </a:pPr>
            <a:r>
              <a:rPr lang="en-US" sz="1300" b="1" i="0" dirty="0">
                <a:solidFill>
                  <a:srgbClr val="333333"/>
                </a:solidFill>
                <a:effectLst/>
                <a:highlight>
                  <a:srgbClr val="FFFF00"/>
                </a:highlight>
              </a:rPr>
              <a:t>(B) Election irrevocable - </a:t>
            </a:r>
            <a:r>
              <a:rPr lang="en-US" sz="1300" b="0" i="0" dirty="0">
                <a:solidFill>
                  <a:srgbClr val="333333"/>
                </a:solidFill>
                <a:effectLst/>
                <a:highlight>
                  <a:srgbClr val="FFFF00"/>
                </a:highlight>
              </a:rPr>
              <a:t>An election under subparagraph (A), once made, shall be irrevocable.</a:t>
            </a:r>
          </a:p>
          <a:p>
            <a:pPr marL="0" indent="0" algn="l">
              <a:spcBef>
                <a:spcPts val="300"/>
              </a:spcBef>
              <a:spcAft>
                <a:spcPts val="300"/>
              </a:spcAft>
              <a:buNone/>
            </a:pPr>
            <a:r>
              <a:rPr lang="en-US" sz="1300" b="1" i="0" dirty="0">
                <a:solidFill>
                  <a:srgbClr val="333333"/>
                </a:solidFill>
                <a:effectLst/>
              </a:rPr>
              <a:t>(8) </a:t>
            </a:r>
            <a:r>
              <a:rPr lang="en-US" sz="1300" b="1" i="0" cap="small" dirty="0">
                <a:solidFill>
                  <a:srgbClr val="333333"/>
                </a:solidFill>
                <a:effectLst/>
              </a:rPr>
              <a:t>Electing real property trade or business - </a:t>
            </a:r>
            <a:r>
              <a:rPr lang="en-US" sz="1300" b="0" i="0" dirty="0">
                <a:solidFill>
                  <a:srgbClr val="333333"/>
                </a:solidFill>
                <a:effectLst/>
              </a:rPr>
              <a:t>The property described in this paragraph shall consist of any </a:t>
            </a:r>
            <a:r>
              <a:rPr lang="en-US" sz="1300" b="0" i="0" u="none" strike="noStrike" dirty="0">
                <a:solidFill>
                  <a:srgbClr val="0068AC"/>
                </a:solidFill>
                <a:effectLst/>
                <a:hlinkClick r:id="rId8"/>
              </a:rPr>
              <a:t>nonresidential real property</a:t>
            </a:r>
            <a:r>
              <a:rPr lang="en-US" sz="1300" b="0" i="0" dirty="0">
                <a:solidFill>
                  <a:srgbClr val="333333"/>
                </a:solidFill>
                <a:effectLst/>
              </a:rPr>
              <a:t>,</a:t>
            </a:r>
            <a:r>
              <a:rPr lang="en-US" sz="1300" b="0" i="0" u="none" strike="noStrike" dirty="0">
                <a:solidFill>
                  <a:srgbClr val="0068AC"/>
                </a:solidFill>
                <a:effectLst/>
                <a:hlinkClick r:id="rId9"/>
              </a:rPr>
              <a:t> residential rental property,</a:t>
            </a:r>
            <a:r>
              <a:rPr lang="en-US" sz="1300" b="0" i="0" dirty="0">
                <a:solidFill>
                  <a:srgbClr val="333333"/>
                </a:solidFill>
                <a:effectLst/>
              </a:rPr>
              <a:t> and </a:t>
            </a:r>
            <a:r>
              <a:rPr lang="en-US" sz="1300" b="0" i="0" u="none" strike="noStrike" dirty="0">
                <a:solidFill>
                  <a:srgbClr val="0068AC"/>
                </a:solidFill>
                <a:effectLst/>
                <a:hlinkClick r:id="rId10"/>
              </a:rPr>
              <a:t>qualified improvement property</a:t>
            </a:r>
            <a:r>
              <a:rPr lang="en-US" sz="1300" b="0" i="0" dirty="0">
                <a:solidFill>
                  <a:srgbClr val="333333"/>
                </a:solidFill>
                <a:effectLst/>
              </a:rPr>
              <a:t> held by an electing real property trade or business (as defined in 163(j)(7)(B)).</a:t>
            </a:r>
          </a:p>
          <a:p>
            <a:pPr marL="0" indent="0" algn="l">
              <a:spcBef>
                <a:spcPts val="300"/>
              </a:spcBef>
              <a:spcAft>
                <a:spcPts val="300"/>
              </a:spcAft>
              <a:buNone/>
            </a:pPr>
            <a:r>
              <a:rPr lang="en-US" sz="1300" dirty="0">
                <a:solidFill>
                  <a:srgbClr val="333333"/>
                </a:solidFill>
              </a:rPr>
              <a:t>. . .</a:t>
            </a:r>
            <a:endParaRPr lang="en-US" sz="1300" b="0" i="0" dirty="0">
              <a:solidFill>
                <a:srgbClr val="333333"/>
              </a:solidFill>
              <a:effectLst/>
            </a:endParaRPr>
          </a:p>
          <a:p>
            <a:pPr marL="0" indent="0" fontAlgn="base">
              <a:buNone/>
            </a:pPr>
            <a:r>
              <a:rPr lang="en-US" sz="1300" b="0" i="0" dirty="0">
                <a:solidFill>
                  <a:srgbClr val="333333"/>
                </a:solidFill>
                <a:effectLst/>
              </a:rPr>
              <a:t>IRC § 168(g)(1), (7), &amp; (8)</a:t>
            </a:r>
            <a:r>
              <a:rPr lang="en-US" sz="1200" b="0" i="0" dirty="0">
                <a:solidFill>
                  <a:srgbClr val="333333"/>
                </a:solidFill>
                <a:effectLst/>
              </a:rPr>
              <a:t>; see also Treas. Reg. § 1.163(j)-9(c)(3)</a:t>
            </a:r>
            <a:r>
              <a:rPr lang="en-US" sz="1200" dirty="0"/>
              <a:t> (</a:t>
            </a:r>
            <a:r>
              <a:rPr lang="en-US" sz="1200" b="1" dirty="0">
                <a:solidFill>
                  <a:srgbClr val="FF0000"/>
                </a:solidFill>
              </a:rPr>
              <a:t>2020</a:t>
            </a:r>
            <a:r>
              <a:rPr lang="en-US" sz="1200" dirty="0"/>
              <a:t>)</a:t>
            </a:r>
            <a:r>
              <a:rPr lang="en-US" sz="1200" b="0" i="0" dirty="0">
                <a:solidFill>
                  <a:srgbClr val="333333"/>
                </a:solidFill>
                <a:effectLst/>
              </a:rPr>
              <a:t>.</a:t>
            </a:r>
            <a:endParaRPr lang="en-US" sz="1300"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148</a:t>
            </a:fld>
            <a:endParaRPr lang="en-US"/>
          </a:p>
        </p:txBody>
      </p:sp>
      <p:sp>
        <p:nvSpPr>
          <p:cNvPr id="13" name="TextBox 12">
            <a:extLst>
              <a:ext uri="{FF2B5EF4-FFF2-40B4-BE49-F238E27FC236}">
                <a16:creationId xmlns:a16="http://schemas.microsoft.com/office/drawing/2014/main" id="{F9F5AF2C-CE3C-4A61-8337-F9E1CD6D16F1}"/>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3</a:t>
            </a:r>
          </a:p>
        </p:txBody>
      </p:sp>
    </p:spTree>
    <p:extLst>
      <p:ext uri="{BB962C8B-B14F-4D97-AF65-F5344CB8AC3E}">
        <p14:creationId xmlns:p14="http://schemas.microsoft.com/office/powerpoint/2010/main" val="41727114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78058" y="111510"/>
            <a:ext cx="11998713" cy="484881"/>
          </a:xfrm>
        </p:spPr>
        <p:txBody>
          <a:bodyPr>
            <a:noAutofit/>
          </a:bodyPr>
          <a:lstStyle/>
          <a:p>
            <a:pPr algn="ctr"/>
            <a:r>
              <a:rPr lang="en-US" sz="3100" dirty="0"/>
              <a:t>Trade or Business Exceptions – Bonus </a:t>
            </a:r>
            <a:r>
              <a:rPr lang="en-US" sz="3100" dirty="0" err="1"/>
              <a:t>Depr</a:t>
            </a:r>
            <a:r>
              <a:rPr lang="en-US" sz="3100" dirty="0"/>
              <a:t>. - IRC § 168(k)(1), (2), (6), &amp; (9)</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0" indent="0" algn="l">
              <a:spcBef>
                <a:spcPts val="300"/>
              </a:spcBef>
              <a:spcAft>
                <a:spcPts val="300"/>
              </a:spcAft>
              <a:buNone/>
            </a:pPr>
            <a:r>
              <a:rPr lang="en-US" sz="950" b="1" i="0" dirty="0">
                <a:solidFill>
                  <a:srgbClr val="333333"/>
                </a:solidFill>
                <a:effectLst/>
                <a:highlight>
                  <a:srgbClr val="FFFF00"/>
                </a:highlight>
              </a:rPr>
              <a:t>(k) </a:t>
            </a:r>
            <a:r>
              <a:rPr lang="en-US" sz="950" b="1" i="0" cap="small" dirty="0">
                <a:solidFill>
                  <a:srgbClr val="333333"/>
                </a:solidFill>
                <a:effectLst/>
                <a:highlight>
                  <a:srgbClr val="FFFF00"/>
                </a:highlight>
              </a:rPr>
              <a:t>Special allowance for certain property – </a:t>
            </a:r>
          </a:p>
          <a:p>
            <a:pPr marL="0" indent="0" algn="l">
              <a:spcBef>
                <a:spcPts val="300"/>
              </a:spcBef>
              <a:spcAft>
                <a:spcPts val="300"/>
              </a:spcAft>
              <a:buNone/>
            </a:pPr>
            <a:r>
              <a:rPr lang="en-US" sz="950" b="1" i="0" cap="small" dirty="0">
                <a:solidFill>
                  <a:srgbClr val="333333"/>
                </a:solidFill>
                <a:effectLst/>
                <a:highlight>
                  <a:srgbClr val="FFFF00"/>
                </a:highlight>
              </a:rPr>
              <a:t>(1) Additional allowance - </a:t>
            </a:r>
            <a:r>
              <a:rPr lang="en-US" sz="950" b="0" i="0" dirty="0">
                <a:solidFill>
                  <a:srgbClr val="333333"/>
                </a:solidFill>
                <a:effectLst/>
                <a:highlight>
                  <a:srgbClr val="FFFF00"/>
                </a:highlight>
              </a:rPr>
              <a:t>In the case of any </a:t>
            </a:r>
            <a:r>
              <a:rPr lang="en-US" sz="950" b="0" i="0" u="none" strike="noStrike" dirty="0">
                <a:solidFill>
                  <a:srgbClr val="0068AC"/>
                </a:solidFill>
                <a:effectLst/>
                <a:highlight>
                  <a:srgbClr val="FFFF00"/>
                </a:highlight>
                <a:hlinkClick r:id="rId2"/>
              </a:rPr>
              <a:t>qualified property</a:t>
            </a:r>
            <a:r>
              <a:rPr lang="en-US" sz="950" b="0" i="0" dirty="0">
                <a:solidFill>
                  <a:srgbClr val="333333"/>
                </a:solidFill>
                <a:effectLst/>
                <a:highlight>
                  <a:srgbClr val="FFFF00"/>
                </a:highlight>
              </a:rPr>
              <a:t>—</a:t>
            </a:r>
          </a:p>
          <a:p>
            <a:pPr marL="0" indent="0" algn="l">
              <a:spcBef>
                <a:spcPts val="300"/>
              </a:spcBef>
              <a:spcAft>
                <a:spcPts val="300"/>
              </a:spcAft>
              <a:buNone/>
            </a:pPr>
            <a:r>
              <a:rPr lang="en-US" sz="950" b="1" i="0" dirty="0">
                <a:solidFill>
                  <a:srgbClr val="333333"/>
                </a:solidFill>
                <a:effectLst/>
              </a:rPr>
              <a:t>(A) </a:t>
            </a:r>
            <a:r>
              <a:rPr lang="en-US" sz="950" b="0" i="0" dirty="0">
                <a:solidFill>
                  <a:srgbClr val="333333"/>
                </a:solidFill>
                <a:effectLst/>
              </a:rPr>
              <a:t>the depreciation deduction provided by section 167(a) for the taxable year in which such property is placed in service shall include an allowance equal to the </a:t>
            </a:r>
            <a:r>
              <a:rPr lang="en-US" sz="950" b="0" i="0" u="none" strike="noStrike" dirty="0">
                <a:solidFill>
                  <a:srgbClr val="0068AC"/>
                </a:solidFill>
                <a:effectLst/>
                <a:hlinkClick r:id="rId3"/>
              </a:rPr>
              <a:t>applicable percentage</a:t>
            </a:r>
            <a:r>
              <a:rPr lang="en-US" sz="950" b="0" i="0" dirty="0">
                <a:solidFill>
                  <a:srgbClr val="333333"/>
                </a:solidFill>
                <a:effectLst/>
              </a:rPr>
              <a:t> of the adjusted basis of the</a:t>
            </a:r>
            <a:r>
              <a:rPr lang="en-US" sz="950" b="0" i="0" u="none" strike="noStrike" dirty="0">
                <a:solidFill>
                  <a:srgbClr val="0068AC"/>
                </a:solidFill>
                <a:effectLst/>
                <a:hlinkClick r:id="rId4"/>
              </a:rPr>
              <a:t> qualified property,</a:t>
            </a:r>
            <a:r>
              <a:rPr lang="en-US" sz="950" b="0" i="0" dirty="0">
                <a:solidFill>
                  <a:srgbClr val="333333"/>
                </a:solidFill>
                <a:effectLst/>
              </a:rPr>
              <a:t> and</a:t>
            </a:r>
          </a:p>
          <a:p>
            <a:pPr marL="0" indent="0" algn="l">
              <a:spcBef>
                <a:spcPts val="300"/>
              </a:spcBef>
              <a:spcAft>
                <a:spcPts val="300"/>
              </a:spcAft>
              <a:buNone/>
            </a:pPr>
            <a:r>
              <a:rPr lang="en-US" sz="950" b="1" i="0" dirty="0">
                <a:solidFill>
                  <a:srgbClr val="333333"/>
                </a:solidFill>
                <a:effectLst/>
              </a:rPr>
              <a:t>(B) </a:t>
            </a:r>
            <a:r>
              <a:rPr lang="en-US" sz="950" b="0" i="0" dirty="0">
                <a:solidFill>
                  <a:srgbClr val="333333"/>
                </a:solidFill>
                <a:effectLst/>
              </a:rPr>
              <a:t>the adjusted basis of the </a:t>
            </a:r>
            <a:r>
              <a:rPr lang="en-US" sz="950" b="0" i="0" u="none" strike="noStrike" dirty="0">
                <a:solidFill>
                  <a:srgbClr val="0068AC"/>
                </a:solidFill>
                <a:effectLst/>
                <a:hlinkClick r:id="rId2"/>
              </a:rPr>
              <a:t>qualified property</a:t>
            </a:r>
            <a:r>
              <a:rPr lang="en-US" sz="950" b="0" i="0" dirty="0">
                <a:solidFill>
                  <a:srgbClr val="333333"/>
                </a:solidFill>
                <a:effectLst/>
              </a:rPr>
              <a:t> shall be reduced by the amount of such deduction before computing the amount otherwise allowable as a depreciation deduction under this chapter for such taxable year and any subsequent taxable year.</a:t>
            </a:r>
          </a:p>
          <a:p>
            <a:pPr marL="0" indent="0" algn="l">
              <a:spcBef>
                <a:spcPts val="300"/>
              </a:spcBef>
              <a:spcAft>
                <a:spcPts val="300"/>
              </a:spcAft>
              <a:buNone/>
            </a:pPr>
            <a:r>
              <a:rPr lang="en-US" sz="950" b="1" i="0" dirty="0">
                <a:solidFill>
                  <a:srgbClr val="333333"/>
                </a:solidFill>
                <a:effectLst/>
              </a:rPr>
              <a:t>(2) </a:t>
            </a:r>
            <a:r>
              <a:rPr lang="en-US" sz="950" b="1" i="0" cap="small" dirty="0">
                <a:solidFill>
                  <a:srgbClr val="333333"/>
                </a:solidFill>
                <a:effectLst/>
              </a:rPr>
              <a:t>Qualified property - </a:t>
            </a:r>
            <a:r>
              <a:rPr lang="en-US" sz="950" b="0" i="0" dirty="0">
                <a:solidFill>
                  <a:srgbClr val="333333"/>
                </a:solidFill>
                <a:effectLst/>
              </a:rPr>
              <a:t>For purposes of this subsection—</a:t>
            </a:r>
          </a:p>
          <a:p>
            <a:pPr algn="l">
              <a:spcBef>
                <a:spcPts val="300"/>
              </a:spcBef>
              <a:spcAft>
                <a:spcPts val="300"/>
              </a:spcAft>
              <a:buAutoNum type="alphaUcParenBoth"/>
            </a:pPr>
            <a:r>
              <a:rPr lang="en-US" sz="950" b="1" i="0" dirty="0">
                <a:solidFill>
                  <a:srgbClr val="333333"/>
                </a:solidFill>
                <a:effectLst/>
              </a:rPr>
              <a:t>In general - </a:t>
            </a:r>
            <a:r>
              <a:rPr lang="en-US" sz="950" b="0" i="0" dirty="0">
                <a:solidFill>
                  <a:srgbClr val="333333"/>
                </a:solidFill>
                <a:effectLst/>
              </a:rPr>
              <a:t>The term “</a:t>
            </a:r>
            <a:r>
              <a:rPr lang="en-US" sz="950" b="0" i="0" u="none" strike="noStrike" dirty="0">
                <a:solidFill>
                  <a:srgbClr val="0068AC"/>
                </a:solidFill>
                <a:effectLst/>
                <a:hlinkClick r:id="rId2"/>
              </a:rPr>
              <a:t>qualified property</a:t>
            </a:r>
            <a:r>
              <a:rPr lang="en-US" sz="950" b="0" i="0" dirty="0">
                <a:solidFill>
                  <a:srgbClr val="333333"/>
                </a:solidFill>
                <a:effectLst/>
              </a:rPr>
              <a:t>” means property—</a:t>
            </a:r>
          </a:p>
          <a:p>
            <a:pPr marL="0" indent="0" algn="l">
              <a:spcBef>
                <a:spcPts val="300"/>
              </a:spcBef>
              <a:spcAft>
                <a:spcPts val="300"/>
              </a:spcAft>
              <a:buNone/>
            </a:pPr>
            <a:r>
              <a:rPr lang="en-US" sz="950" b="1" i="0" dirty="0">
                <a:solidFill>
                  <a:srgbClr val="333333"/>
                </a:solidFill>
                <a:effectLst/>
              </a:rPr>
              <a:t>(</a:t>
            </a:r>
            <a:r>
              <a:rPr lang="en-US" sz="950" b="1" i="0" dirty="0" err="1">
                <a:solidFill>
                  <a:srgbClr val="333333"/>
                </a:solidFill>
                <a:effectLst/>
              </a:rPr>
              <a:t>i</a:t>
            </a:r>
            <a:r>
              <a:rPr lang="en-US" sz="950" b="1" i="0" dirty="0">
                <a:solidFill>
                  <a:srgbClr val="333333"/>
                </a:solidFill>
                <a:effectLst/>
              </a:rPr>
              <a:t>)(I) </a:t>
            </a:r>
            <a:r>
              <a:rPr lang="en-US" sz="950" b="0" i="0" dirty="0">
                <a:solidFill>
                  <a:srgbClr val="333333"/>
                </a:solidFill>
                <a:effectLst/>
              </a:rPr>
              <a:t>to which this section applies which has a recovery period of 20 years or less,</a:t>
            </a:r>
          </a:p>
          <a:p>
            <a:pPr marL="0" indent="0" algn="l">
              <a:spcBef>
                <a:spcPts val="300"/>
              </a:spcBef>
              <a:spcAft>
                <a:spcPts val="300"/>
              </a:spcAft>
              <a:buNone/>
            </a:pPr>
            <a:r>
              <a:rPr lang="en-US" sz="950" b="1" i="0" dirty="0">
                <a:solidFill>
                  <a:srgbClr val="333333"/>
                </a:solidFill>
                <a:effectLst/>
              </a:rPr>
              <a:t>(II) </a:t>
            </a:r>
            <a:r>
              <a:rPr lang="en-US" sz="950" b="0" i="0" dirty="0">
                <a:solidFill>
                  <a:srgbClr val="333333"/>
                </a:solidFill>
                <a:effectLst/>
              </a:rPr>
              <a:t>which is </a:t>
            </a:r>
            <a:r>
              <a:rPr lang="en-US" sz="950" b="0" i="0" u="none" strike="noStrike" dirty="0">
                <a:solidFill>
                  <a:srgbClr val="0068AC"/>
                </a:solidFill>
                <a:effectLst/>
                <a:hlinkClick r:id="rId5"/>
              </a:rPr>
              <a:t>computer</a:t>
            </a:r>
            <a:r>
              <a:rPr lang="en-US" sz="950" b="0" i="0" dirty="0">
                <a:solidFill>
                  <a:srgbClr val="333333"/>
                </a:solidFill>
                <a:effectLst/>
              </a:rPr>
              <a:t> software (as defined in </a:t>
            </a:r>
            <a:r>
              <a:rPr lang="en-US" sz="950" b="0" i="0" u="none" strike="noStrike" dirty="0">
                <a:solidFill>
                  <a:srgbClr val="0068AC"/>
                </a:solidFill>
                <a:effectLst/>
                <a:hlinkClick r:id="rId6"/>
              </a:rPr>
              <a:t>section 167(f)(1)(B)</a:t>
            </a:r>
            <a:r>
              <a:rPr lang="en-US" sz="950" b="0" i="0" dirty="0">
                <a:solidFill>
                  <a:srgbClr val="333333"/>
                </a:solidFill>
                <a:effectLst/>
              </a:rPr>
              <a:t>) for which a deduction is allowable under section 167(a) without regard to this subsection,</a:t>
            </a:r>
          </a:p>
          <a:p>
            <a:pPr marL="0" indent="0" algn="l">
              <a:spcBef>
                <a:spcPts val="300"/>
              </a:spcBef>
              <a:spcAft>
                <a:spcPts val="300"/>
              </a:spcAft>
              <a:buNone/>
            </a:pPr>
            <a:r>
              <a:rPr lang="en-US" sz="950" b="1" i="0" dirty="0">
                <a:solidFill>
                  <a:srgbClr val="333333"/>
                </a:solidFill>
                <a:effectLst/>
              </a:rPr>
              <a:t>(III) </a:t>
            </a:r>
            <a:r>
              <a:rPr lang="en-US" sz="950" b="0" i="0" dirty="0">
                <a:solidFill>
                  <a:srgbClr val="333333"/>
                </a:solidFill>
                <a:effectLst/>
              </a:rPr>
              <a:t>which is </a:t>
            </a:r>
            <a:r>
              <a:rPr lang="en-US" sz="950" b="0" i="0" u="none" strike="noStrike" dirty="0">
                <a:solidFill>
                  <a:srgbClr val="0068AC"/>
                </a:solidFill>
                <a:effectLst/>
                <a:hlinkClick r:id="rId7"/>
              </a:rPr>
              <a:t>water utility property</a:t>
            </a:r>
            <a:r>
              <a:rPr lang="en-US" sz="950" b="0" i="0" dirty="0">
                <a:solidFill>
                  <a:srgbClr val="333333"/>
                </a:solidFill>
                <a:effectLst/>
              </a:rPr>
              <a:t>, or</a:t>
            </a:r>
          </a:p>
          <a:p>
            <a:pPr marL="0" indent="0" algn="l">
              <a:spcBef>
                <a:spcPts val="300"/>
              </a:spcBef>
              <a:spcAft>
                <a:spcPts val="300"/>
              </a:spcAft>
              <a:buNone/>
            </a:pPr>
            <a:r>
              <a:rPr lang="en-US" sz="950" i="0" dirty="0">
                <a:solidFill>
                  <a:srgbClr val="333333"/>
                </a:solidFill>
                <a:effectLst/>
              </a:rPr>
              <a:t>. . .</a:t>
            </a:r>
          </a:p>
          <a:p>
            <a:pPr marL="0" indent="0" algn="l">
              <a:spcBef>
                <a:spcPts val="300"/>
              </a:spcBef>
              <a:spcAft>
                <a:spcPts val="300"/>
              </a:spcAft>
              <a:buNone/>
            </a:pPr>
            <a:r>
              <a:rPr lang="en-US" sz="950" b="1" i="0" dirty="0">
                <a:solidFill>
                  <a:srgbClr val="333333"/>
                </a:solidFill>
                <a:effectLst/>
              </a:rPr>
              <a:t>(ii) </a:t>
            </a:r>
            <a:r>
              <a:rPr lang="en-US" sz="950" b="0" i="0" dirty="0">
                <a:solidFill>
                  <a:srgbClr val="333333"/>
                </a:solidFill>
                <a:effectLst/>
              </a:rPr>
              <a:t>the original use of which begins with the taxpayer or the acquisition of which by the taxpayer meets the requirements of clause (ii) of subparagraph (E), and</a:t>
            </a:r>
          </a:p>
          <a:p>
            <a:pPr marL="0" indent="0" algn="l">
              <a:spcBef>
                <a:spcPts val="300"/>
              </a:spcBef>
              <a:spcAft>
                <a:spcPts val="300"/>
              </a:spcAft>
              <a:buNone/>
            </a:pPr>
            <a:r>
              <a:rPr lang="en-US" sz="950" b="1" i="0" dirty="0">
                <a:solidFill>
                  <a:srgbClr val="333333"/>
                </a:solidFill>
                <a:effectLst/>
              </a:rPr>
              <a:t>(iii) </a:t>
            </a:r>
            <a:r>
              <a:rPr lang="en-US" sz="950" b="0" i="0" dirty="0">
                <a:solidFill>
                  <a:srgbClr val="333333"/>
                </a:solidFill>
                <a:effectLst/>
              </a:rPr>
              <a:t>which is placed in service by the taxpayer before January 1, 2027.</a:t>
            </a:r>
          </a:p>
          <a:p>
            <a:pPr marL="0" indent="0" algn="l">
              <a:spcBef>
                <a:spcPts val="300"/>
              </a:spcBef>
              <a:spcAft>
                <a:spcPts val="300"/>
              </a:spcAft>
              <a:buNone/>
            </a:pPr>
            <a:r>
              <a:rPr lang="en-US" sz="950" b="1" i="0" dirty="0">
                <a:solidFill>
                  <a:srgbClr val="333333"/>
                </a:solidFill>
                <a:effectLst/>
              </a:rPr>
              <a:t>(B) Certain property having longer production periods treated as qualified property –</a:t>
            </a:r>
          </a:p>
          <a:p>
            <a:pPr marL="0" indent="0" algn="l">
              <a:spcBef>
                <a:spcPts val="300"/>
              </a:spcBef>
              <a:spcAft>
                <a:spcPts val="300"/>
              </a:spcAft>
              <a:buNone/>
            </a:pPr>
            <a:r>
              <a:rPr lang="en-US" sz="950" dirty="0">
                <a:solidFill>
                  <a:srgbClr val="333333"/>
                </a:solidFill>
              </a:rPr>
              <a:t>. . .</a:t>
            </a:r>
          </a:p>
          <a:p>
            <a:pPr marL="0" indent="0" algn="l">
              <a:spcBef>
                <a:spcPts val="300"/>
              </a:spcBef>
              <a:spcAft>
                <a:spcPts val="300"/>
              </a:spcAft>
              <a:buNone/>
            </a:pPr>
            <a:r>
              <a:rPr lang="en-US" sz="950" b="1" i="0" dirty="0">
                <a:solidFill>
                  <a:srgbClr val="333333"/>
                </a:solidFill>
                <a:effectLst/>
                <a:highlight>
                  <a:srgbClr val="FFFF00"/>
                </a:highlight>
              </a:rPr>
              <a:t>(D) Exception for alternative depreciation property – </a:t>
            </a:r>
          </a:p>
          <a:p>
            <a:pPr marL="0" indent="0" algn="l">
              <a:spcBef>
                <a:spcPts val="300"/>
              </a:spcBef>
              <a:spcAft>
                <a:spcPts val="300"/>
              </a:spcAft>
              <a:buNone/>
            </a:pPr>
            <a:r>
              <a:rPr lang="en-US" sz="950" b="0" i="0" dirty="0">
                <a:solidFill>
                  <a:srgbClr val="333333"/>
                </a:solidFill>
                <a:effectLst/>
                <a:highlight>
                  <a:srgbClr val="FFFF00"/>
                </a:highlight>
              </a:rPr>
              <a:t>The term “</a:t>
            </a:r>
            <a:r>
              <a:rPr lang="en-US" sz="950" b="0" i="0" u="none" strike="noStrike" dirty="0">
                <a:solidFill>
                  <a:srgbClr val="0068AC"/>
                </a:solidFill>
                <a:effectLst/>
                <a:highlight>
                  <a:srgbClr val="FFFF00"/>
                </a:highlight>
                <a:hlinkClick r:id="rId2"/>
              </a:rPr>
              <a:t>qualified property</a:t>
            </a:r>
            <a:r>
              <a:rPr lang="en-US" sz="950" b="0" i="0" dirty="0">
                <a:solidFill>
                  <a:srgbClr val="333333"/>
                </a:solidFill>
                <a:effectLst/>
                <a:highlight>
                  <a:srgbClr val="FFFF00"/>
                </a:highlight>
              </a:rPr>
              <a:t>” shall not include any property to which the alternative depreciation system under subsection (g) applies, determined—</a:t>
            </a:r>
          </a:p>
          <a:p>
            <a:pPr marL="0" indent="0" algn="l">
              <a:spcBef>
                <a:spcPts val="300"/>
              </a:spcBef>
              <a:spcAft>
                <a:spcPts val="300"/>
              </a:spcAft>
              <a:buNone/>
            </a:pPr>
            <a:r>
              <a:rPr lang="en-US" sz="950" b="1" i="0" dirty="0">
                <a:solidFill>
                  <a:srgbClr val="333333"/>
                </a:solidFill>
                <a:effectLst/>
                <a:highlight>
                  <a:srgbClr val="FFFF00"/>
                </a:highlight>
              </a:rPr>
              <a:t>(</a:t>
            </a:r>
            <a:r>
              <a:rPr lang="en-US" sz="950" b="1" i="0" dirty="0" err="1">
                <a:solidFill>
                  <a:srgbClr val="333333"/>
                </a:solidFill>
                <a:effectLst/>
                <a:highlight>
                  <a:srgbClr val="FFFF00"/>
                </a:highlight>
              </a:rPr>
              <a:t>i</a:t>
            </a:r>
            <a:r>
              <a:rPr lang="en-US" sz="950" b="1" i="0" dirty="0">
                <a:solidFill>
                  <a:srgbClr val="333333"/>
                </a:solidFill>
                <a:effectLst/>
                <a:highlight>
                  <a:srgbClr val="FFFF00"/>
                </a:highlight>
              </a:rPr>
              <a:t>) </a:t>
            </a:r>
            <a:r>
              <a:rPr lang="en-US" sz="950" b="0" i="0" dirty="0">
                <a:solidFill>
                  <a:srgbClr val="333333"/>
                </a:solidFill>
                <a:effectLst/>
                <a:highlight>
                  <a:srgbClr val="FFFF00"/>
                </a:highlight>
              </a:rPr>
              <a:t>without regard to paragraph (7) of subsection (g) (relating to election to have system apply), </a:t>
            </a:r>
            <a:r>
              <a:rPr lang="en-US" sz="950" b="0" i="0" dirty="0">
                <a:solidFill>
                  <a:srgbClr val="333333"/>
                </a:solidFill>
                <a:effectLst/>
              </a:rPr>
              <a:t>and</a:t>
            </a:r>
          </a:p>
          <a:p>
            <a:pPr marL="0" indent="0" algn="l">
              <a:spcBef>
                <a:spcPts val="300"/>
              </a:spcBef>
              <a:spcAft>
                <a:spcPts val="300"/>
              </a:spcAft>
              <a:buNone/>
            </a:pPr>
            <a:r>
              <a:rPr lang="en-US" sz="950" b="1" i="0" dirty="0">
                <a:solidFill>
                  <a:srgbClr val="333333"/>
                </a:solidFill>
                <a:effectLst/>
              </a:rPr>
              <a:t>(ii) </a:t>
            </a:r>
            <a:r>
              <a:rPr lang="en-US" sz="950" b="0" i="0" dirty="0">
                <a:solidFill>
                  <a:srgbClr val="333333"/>
                </a:solidFill>
                <a:effectLst/>
              </a:rPr>
              <a:t>after application of section 280F(b) (relating to listed property with limited business use).</a:t>
            </a:r>
          </a:p>
          <a:p>
            <a:pPr marL="0" indent="0" algn="l">
              <a:spcBef>
                <a:spcPts val="300"/>
              </a:spcBef>
              <a:spcAft>
                <a:spcPts val="300"/>
              </a:spcAft>
              <a:buNone/>
            </a:pPr>
            <a:r>
              <a:rPr lang="en-US" sz="950" dirty="0">
                <a:solidFill>
                  <a:srgbClr val="333333"/>
                </a:solidFill>
              </a:rPr>
              <a:t>. . .</a:t>
            </a:r>
          </a:p>
          <a:p>
            <a:pPr marL="0" indent="0">
              <a:spcBef>
                <a:spcPts val="300"/>
              </a:spcBef>
              <a:spcAft>
                <a:spcPts val="300"/>
              </a:spcAft>
              <a:buNone/>
            </a:pPr>
            <a:r>
              <a:rPr lang="en-US" sz="950" b="1" i="0" dirty="0">
                <a:solidFill>
                  <a:srgbClr val="333333"/>
                </a:solidFill>
                <a:effectLst/>
              </a:rPr>
              <a:t>(6) </a:t>
            </a:r>
            <a:r>
              <a:rPr lang="en-US" sz="950" b="1" i="0" cap="small" dirty="0">
                <a:solidFill>
                  <a:srgbClr val="333333"/>
                </a:solidFill>
                <a:effectLst/>
              </a:rPr>
              <a:t>Applicable percentage – </a:t>
            </a:r>
            <a:r>
              <a:rPr lang="en-US" sz="950" b="0" i="0" dirty="0">
                <a:solidFill>
                  <a:srgbClr val="333333"/>
                </a:solidFill>
                <a:effectLst/>
              </a:rPr>
              <a:t>For purposes of this subsection—</a:t>
            </a:r>
          </a:p>
          <a:p>
            <a:pPr>
              <a:spcBef>
                <a:spcPts val="300"/>
              </a:spcBef>
              <a:spcAft>
                <a:spcPts val="300"/>
              </a:spcAft>
              <a:buAutoNum type="alphaUcParenBoth"/>
            </a:pPr>
            <a:r>
              <a:rPr lang="en-US" sz="950" b="1" i="0" dirty="0">
                <a:solidFill>
                  <a:srgbClr val="333333"/>
                </a:solidFill>
                <a:effectLst/>
              </a:rPr>
              <a:t> In general - </a:t>
            </a:r>
            <a:r>
              <a:rPr lang="en-US" sz="950" b="0" i="0" dirty="0">
                <a:solidFill>
                  <a:srgbClr val="333333"/>
                </a:solidFill>
                <a:effectLst/>
              </a:rPr>
              <a:t>Except as otherwise provided in this paragraph, the term “</a:t>
            </a:r>
            <a:r>
              <a:rPr lang="en-US" sz="950" b="0" i="0" u="none" strike="noStrike" dirty="0">
                <a:solidFill>
                  <a:srgbClr val="0068AC"/>
                </a:solidFill>
                <a:effectLst/>
                <a:hlinkClick r:id="rId3"/>
              </a:rPr>
              <a:t>applicable percentage</a:t>
            </a:r>
            <a:r>
              <a:rPr lang="en-US" sz="950" b="0" i="0" dirty="0">
                <a:solidFill>
                  <a:srgbClr val="333333"/>
                </a:solidFill>
                <a:effectLst/>
              </a:rPr>
              <a:t>” means—</a:t>
            </a:r>
          </a:p>
          <a:p>
            <a:pPr marL="0" indent="0">
              <a:spcBef>
                <a:spcPts val="300"/>
              </a:spcBef>
              <a:spcAft>
                <a:spcPts val="300"/>
              </a:spcAft>
              <a:buNone/>
            </a:pPr>
            <a:r>
              <a:rPr lang="en-US" sz="950" b="1" i="0" dirty="0">
                <a:solidFill>
                  <a:srgbClr val="333333"/>
                </a:solidFill>
                <a:effectLst/>
              </a:rPr>
              <a:t>(</a:t>
            </a:r>
            <a:r>
              <a:rPr lang="en-US" sz="950" b="1" i="0" dirty="0" err="1">
                <a:solidFill>
                  <a:srgbClr val="333333"/>
                </a:solidFill>
                <a:effectLst/>
              </a:rPr>
              <a:t>i</a:t>
            </a:r>
            <a:r>
              <a:rPr lang="en-US" sz="950" b="1" i="0" dirty="0">
                <a:solidFill>
                  <a:srgbClr val="333333"/>
                </a:solidFill>
                <a:effectLst/>
              </a:rPr>
              <a:t>) </a:t>
            </a:r>
            <a:r>
              <a:rPr lang="en-US" sz="950" b="0" i="0" dirty="0">
                <a:solidFill>
                  <a:srgbClr val="333333"/>
                </a:solidFill>
                <a:effectLst/>
              </a:rPr>
              <a:t>in the case of property placed in service after September 27, 2017, and before January 1, 2023, 100 percent,</a:t>
            </a:r>
          </a:p>
          <a:p>
            <a:pPr marL="0" indent="0" algn="l">
              <a:spcBef>
                <a:spcPts val="300"/>
              </a:spcBef>
              <a:spcAft>
                <a:spcPts val="300"/>
              </a:spcAft>
              <a:buNone/>
            </a:pPr>
            <a:r>
              <a:rPr lang="en-US" sz="950" b="0" i="0" dirty="0">
                <a:solidFill>
                  <a:srgbClr val="333333"/>
                </a:solidFill>
                <a:effectLst/>
              </a:rPr>
              <a:t>. . .</a:t>
            </a:r>
          </a:p>
          <a:p>
            <a:pPr marL="0" indent="0" algn="l">
              <a:spcBef>
                <a:spcPts val="300"/>
              </a:spcBef>
              <a:spcAft>
                <a:spcPts val="300"/>
              </a:spcAft>
              <a:buNone/>
            </a:pPr>
            <a:r>
              <a:rPr lang="en-US" sz="950" b="1" i="0" dirty="0">
                <a:solidFill>
                  <a:srgbClr val="333333"/>
                </a:solidFill>
                <a:effectLst/>
              </a:rPr>
              <a:t>(9) </a:t>
            </a:r>
            <a:r>
              <a:rPr lang="en-US" sz="950" b="1" i="0" cap="small" dirty="0">
                <a:solidFill>
                  <a:srgbClr val="333333"/>
                </a:solidFill>
                <a:effectLst/>
              </a:rPr>
              <a:t>Exception for certain property - </a:t>
            </a:r>
            <a:r>
              <a:rPr lang="en-US" sz="950" b="0" i="0" dirty="0">
                <a:solidFill>
                  <a:srgbClr val="333333"/>
                </a:solidFill>
                <a:effectLst/>
              </a:rPr>
              <a:t>The term “</a:t>
            </a:r>
            <a:r>
              <a:rPr lang="en-US" sz="950" b="0" i="0" u="none" strike="noStrike" dirty="0">
                <a:solidFill>
                  <a:srgbClr val="0068AC"/>
                </a:solidFill>
                <a:effectLst/>
                <a:hlinkClick r:id="rId2"/>
              </a:rPr>
              <a:t>qualified property</a:t>
            </a:r>
            <a:r>
              <a:rPr lang="en-US" sz="950" b="0" i="0" dirty="0">
                <a:solidFill>
                  <a:srgbClr val="333333"/>
                </a:solidFill>
                <a:effectLst/>
              </a:rPr>
              <a:t>” shall not include—</a:t>
            </a:r>
          </a:p>
          <a:p>
            <a:pPr marL="0" indent="0" algn="l">
              <a:spcBef>
                <a:spcPts val="300"/>
              </a:spcBef>
              <a:spcAft>
                <a:spcPts val="300"/>
              </a:spcAft>
              <a:buNone/>
            </a:pPr>
            <a:r>
              <a:rPr lang="en-US" sz="950" b="1" i="0" dirty="0">
                <a:solidFill>
                  <a:srgbClr val="333333"/>
                </a:solidFill>
                <a:effectLst/>
              </a:rPr>
              <a:t>(A) </a:t>
            </a:r>
            <a:r>
              <a:rPr lang="en-US" sz="950" b="0" i="0" dirty="0">
                <a:solidFill>
                  <a:srgbClr val="333333"/>
                </a:solidFill>
                <a:effectLst/>
              </a:rPr>
              <a:t>any property which is primarily used in a trade or business described in clause (iv) of section 163(j)(7)(A), or</a:t>
            </a:r>
          </a:p>
          <a:p>
            <a:pPr marL="0" indent="0" algn="l">
              <a:spcBef>
                <a:spcPts val="300"/>
              </a:spcBef>
              <a:spcAft>
                <a:spcPts val="300"/>
              </a:spcAft>
              <a:buNone/>
            </a:pPr>
            <a:r>
              <a:rPr lang="en-US" sz="950" b="1" i="0" dirty="0">
                <a:solidFill>
                  <a:srgbClr val="333333"/>
                </a:solidFill>
                <a:effectLst/>
              </a:rPr>
              <a:t>(B) </a:t>
            </a:r>
            <a:r>
              <a:rPr lang="en-US" sz="950" b="0" i="0" dirty="0">
                <a:solidFill>
                  <a:srgbClr val="333333"/>
                </a:solidFill>
                <a:effectLst/>
              </a:rPr>
              <a:t>any property used in a trade or business that has had floor plan financing indebtedness (as defined in paragraph (9) of </a:t>
            </a:r>
            <a:r>
              <a:rPr lang="en-US" sz="950" b="0" i="0" u="none" strike="noStrike" dirty="0">
                <a:solidFill>
                  <a:srgbClr val="0068AC"/>
                </a:solidFill>
                <a:effectLst/>
                <a:hlinkClick r:id="rId8"/>
              </a:rPr>
              <a:t>section 163(j)</a:t>
            </a:r>
            <a:r>
              <a:rPr lang="en-US" sz="950" b="0" i="0" dirty="0">
                <a:solidFill>
                  <a:srgbClr val="333333"/>
                </a:solidFill>
                <a:effectLst/>
              </a:rPr>
              <a:t>), if the floor plan financing interest related to such indebtedness was taken into account under paragraph (1)(C) of such section.</a:t>
            </a:r>
          </a:p>
          <a:p>
            <a:pPr marL="0" indent="0" algn="l">
              <a:spcBef>
                <a:spcPts val="300"/>
              </a:spcBef>
              <a:spcAft>
                <a:spcPts val="300"/>
              </a:spcAft>
              <a:buNone/>
            </a:pPr>
            <a:r>
              <a:rPr lang="en-US" sz="950" b="0" i="0" dirty="0">
                <a:solidFill>
                  <a:srgbClr val="333333"/>
                </a:solidFill>
                <a:effectLst/>
              </a:rPr>
              <a:t>. . .</a:t>
            </a:r>
          </a:p>
          <a:p>
            <a:pPr marL="0" indent="0" algn="l">
              <a:spcBef>
                <a:spcPts val="300"/>
              </a:spcBef>
              <a:spcAft>
                <a:spcPts val="300"/>
              </a:spcAft>
              <a:buNone/>
            </a:pPr>
            <a:r>
              <a:rPr lang="en-US" sz="950" b="0" i="0" dirty="0">
                <a:solidFill>
                  <a:srgbClr val="333333"/>
                </a:solidFill>
                <a:effectLst/>
              </a:rPr>
              <a:t>IRC § 168(k)(1), (2), (6), &amp; (9)</a:t>
            </a:r>
            <a:r>
              <a:rPr lang="en-US" sz="1000" b="0" i="0" dirty="0">
                <a:solidFill>
                  <a:srgbClr val="333333"/>
                </a:solidFill>
                <a:effectLst/>
              </a:rPr>
              <a:t> ; see also Treas. Reg. § 1.163(j)-9(c)(3)</a:t>
            </a:r>
            <a:r>
              <a:rPr lang="en-US" sz="1000" dirty="0"/>
              <a:t> (</a:t>
            </a:r>
            <a:r>
              <a:rPr lang="en-US" sz="1000" b="1" dirty="0">
                <a:solidFill>
                  <a:srgbClr val="FF0000"/>
                </a:solidFill>
              </a:rPr>
              <a:t>2020</a:t>
            </a:r>
            <a:r>
              <a:rPr lang="en-US" sz="1000" dirty="0"/>
              <a:t>)</a:t>
            </a:r>
            <a:r>
              <a:rPr lang="en-US" sz="1000" b="0" i="0" dirty="0">
                <a:solidFill>
                  <a:srgbClr val="333333"/>
                </a:solidFill>
                <a:effectLst/>
              </a:rPr>
              <a:t>.</a:t>
            </a:r>
            <a:endParaRPr lang="en-US" sz="950"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149</a:t>
            </a:fld>
            <a:endParaRPr lang="en-US"/>
          </a:p>
        </p:txBody>
      </p:sp>
      <p:sp>
        <p:nvSpPr>
          <p:cNvPr id="4" name="TextBox 3">
            <a:extLst>
              <a:ext uri="{FF2B5EF4-FFF2-40B4-BE49-F238E27FC236}">
                <a16:creationId xmlns:a16="http://schemas.microsoft.com/office/drawing/2014/main" id="{97BD77F8-578C-4427-806F-DE88A24DCC9F}"/>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3</a:t>
            </a:r>
          </a:p>
        </p:txBody>
      </p:sp>
      <p:sp>
        <p:nvSpPr>
          <p:cNvPr id="8" name="TextBox 7">
            <a:extLst>
              <a:ext uri="{FF2B5EF4-FFF2-40B4-BE49-F238E27FC236}">
                <a16:creationId xmlns:a16="http://schemas.microsoft.com/office/drawing/2014/main" id="{DEEBE57E-5204-4320-B369-72DB0214F470}"/>
              </a:ext>
            </a:extLst>
          </p:cNvPr>
          <p:cNvSpPr txBox="1"/>
          <p:nvPr/>
        </p:nvSpPr>
        <p:spPr>
          <a:xfrm>
            <a:off x="8417859" y="4846189"/>
            <a:ext cx="3334870" cy="646331"/>
          </a:xfrm>
          <a:prstGeom prst="rect">
            <a:avLst/>
          </a:prstGeom>
          <a:noFill/>
          <a:ln w="38100">
            <a:solidFill>
              <a:srgbClr val="FF0000"/>
            </a:solidFill>
          </a:ln>
        </p:spPr>
        <p:txBody>
          <a:bodyPr wrap="square" rtlCol="0">
            <a:spAutoFit/>
          </a:bodyPr>
          <a:lstStyle/>
          <a:p>
            <a:r>
              <a:rPr lang="en-US" dirty="0"/>
              <a:t>See Rev. Proc. 2020-50 for bonus depreciation procedural guidance</a:t>
            </a:r>
          </a:p>
        </p:txBody>
      </p:sp>
    </p:spTree>
    <p:extLst>
      <p:ext uri="{BB962C8B-B14F-4D97-AF65-F5344CB8AC3E}">
        <p14:creationId xmlns:p14="http://schemas.microsoft.com/office/powerpoint/2010/main" val="2995261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Autofit/>
          </a:bodyPr>
          <a:lstStyle/>
          <a:p>
            <a:pPr algn="ctr"/>
            <a:r>
              <a:rPr lang="en-US" sz="3600" dirty="0"/>
              <a:t>Interest Deductions  – 2018 </a:t>
            </a:r>
            <a:r>
              <a:rPr lang="en-US" sz="3600" b="1" u="sng" dirty="0">
                <a:solidFill>
                  <a:srgbClr val="FF0000"/>
                </a:solidFill>
              </a:rPr>
              <a:t>Proposed</a:t>
            </a:r>
            <a:r>
              <a:rPr lang="en-US" sz="3600" dirty="0"/>
              <a:t> Treasury Regulations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746506"/>
            <a:ext cx="10774251" cy="6157214"/>
          </a:xfrm>
        </p:spPr>
        <p:txBody>
          <a:bodyPr>
            <a:noAutofit/>
          </a:bodyPr>
          <a:lstStyle/>
          <a:p>
            <a:pPr marL="0" indent="0">
              <a:buNone/>
            </a:pPr>
            <a:r>
              <a:rPr lang="en-US" sz="1700" dirty="0"/>
              <a:t>§1.163(j)-0 Table of contents. </a:t>
            </a:r>
          </a:p>
          <a:p>
            <a:pPr marL="0" indent="0">
              <a:buNone/>
            </a:pPr>
            <a:r>
              <a:rPr lang="en-US" sz="1700" dirty="0"/>
              <a:t>§ 1.163(j)-1 </a:t>
            </a:r>
            <a:r>
              <a:rPr lang="en-US" sz="1700" i="1" dirty="0"/>
              <a:t>Definitions. </a:t>
            </a:r>
            <a:r>
              <a:rPr lang="en-US" sz="1700" dirty="0"/>
              <a:t>[also issued under 26 U.S.C. 163(j)(8)(B) and 26 U.S.C. 1502 and 7805.]</a:t>
            </a:r>
          </a:p>
          <a:p>
            <a:pPr marL="0" indent="0">
              <a:buNone/>
            </a:pPr>
            <a:r>
              <a:rPr lang="en-US" sz="1700" dirty="0"/>
              <a:t>§ 1.163(j)-2 </a:t>
            </a:r>
            <a:r>
              <a:rPr lang="en-US" sz="1700" i="1" dirty="0"/>
              <a:t>Deduction for business interest expense limited. </a:t>
            </a:r>
            <a:r>
              <a:rPr lang="en-US" sz="1700" dirty="0"/>
              <a:t>[also issued under 26 U.S.C. 1502 and 7805.] </a:t>
            </a:r>
          </a:p>
          <a:p>
            <a:pPr marL="0" indent="0">
              <a:buNone/>
            </a:pPr>
            <a:r>
              <a:rPr lang="en-US" sz="1700" dirty="0"/>
              <a:t>§ 1.163(j)-3 </a:t>
            </a:r>
            <a:r>
              <a:rPr lang="en-US" sz="1700" i="1" dirty="0"/>
              <a:t>Relationship of business interest deduction limitation to other provisions affecting interest. </a:t>
            </a:r>
            <a:r>
              <a:rPr lang="en-US" sz="1700" dirty="0"/>
              <a:t>[also issued 	under 26 U.S.C. 1502 and 7805.]</a:t>
            </a:r>
          </a:p>
          <a:p>
            <a:pPr marL="0" indent="0">
              <a:buNone/>
            </a:pPr>
            <a:r>
              <a:rPr lang="en-US" sz="1700" dirty="0"/>
              <a:t>§ 1.163(j)-4</a:t>
            </a:r>
            <a:r>
              <a:rPr lang="en-US" sz="1700" i="1" dirty="0"/>
              <a:t> General rules applicable to C corporations (including REITs, RICs, and members of consolidated groups) and 	tax-exempt corporations.</a:t>
            </a:r>
            <a:r>
              <a:rPr lang="en-US" sz="1700" dirty="0"/>
              <a:t> [also issued under 26 U.S.C. 163(j)(8)(B) and 26 U.S.C. 1502 and 7805.]</a:t>
            </a:r>
          </a:p>
          <a:p>
            <a:pPr marL="0" indent="0">
              <a:buNone/>
            </a:pPr>
            <a:r>
              <a:rPr lang="en-US" sz="1700" dirty="0"/>
              <a:t>§ 1.163(j)-5 </a:t>
            </a:r>
            <a:r>
              <a:rPr lang="en-US" sz="1700" i="1" dirty="0"/>
              <a:t>General rules governing disallowed business interest expense carryforwards for C corporations. </a:t>
            </a:r>
            <a:r>
              <a:rPr lang="en-US" sz="1700" dirty="0"/>
              <a:t>[also issued 	under 26 U.S.C. 1502 and 7805.] </a:t>
            </a:r>
          </a:p>
          <a:p>
            <a:pPr marL="0" indent="0">
              <a:buNone/>
            </a:pPr>
            <a:r>
              <a:rPr lang="en-US" sz="1700" dirty="0"/>
              <a:t>§ 1.163(j)-6 </a:t>
            </a:r>
            <a:r>
              <a:rPr lang="en-US" sz="1700" i="1" dirty="0"/>
              <a:t>Application of the business interest deduction limitation to partnerships and subchapter S corporations. </a:t>
            </a:r>
            <a:r>
              <a:rPr lang="en-US" sz="1700" dirty="0"/>
              <a:t>[also 	issued under 26 U.S.C. 163(j)(8)(B) and 26 U.S.C. 1502 and 7805.] </a:t>
            </a:r>
          </a:p>
          <a:p>
            <a:pPr marL="0" indent="0">
              <a:buNone/>
            </a:pPr>
            <a:r>
              <a:rPr lang="en-US" sz="1700" dirty="0"/>
              <a:t>§ 1.163(j)-7 </a:t>
            </a:r>
            <a:r>
              <a:rPr lang="en-US" sz="1700" i="1" dirty="0"/>
              <a:t>Application of the business interest deduction limitation to foreign corporations and United States 	shareholders.</a:t>
            </a:r>
            <a:r>
              <a:rPr lang="en-US" sz="1700" dirty="0"/>
              <a:t>[also issued under 26 U.S.C. 163(j)(8)(B) and 26 U.S.C. 1502 and 7805.] </a:t>
            </a:r>
          </a:p>
          <a:p>
            <a:pPr marL="0" indent="0">
              <a:buNone/>
            </a:pPr>
            <a:r>
              <a:rPr lang="en-US" sz="1700" dirty="0"/>
              <a:t>§ 1.163(j)-8 </a:t>
            </a:r>
            <a:r>
              <a:rPr lang="en-US" sz="1700" i="1" dirty="0"/>
              <a:t>Application of the business interest deduction limitation to foreign persons with effectively connected 	income. </a:t>
            </a:r>
            <a:r>
              <a:rPr lang="en-US" sz="1700" dirty="0"/>
              <a:t>[also issued under 26 U.S.C. 163(j)(8)(B) and 7805.] </a:t>
            </a:r>
          </a:p>
          <a:p>
            <a:pPr marL="0" indent="0">
              <a:buNone/>
            </a:pPr>
            <a:r>
              <a:rPr lang="en-US" sz="1700" dirty="0"/>
              <a:t>§ 1.163(j)-9</a:t>
            </a:r>
            <a:r>
              <a:rPr lang="en-US" sz="1700" i="1" dirty="0"/>
              <a:t> Elections for excepted trades or businesses; safe harbor for certain REITs.</a:t>
            </a:r>
            <a:r>
              <a:rPr lang="en-US" sz="1700" dirty="0"/>
              <a:t> [also issued under 26 U.S.C. 	163(j)(7)(B) and (C) and 26 U.S.C. 1502 and 7805.] </a:t>
            </a:r>
          </a:p>
          <a:p>
            <a:pPr marL="0" indent="0">
              <a:buNone/>
            </a:pPr>
            <a:r>
              <a:rPr lang="en-US" sz="1700" dirty="0"/>
              <a:t>§ 1.163(j)-10</a:t>
            </a:r>
            <a:r>
              <a:rPr lang="en-US" sz="1700" i="1" dirty="0"/>
              <a:t> Allocation of interest expense, interest income, and other items of expense and gross income to an excepted 	trade or business.</a:t>
            </a:r>
            <a:r>
              <a:rPr lang="en-US" sz="1700" dirty="0"/>
              <a:t> [also issued under 26 U.S.C. 163(j)(8)(B) and 26 U.S.C. 1502 and 7805.]</a:t>
            </a:r>
          </a:p>
          <a:p>
            <a:pPr marL="0" indent="0">
              <a:buNone/>
            </a:pPr>
            <a:r>
              <a:rPr lang="en-US" sz="1700" dirty="0"/>
              <a:t>§ 1.163(j)-11 </a:t>
            </a:r>
            <a:r>
              <a:rPr lang="en-US" sz="1700" i="1" dirty="0"/>
              <a:t>Transition rules. </a:t>
            </a:r>
            <a:r>
              <a:rPr lang="en-US" sz="1700" dirty="0"/>
              <a:t>[also issued under 26 U.S.C. 1502 and 7805.]</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15</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77DF3A6-5935-42C7-AA24-F2FB645FB856}"/>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3</a:t>
            </a:r>
          </a:p>
        </p:txBody>
      </p:sp>
    </p:spTree>
    <p:extLst>
      <p:ext uri="{BB962C8B-B14F-4D97-AF65-F5344CB8AC3E}">
        <p14:creationId xmlns:p14="http://schemas.microsoft.com/office/powerpoint/2010/main" val="109614936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062974" y="111510"/>
            <a:ext cx="8084634" cy="484881"/>
          </a:xfrm>
        </p:spPr>
        <p:txBody>
          <a:bodyPr>
            <a:normAutofit fontScale="90000"/>
          </a:bodyPr>
          <a:lstStyle/>
          <a:p>
            <a:pPr algn="ctr"/>
            <a:r>
              <a:rPr lang="en-US" dirty="0"/>
              <a:t>Exception – Electing Farming Business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650" b="0" i="0" dirty="0">
                <a:solidFill>
                  <a:srgbClr val="333333"/>
                </a:solidFill>
                <a:effectLst/>
              </a:rPr>
              <a:t>(13) </a:t>
            </a:r>
            <a:r>
              <a:rPr lang="en-US" sz="2650" b="0" i="1" dirty="0">
                <a:solidFill>
                  <a:srgbClr val="333333"/>
                </a:solidFill>
                <a:effectLst/>
              </a:rPr>
              <a:t>Electing farming business.</a:t>
            </a:r>
            <a:r>
              <a:rPr lang="en-US" sz="2650" b="0" i="0" dirty="0">
                <a:solidFill>
                  <a:srgbClr val="333333"/>
                </a:solidFill>
                <a:effectLst/>
              </a:rPr>
              <a:t> The term </a:t>
            </a:r>
            <a:r>
              <a:rPr lang="en-US" sz="2650" b="0" i="1" dirty="0">
                <a:solidFill>
                  <a:srgbClr val="333333"/>
                </a:solidFill>
                <a:effectLst/>
              </a:rPr>
              <a:t>electing farming business</a:t>
            </a:r>
            <a:r>
              <a:rPr lang="en-US" sz="2650" b="0" i="0" dirty="0">
                <a:solidFill>
                  <a:srgbClr val="333333"/>
                </a:solidFill>
                <a:effectLst/>
              </a:rPr>
              <a:t> means a trade or business that makes an election as provided in § 1.163(j)-9 or other published guidance and that is—</a:t>
            </a:r>
          </a:p>
          <a:p>
            <a:pPr marL="457200" lvl="1" indent="0" fontAlgn="base">
              <a:buNone/>
            </a:pPr>
            <a:endParaRPr lang="en-US" sz="2650" b="0" i="0" dirty="0">
              <a:solidFill>
                <a:srgbClr val="333333"/>
              </a:solidFill>
              <a:effectLst/>
            </a:endParaRPr>
          </a:p>
          <a:p>
            <a:pPr marL="457200" lvl="1" indent="0" fontAlgn="base">
              <a:buNone/>
            </a:pPr>
            <a:r>
              <a:rPr lang="en-US" sz="2650" b="0" i="0" dirty="0">
                <a:solidFill>
                  <a:srgbClr val="333333"/>
                </a:solidFill>
                <a:effectLst/>
              </a:rPr>
              <a:t>(</a:t>
            </a:r>
            <a:r>
              <a:rPr lang="en-US" sz="2650" b="0" i="0" dirty="0" err="1">
                <a:solidFill>
                  <a:srgbClr val="333333"/>
                </a:solidFill>
                <a:effectLst/>
              </a:rPr>
              <a:t>i</a:t>
            </a:r>
            <a:r>
              <a:rPr lang="en-US" sz="2650" b="0" i="0" dirty="0">
                <a:solidFill>
                  <a:srgbClr val="333333"/>
                </a:solidFill>
                <a:effectLst/>
              </a:rPr>
              <a:t>) A farming business, as defined in section 263A(e)(4) or § 1.263A-4(a)(4);</a:t>
            </a:r>
          </a:p>
          <a:p>
            <a:pPr marL="457200" lvl="1" indent="0" fontAlgn="base">
              <a:buNone/>
            </a:pPr>
            <a:endParaRPr lang="en-US" sz="2650" b="0" i="0" dirty="0">
              <a:solidFill>
                <a:srgbClr val="333333"/>
              </a:solidFill>
              <a:effectLst/>
            </a:endParaRPr>
          </a:p>
          <a:p>
            <a:pPr marL="457200" lvl="1" indent="0" fontAlgn="base">
              <a:buNone/>
            </a:pPr>
            <a:r>
              <a:rPr lang="en-US" sz="2650" b="0" i="0" dirty="0">
                <a:solidFill>
                  <a:srgbClr val="333333"/>
                </a:solidFill>
                <a:effectLst/>
              </a:rPr>
              <a:t>(ii) Any trade or business of a specified agricultural or horticultural cooperative, as defined in section 199A(g)(4); or</a:t>
            </a:r>
          </a:p>
          <a:p>
            <a:pPr marL="457200" lvl="1" indent="0" fontAlgn="base">
              <a:buNone/>
            </a:pPr>
            <a:endParaRPr lang="en-US" sz="2650" b="0" i="0" dirty="0">
              <a:solidFill>
                <a:srgbClr val="333333"/>
              </a:solidFill>
              <a:effectLst/>
            </a:endParaRPr>
          </a:p>
          <a:p>
            <a:pPr marL="457200" lvl="1" indent="0" fontAlgn="base">
              <a:buNone/>
            </a:pPr>
            <a:r>
              <a:rPr lang="en-US" sz="2650" b="0" i="0" dirty="0">
                <a:solidFill>
                  <a:srgbClr val="333333"/>
                </a:solidFill>
                <a:effectLst/>
              </a:rPr>
              <a:t>(iii) Specifically designated by the Secretary in guidance published in the </a:t>
            </a:r>
            <a:r>
              <a:rPr lang="en-US" sz="2650" b="1" i="0" dirty="0">
                <a:solidFill>
                  <a:srgbClr val="333333"/>
                </a:solidFill>
                <a:effectLst/>
              </a:rPr>
              <a:t>Federal Register</a:t>
            </a:r>
            <a:r>
              <a:rPr lang="en-US" sz="2650" b="0" i="0" dirty="0">
                <a:solidFill>
                  <a:srgbClr val="333333"/>
                </a:solidFill>
                <a:effectLst/>
              </a:rPr>
              <a:t> or the Internal Revenue Bulletin (see § 601.601(d) of this chapter) as a farming business for purposes of section 163(j).</a:t>
            </a:r>
          </a:p>
          <a:p>
            <a:pPr marL="0" indent="0" algn="l" fontAlgn="base">
              <a:buNone/>
            </a:pPr>
            <a:endParaRPr lang="en-US" sz="2650" dirty="0">
              <a:solidFill>
                <a:srgbClr val="333333"/>
              </a:solidFill>
            </a:endParaRPr>
          </a:p>
          <a:p>
            <a:pPr marL="0" indent="0" fontAlgn="base">
              <a:buNone/>
            </a:pPr>
            <a:r>
              <a:rPr lang="en-US" sz="2650" b="0" i="0" dirty="0">
                <a:solidFill>
                  <a:srgbClr val="333333"/>
                </a:solidFill>
                <a:effectLst/>
              </a:rPr>
              <a:t>Treas. Reg. § 1.163(j)-1(b)(13), </a:t>
            </a:r>
            <a:r>
              <a:rPr lang="en-US" sz="2650" dirty="0">
                <a:solidFill>
                  <a:srgbClr val="333333"/>
                </a:solidFill>
              </a:rPr>
              <a:t>-9, and -10 </a:t>
            </a:r>
            <a:r>
              <a:rPr lang="en-US" sz="2800" dirty="0"/>
              <a:t>(</a:t>
            </a:r>
            <a:r>
              <a:rPr lang="en-US" sz="2800" b="1" dirty="0">
                <a:solidFill>
                  <a:srgbClr val="FF0000"/>
                </a:solidFill>
              </a:rPr>
              <a:t>2020</a:t>
            </a:r>
            <a:r>
              <a:rPr lang="en-US" sz="2800" dirty="0"/>
              <a:t>)</a:t>
            </a:r>
            <a:endParaRPr lang="en-US" sz="2650"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150</a:t>
            </a:fld>
            <a:endParaRPr lang="en-US"/>
          </a:p>
        </p:txBody>
      </p:sp>
    </p:spTree>
    <p:extLst>
      <p:ext uri="{BB962C8B-B14F-4D97-AF65-F5344CB8AC3E}">
        <p14:creationId xmlns:p14="http://schemas.microsoft.com/office/powerpoint/2010/main" val="333250668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44604" y="0"/>
            <a:ext cx="12110224" cy="597359"/>
          </a:xfrm>
        </p:spPr>
        <p:txBody>
          <a:bodyPr>
            <a:noAutofit/>
          </a:bodyPr>
          <a:lstStyle/>
          <a:p>
            <a:pPr algn="ctr"/>
            <a:r>
              <a:rPr lang="en-US" sz="3200" dirty="0"/>
              <a:t>TCJA &amp; CARES Act - Exceptions – Sale or furnishing certain utility services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628652" y="737879"/>
            <a:ext cx="10734441" cy="6131271"/>
          </a:xfrm>
        </p:spPr>
        <p:txBody>
          <a:bodyPr>
            <a:noAutofit/>
          </a:bodyPr>
          <a:lstStyle/>
          <a:p>
            <a:pPr marL="0" indent="0">
              <a:buFont typeface="Arial" panose="020B0604020202020204" pitchFamily="34" charset="0"/>
              <a:buNone/>
            </a:pPr>
            <a:r>
              <a:rPr lang="en-US" dirty="0"/>
              <a:t>TCJA &amp; CARES Act</a:t>
            </a:r>
          </a:p>
          <a:p>
            <a:pPr marL="0" indent="0">
              <a:buNone/>
            </a:pPr>
            <a:r>
              <a:rPr lang="en-US" u="sng" dirty="0">
                <a:highlight>
                  <a:srgbClr val="00FFFF"/>
                </a:highlight>
              </a:rPr>
              <a:t>Business</a:t>
            </a:r>
            <a:r>
              <a:rPr lang="en-US" dirty="0">
                <a:highlight>
                  <a:srgbClr val="00FFFF"/>
                </a:highlight>
              </a:rPr>
              <a:t> Interest Expense Deduction – Exceptions – Sale or furnishing certain utility services</a:t>
            </a:r>
          </a:p>
          <a:p>
            <a:pPr marL="0" indent="0">
              <a:buNone/>
            </a:pPr>
            <a:r>
              <a:rPr lang="en-US" dirty="0"/>
              <a:t>Excepted and Non-excepted Trade or Business</a:t>
            </a:r>
          </a:p>
          <a:p>
            <a:pPr marL="0" indent="0">
              <a:buFont typeface="Arial" panose="020B0604020202020204" pitchFamily="34" charset="0"/>
              <a:buNone/>
            </a:pPr>
            <a:r>
              <a:rPr lang="en-US" dirty="0"/>
              <a:t>Trade or Business Exceptions – IRC § 163(j)(7) &amp; (11) – 3</a:t>
            </a:r>
          </a:p>
          <a:p>
            <a:pPr marL="0" indent="0">
              <a:buNone/>
            </a:pPr>
            <a:r>
              <a:rPr lang="en-US" dirty="0"/>
              <a:t>Exception – Excepted Regulated Utility Trade or Business - 4</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151</a:t>
            </a:fld>
            <a:endParaRPr lang="en-US"/>
          </a:p>
        </p:txBody>
      </p:sp>
    </p:spTree>
    <p:extLst>
      <p:ext uri="{BB962C8B-B14F-4D97-AF65-F5344CB8AC3E}">
        <p14:creationId xmlns:p14="http://schemas.microsoft.com/office/powerpoint/2010/main" val="203258638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59367" y="93757"/>
            <a:ext cx="10047245" cy="484881"/>
          </a:xfrm>
        </p:spPr>
        <p:txBody>
          <a:bodyPr>
            <a:normAutofit fontScale="90000"/>
          </a:bodyPr>
          <a:lstStyle/>
          <a:p>
            <a:pPr algn="ctr"/>
            <a:r>
              <a:rPr lang="en-US" u="sng" dirty="0"/>
              <a:t>Business</a:t>
            </a:r>
            <a:r>
              <a:rPr lang="en-US" dirty="0"/>
              <a:t> Interest Expense Deduction - Summary</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4180294" cy="3293209"/>
          </a:xfrm>
          <a:prstGeom prst="rect">
            <a:avLst/>
          </a:prstGeom>
          <a:noFill/>
        </p:spPr>
        <p:txBody>
          <a:bodyPr wrap="square" rtlCol="0">
            <a:spAutoFit/>
          </a:bodyPr>
          <a:lstStyle/>
          <a:p>
            <a:r>
              <a:rPr lang="en-US" sz="2600" b="1" dirty="0"/>
              <a:t>Enablers &amp; Limiters</a:t>
            </a:r>
            <a:r>
              <a:rPr lang="en-US" sz="2600" dirty="0"/>
              <a:t>: </a:t>
            </a:r>
          </a:p>
          <a:p>
            <a:pPr marL="457200" indent="-457200">
              <a:buFont typeface="Arial" panose="020B0604020202020204" pitchFamily="34" charset="0"/>
              <a:buChar char="•"/>
            </a:pPr>
            <a:r>
              <a:rPr lang="en-US" sz="2600" dirty="0"/>
              <a:t>BII</a:t>
            </a:r>
          </a:p>
          <a:p>
            <a:pPr marL="457200" indent="-457200">
              <a:buFont typeface="Arial" panose="020B0604020202020204" pitchFamily="34" charset="0"/>
              <a:buChar char="•"/>
            </a:pPr>
            <a:r>
              <a:rPr lang="en-US" sz="2600" dirty="0"/>
              <a:t>ATI - 30% </a:t>
            </a:r>
            <a:r>
              <a:rPr lang="en-US" sz="2600" b="1" dirty="0">
                <a:solidFill>
                  <a:srgbClr val="FF0000"/>
                </a:solidFill>
              </a:rPr>
              <a:t>√ </a:t>
            </a:r>
            <a:r>
              <a:rPr lang="en-US" sz="2600" dirty="0"/>
              <a:t>of EBITDA  2018 – 2021 then </a:t>
            </a:r>
          </a:p>
          <a:p>
            <a:pPr marL="457200" indent="-457200">
              <a:buFont typeface="Arial" panose="020B0604020202020204" pitchFamily="34" charset="0"/>
              <a:buChar char="•"/>
            </a:pPr>
            <a:r>
              <a:rPr lang="en-US" sz="2600" dirty="0"/>
              <a:t>ATI - 30%</a:t>
            </a:r>
            <a:r>
              <a:rPr lang="en-US" sz="2600" b="1" dirty="0">
                <a:solidFill>
                  <a:srgbClr val="FF0000"/>
                </a:solidFill>
              </a:rPr>
              <a:t> </a:t>
            </a:r>
            <a:r>
              <a:rPr lang="en-US" sz="2600" dirty="0"/>
              <a:t>of EBIT from 2022</a:t>
            </a:r>
          </a:p>
          <a:p>
            <a:pPr lvl="1" indent="-457200">
              <a:buFont typeface="Arial" panose="020B0604020202020204" pitchFamily="34" charset="0"/>
              <a:buChar char="•"/>
            </a:pPr>
            <a:r>
              <a:rPr lang="en-US" sz="2600" dirty="0"/>
              <a:t>Floor plan financing interest expense</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152</a:t>
            </a:fld>
            <a:endParaRPr lang="en-US"/>
          </a:p>
        </p:txBody>
      </p:sp>
      <p:sp>
        <p:nvSpPr>
          <p:cNvPr id="5" name="TextBox 4">
            <a:extLst>
              <a:ext uri="{FF2B5EF4-FFF2-40B4-BE49-F238E27FC236}">
                <a16:creationId xmlns:a16="http://schemas.microsoft.com/office/drawing/2014/main" id="{260D29D3-D9D7-4BF0-97A1-825ACF6D9A55}"/>
              </a:ext>
            </a:extLst>
          </p:cNvPr>
          <p:cNvSpPr txBox="1"/>
          <p:nvPr/>
        </p:nvSpPr>
        <p:spPr>
          <a:xfrm>
            <a:off x="646770" y="4059053"/>
            <a:ext cx="3958683" cy="1107996"/>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CARES Act increased to 50% for 2019 &amp; 2020 – can elect out – can elect 2019 ATI limit in 2020.</a:t>
            </a:r>
          </a:p>
        </p:txBody>
      </p:sp>
      <p:sp>
        <p:nvSpPr>
          <p:cNvPr id="12" name="TextBox 11">
            <a:extLst>
              <a:ext uri="{FF2B5EF4-FFF2-40B4-BE49-F238E27FC236}">
                <a16:creationId xmlns:a16="http://schemas.microsoft.com/office/drawing/2014/main" id="{1D175F4B-EEB8-4C86-90AB-FB01595A4D55}"/>
              </a:ext>
            </a:extLst>
          </p:cNvPr>
          <p:cNvSpPr txBox="1"/>
          <p:nvPr/>
        </p:nvSpPr>
        <p:spPr>
          <a:xfrm>
            <a:off x="5093319" y="717002"/>
            <a:ext cx="6347834" cy="3693319"/>
          </a:xfrm>
          <a:prstGeom prst="rect">
            <a:avLst/>
          </a:prstGeom>
          <a:noFill/>
        </p:spPr>
        <p:txBody>
          <a:bodyPr wrap="square">
            <a:spAutoFit/>
          </a:bodyPr>
          <a:lstStyle/>
          <a:p>
            <a:r>
              <a:rPr lang="en-US" sz="2600" b="1" dirty="0">
                <a:highlight>
                  <a:srgbClr val="FFFF00"/>
                </a:highlight>
              </a:rPr>
              <a:t>Exceptions:</a:t>
            </a:r>
          </a:p>
          <a:p>
            <a:pPr marL="457200" indent="-457200">
              <a:buFont typeface="Arial" panose="020B0604020202020204" pitchFamily="34" charset="0"/>
              <a:buChar char="•"/>
            </a:pPr>
            <a:r>
              <a:rPr lang="en-US" sz="2600" dirty="0"/>
              <a:t>Average annual gross receipts do not exceed $ 25 M ($ 26 M inflation adjusted – 2019 - 2021) for the prior 3-tax yr. period.</a:t>
            </a:r>
          </a:p>
          <a:p>
            <a:pPr marL="457200" indent="-457200">
              <a:buFont typeface="Arial" panose="020B0604020202020204" pitchFamily="34" charset="0"/>
              <a:buChar char="•"/>
            </a:pPr>
            <a:r>
              <a:rPr lang="en-US" sz="2600" dirty="0"/>
              <a:t>Performing services as an employee</a:t>
            </a:r>
          </a:p>
          <a:p>
            <a:pPr marL="457200" indent="-457200">
              <a:buFont typeface="Arial" panose="020B0604020202020204" pitchFamily="34" charset="0"/>
              <a:buChar char="•"/>
            </a:pPr>
            <a:r>
              <a:rPr lang="en-US" sz="2600" dirty="0"/>
              <a:t>Electing (irrevocable) real property trade or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Electing (irrevocable) farming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highlight>
                  <a:srgbClr val="FFFF00"/>
                </a:highlight>
              </a:rPr>
              <a:t>Sale or furnishing of certain utility services</a:t>
            </a:r>
          </a:p>
        </p:txBody>
      </p:sp>
      <p:sp>
        <p:nvSpPr>
          <p:cNvPr id="14" name="TextBox 13">
            <a:extLst>
              <a:ext uri="{FF2B5EF4-FFF2-40B4-BE49-F238E27FC236}">
                <a16:creationId xmlns:a16="http://schemas.microsoft.com/office/drawing/2014/main" id="{E60F4E94-4D1A-4152-AED6-22B33EAA9C24}"/>
              </a:ext>
            </a:extLst>
          </p:cNvPr>
          <p:cNvSpPr txBox="1"/>
          <p:nvPr/>
        </p:nvSpPr>
        <p:spPr>
          <a:xfrm>
            <a:off x="5207620" y="4378009"/>
            <a:ext cx="6423102" cy="769441"/>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One-Time Extension to Make or W/D Election (2018 - 2020) – CARES Act - Rev. Proc. 2020-22 (4-10-20)</a:t>
            </a:r>
          </a:p>
        </p:txBody>
      </p:sp>
      <p:sp>
        <p:nvSpPr>
          <p:cNvPr id="15" name="TextBox 14">
            <a:extLst>
              <a:ext uri="{FF2B5EF4-FFF2-40B4-BE49-F238E27FC236}">
                <a16:creationId xmlns:a16="http://schemas.microsoft.com/office/drawing/2014/main" id="{9DB52648-0D5D-4236-ABED-1794346CE7F0}"/>
              </a:ext>
            </a:extLst>
          </p:cNvPr>
          <p:cNvSpPr txBox="1"/>
          <p:nvPr/>
        </p:nvSpPr>
        <p:spPr>
          <a:xfrm>
            <a:off x="646773" y="5386043"/>
            <a:ext cx="10660564" cy="1354217"/>
          </a:xfrm>
          <a:prstGeom prst="rect">
            <a:avLst/>
          </a:prstGeom>
          <a:noFill/>
        </p:spPr>
        <p:txBody>
          <a:bodyPr wrap="square" rtlCol="0">
            <a:spAutoFit/>
          </a:bodyPr>
          <a:lstStyle/>
          <a:p>
            <a:r>
              <a:rPr lang="en-US" sz="2050" dirty="0"/>
              <a:t>Above rules generally apply to Individuals &amp; Others.  Above &amp; additional rules apply to </a:t>
            </a:r>
            <a:r>
              <a:rPr lang="en-US" sz="2050" b="1" dirty="0">
                <a:solidFill>
                  <a:srgbClr val="FF0000"/>
                </a:solidFill>
              </a:rPr>
              <a:t>(1) </a:t>
            </a:r>
            <a:r>
              <a:rPr lang="en-US" sz="2050" dirty="0"/>
              <a:t>C Corps. (including Real Estate Investment Trusts (“REITs”), Regulated Investment Companies (“RICs”), and members of consolidated groups) and tax-exempt corporations, </a:t>
            </a:r>
            <a:r>
              <a:rPr lang="en-US" sz="2050" b="1" dirty="0">
                <a:solidFill>
                  <a:srgbClr val="FF0000"/>
                </a:solidFill>
              </a:rPr>
              <a:t>(2) </a:t>
            </a:r>
            <a:r>
              <a:rPr lang="en-US" sz="2050" dirty="0"/>
              <a:t>Partnerships &amp; S Corporations, </a:t>
            </a:r>
            <a:r>
              <a:rPr lang="en-US" sz="2050" b="1" dirty="0">
                <a:solidFill>
                  <a:srgbClr val="FF0000"/>
                </a:solidFill>
              </a:rPr>
              <a:t>(3) </a:t>
            </a:r>
            <a:r>
              <a:rPr lang="en-US" sz="2050" dirty="0"/>
              <a:t>Controlled Foreign Corporations (“CFCs”), and </a:t>
            </a:r>
            <a:r>
              <a:rPr lang="en-US" sz="2050" b="1" dirty="0">
                <a:solidFill>
                  <a:srgbClr val="FF0000"/>
                </a:solidFill>
              </a:rPr>
              <a:t>(4)</a:t>
            </a:r>
            <a:r>
              <a:rPr lang="en-US" sz="2050" dirty="0"/>
              <a:t> Effectively Connected Income (“ECI”)</a:t>
            </a:r>
          </a:p>
        </p:txBody>
      </p:sp>
      <p:cxnSp>
        <p:nvCxnSpPr>
          <p:cNvPr id="11" name="Straight Connector 10">
            <a:extLst>
              <a:ext uri="{FF2B5EF4-FFF2-40B4-BE49-F238E27FC236}">
                <a16:creationId xmlns:a16="http://schemas.microsoft.com/office/drawing/2014/main" id="{AC957B9D-104B-4EAC-A7F5-6EA46B59637F}"/>
              </a:ext>
            </a:extLst>
          </p:cNvPr>
          <p:cNvCxnSpPr>
            <a:cxnSpLocks/>
          </p:cNvCxnSpPr>
          <p:nvPr/>
        </p:nvCxnSpPr>
        <p:spPr>
          <a:xfrm flipV="1">
            <a:off x="4962293" y="702528"/>
            <a:ext cx="0" cy="454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7EDD364-5431-4C41-9051-836869A84027}"/>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424387548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500" b="0" i="0" dirty="0">
                <a:solidFill>
                  <a:srgbClr val="333333"/>
                </a:solidFill>
                <a:effectLst/>
              </a:rPr>
              <a:t>(44) </a:t>
            </a:r>
            <a:r>
              <a:rPr lang="en-US" sz="2500" b="0" i="1" dirty="0">
                <a:solidFill>
                  <a:srgbClr val="333333"/>
                </a:solidFill>
                <a:effectLst/>
              </a:rPr>
              <a:t>Trade or business</a:t>
            </a:r>
            <a:r>
              <a:rPr lang="en-US" sz="2500" b="0" i="0" dirty="0">
                <a:solidFill>
                  <a:srgbClr val="333333"/>
                </a:solidFill>
                <a:effectLst/>
              </a:rPr>
              <a:t>—</a:t>
            </a:r>
          </a:p>
          <a:p>
            <a:pPr marL="457200" lvl="1" indent="0" fontAlgn="base">
              <a:buNone/>
            </a:pPr>
            <a:endParaRPr lang="en-US" sz="2500" b="0" i="0" dirty="0">
              <a:solidFill>
                <a:srgbClr val="333333"/>
              </a:solidFill>
              <a:effectLst/>
            </a:endParaRPr>
          </a:p>
          <a:p>
            <a:pPr marL="457200" lvl="1" indent="0" fontAlgn="base">
              <a:buNone/>
            </a:pPr>
            <a:r>
              <a:rPr lang="en-US" sz="2500" b="0" i="0" dirty="0">
                <a:solidFill>
                  <a:srgbClr val="333333"/>
                </a:solidFill>
                <a:effectLst/>
              </a:rPr>
              <a:t>(</a:t>
            </a:r>
            <a:r>
              <a:rPr lang="en-US" sz="2500" b="0" i="0" dirty="0" err="1">
                <a:solidFill>
                  <a:srgbClr val="333333"/>
                </a:solidFill>
                <a:effectLst/>
              </a:rPr>
              <a:t>i</a:t>
            </a:r>
            <a:r>
              <a:rPr lang="en-US" sz="2500" b="0" i="0" dirty="0">
                <a:solidFill>
                  <a:srgbClr val="333333"/>
                </a:solidFill>
                <a:effectLst/>
              </a:rPr>
              <a:t>) </a:t>
            </a:r>
            <a:r>
              <a:rPr lang="en-US" sz="2500" b="0" i="1" dirty="0">
                <a:solidFill>
                  <a:srgbClr val="333333"/>
                </a:solidFill>
                <a:effectLst/>
              </a:rPr>
              <a:t>In general.</a:t>
            </a:r>
            <a:r>
              <a:rPr lang="en-US" sz="2500" b="0" i="0" dirty="0">
                <a:solidFill>
                  <a:srgbClr val="333333"/>
                </a:solidFill>
                <a:effectLst/>
              </a:rPr>
              <a:t> The term </a:t>
            </a:r>
            <a:r>
              <a:rPr lang="en-US" sz="2500" b="0" i="1" dirty="0">
                <a:solidFill>
                  <a:srgbClr val="333333"/>
                </a:solidFill>
                <a:effectLst/>
              </a:rPr>
              <a:t>trade or business</a:t>
            </a:r>
            <a:r>
              <a:rPr lang="en-US" sz="2500" b="0" i="0" dirty="0">
                <a:solidFill>
                  <a:srgbClr val="333333"/>
                </a:solidFill>
                <a:effectLst/>
              </a:rPr>
              <a:t> means a trade or business within the meaning of section 162.</a:t>
            </a:r>
          </a:p>
          <a:p>
            <a:pPr marL="457200" lvl="1" indent="0" fontAlgn="base">
              <a:buNone/>
            </a:pPr>
            <a:endParaRPr lang="en-US" sz="2500" b="0" i="0" dirty="0">
              <a:solidFill>
                <a:srgbClr val="333333"/>
              </a:solidFill>
              <a:effectLst/>
            </a:endParaRPr>
          </a:p>
          <a:p>
            <a:pPr marL="457200" lvl="1" indent="0" fontAlgn="base">
              <a:buNone/>
            </a:pPr>
            <a:r>
              <a:rPr lang="en-US" sz="2500" b="0" i="0" dirty="0">
                <a:solidFill>
                  <a:srgbClr val="333333"/>
                </a:solidFill>
                <a:effectLst/>
              </a:rPr>
              <a:t>(ii) </a:t>
            </a:r>
            <a:r>
              <a:rPr lang="en-US" sz="2500" b="0" i="1" dirty="0">
                <a:solidFill>
                  <a:srgbClr val="333333"/>
                </a:solidFill>
                <a:effectLst/>
                <a:highlight>
                  <a:srgbClr val="FFFF00"/>
                </a:highlight>
              </a:rPr>
              <a:t>Excepted trade or business</a:t>
            </a:r>
            <a:r>
              <a:rPr lang="en-US" sz="2500" b="0" i="1" dirty="0">
                <a:solidFill>
                  <a:srgbClr val="333333"/>
                </a:solidFill>
                <a:effectLst/>
              </a:rPr>
              <a:t>.</a:t>
            </a:r>
            <a:r>
              <a:rPr lang="en-US" sz="2500" b="0" i="0" dirty="0">
                <a:solidFill>
                  <a:srgbClr val="333333"/>
                </a:solidFill>
                <a:effectLst/>
              </a:rPr>
              <a:t> </a:t>
            </a:r>
            <a:r>
              <a:rPr lang="en-US" sz="2500" b="0" i="0" dirty="0">
                <a:solidFill>
                  <a:srgbClr val="333333"/>
                </a:solidFill>
                <a:effectLst/>
                <a:highlight>
                  <a:srgbClr val="FFFF00"/>
                </a:highlight>
              </a:rPr>
              <a:t>The term </a:t>
            </a:r>
            <a:r>
              <a:rPr lang="en-US" sz="2500" b="0" i="1" dirty="0">
                <a:solidFill>
                  <a:srgbClr val="333333"/>
                </a:solidFill>
                <a:effectLst/>
                <a:highlight>
                  <a:srgbClr val="FFFF00"/>
                </a:highlight>
              </a:rPr>
              <a:t>excepted trade or business</a:t>
            </a:r>
            <a:r>
              <a:rPr lang="en-US" sz="2500" b="0" i="0" dirty="0">
                <a:solidFill>
                  <a:srgbClr val="333333"/>
                </a:solidFill>
                <a:effectLst/>
                <a:highlight>
                  <a:srgbClr val="FFFF00"/>
                </a:highlight>
              </a:rPr>
              <a:t> means </a:t>
            </a:r>
            <a:r>
              <a:rPr lang="en-US" sz="2500" b="0" i="0" dirty="0">
                <a:solidFill>
                  <a:srgbClr val="333333"/>
                </a:solidFill>
                <a:effectLst/>
              </a:rPr>
              <a:t>the trade or business of performing services as an employee, an electing real property trade or business, an electing farming business, or </a:t>
            </a:r>
            <a:r>
              <a:rPr lang="en-US" sz="2500" b="0" i="0" dirty="0">
                <a:solidFill>
                  <a:srgbClr val="333333"/>
                </a:solidFill>
                <a:effectLst/>
                <a:highlight>
                  <a:srgbClr val="FFFF00"/>
                </a:highlight>
              </a:rPr>
              <a:t>an excepted regulated utility trade or business</a:t>
            </a:r>
            <a:r>
              <a:rPr lang="en-US" sz="2500" b="0" i="0" dirty="0">
                <a:solidFill>
                  <a:srgbClr val="333333"/>
                </a:solidFill>
                <a:effectLst/>
              </a:rPr>
              <a:t>. For additional rules related to excepted trades or businesses, including elections made under section 163(j)(7)(B) and (C), see § 1.163(j)-9.</a:t>
            </a:r>
          </a:p>
          <a:p>
            <a:pPr marL="457200" lvl="1" indent="0" fontAlgn="base">
              <a:buNone/>
            </a:pPr>
            <a:endParaRPr lang="en-US" sz="2500" b="0" i="0" dirty="0">
              <a:solidFill>
                <a:srgbClr val="333333"/>
              </a:solidFill>
              <a:effectLst/>
            </a:endParaRPr>
          </a:p>
          <a:p>
            <a:pPr marL="457200" lvl="1" indent="0" fontAlgn="base">
              <a:buNone/>
            </a:pPr>
            <a:r>
              <a:rPr lang="en-US" sz="2500" b="0" i="0" dirty="0">
                <a:solidFill>
                  <a:srgbClr val="333333"/>
                </a:solidFill>
                <a:effectLst/>
              </a:rPr>
              <a:t>(iii) </a:t>
            </a:r>
            <a:r>
              <a:rPr lang="en-US" sz="2500" b="0" i="1" dirty="0">
                <a:solidFill>
                  <a:srgbClr val="333333"/>
                </a:solidFill>
                <a:effectLst/>
              </a:rPr>
              <a:t>Non-excepted trade or business.</a:t>
            </a:r>
            <a:r>
              <a:rPr lang="en-US" sz="2500" b="0" i="0" dirty="0">
                <a:solidFill>
                  <a:srgbClr val="333333"/>
                </a:solidFill>
                <a:effectLst/>
              </a:rPr>
              <a:t> The term </a:t>
            </a:r>
            <a:r>
              <a:rPr lang="en-US" sz="2500" b="0" i="1" dirty="0">
                <a:solidFill>
                  <a:srgbClr val="333333"/>
                </a:solidFill>
                <a:effectLst/>
              </a:rPr>
              <a:t>non-excepted trade or business</a:t>
            </a:r>
            <a:r>
              <a:rPr lang="en-US" sz="2500" b="0" i="0" dirty="0">
                <a:solidFill>
                  <a:srgbClr val="333333"/>
                </a:solidFill>
                <a:effectLst/>
              </a:rPr>
              <a:t> means any trade or business that is not an excepted trade or business.</a:t>
            </a:r>
          </a:p>
          <a:p>
            <a:pPr marL="0" indent="0" fontAlgn="base">
              <a:buNone/>
            </a:pPr>
            <a:r>
              <a:rPr lang="en-US" sz="2500" b="0" i="0" dirty="0">
                <a:solidFill>
                  <a:srgbClr val="333333"/>
                </a:solidFill>
                <a:effectLst/>
              </a:rPr>
              <a:t>Treas. Reg. § 1.163(j)-1(b)(44</a:t>
            </a:r>
            <a:r>
              <a:rPr lang="en-US" dirty="0">
                <a:solidFill>
                  <a:srgbClr val="333333"/>
                </a:solidFill>
              </a:rPr>
              <a:t>)</a:t>
            </a:r>
            <a:r>
              <a:rPr lang="en-US" sz="2800" dirty="0"/>
              <a:t> (</a:t>
            </a:r>
            <a:r>
              <a:rPr lang="en-US" sz="2800" b="1" dirty="0">
                <a:solidFill>
                  <a:srgbClr val="FF0000"/>
                </a:solidFill>
              </a:rPr>
              <a:t>2020</a:t>
            </a:r>
            <a:r>
              <a:rPr lang="en-US" sz="2800" dirty="0"/>
              <a:t>)</a:t>
            </a:r>
            <a:r>
              <a:rPr lang="en-US" sz="2400" dirty="0">
                <a:solidFill>
                  <a:srgbClr val="333333"/>
                </a:solidFill>
              </a:rPr>
              <a:t>.</a:t>
            </a:r>
            <a:r>
              <a:rPr lang="en-US" sz="2500" b="0" i="0" dirty="0">
                <a:solidFill>
                  <a:srgbClr val="333333"/>
                </a:solidFill>
                <a:effectLst/>
              </a:rPr>
              <a:t>  See also IRC § 163(j)(7) &amp; (11).</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153</a:t>
            </a:fld>
            <a:endParaRPr lang="en-US"/>
          </a:p>
        </p:txBody>
      </p:sp>
      <p:sp>
        <p:nvSpPr>
          <p:cNvPr id="8" name="Title 1">
            <a:extLst>
              <a:ext uri="{FF2B5EF4-FFF2-40B4-BE49-F238E27FC236}">
                <a16:creationId xmlns:a16="http://schemas.microsoft.com/office/drawing/2014/main" id="{0B898E6B-C028-4FDA-B511-84F9CAB8D0BD}"/>
              </a:ext>
            </a:extLst>
          </p:cNvPr>
          <p:cNvSpPr>
            <a:spLocks noGrp="1"/>
          </p:cNvSpPr>
          <p:nvPr>
            <p:ph type="title"/>
          </p:nvPr>
        </p:nvSpPr>
        <p:spPr>
          <a:xfrm>
            <a:off x="1271240" y="111510"/>
            <a:ext cx="9623505" cy="484881"/>
          </a:xfrm>
        </p:spPr>
        <p:txBody>
          <a:bodyPr>
            <a:normAutofit fontScale="90000"/>
          </a:bodyPr>
          <a:lstStyle/>
          <a:p>
            <a:pPr algn="ctr"/>
            <a:r>
              <a:rPr lang="en-US" dirty="0"/>
              <a:t>Excepted and Non-excepted Trade or Business</a:t>
            </a:r>
          </a:p>
        </p:txBody>
      </p:sp>
    </p:spTree>
    <p:extLst>
      <p:ext uri="{BB962C8B-B14F-4D97-AF65-F5344CB8AC3E}">
        <p14:creationId xmlns:p14="http://schemas.microsoft.com/office/powerpoint/2010/main" val="235578277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591016" y="111510"/>
            <a:ext cx="10983951" cy="484881"/>
          </a:xfrm>
        </p:spPr>
        <p:txBody>
          <a:bodyPr>
            <a:normAutofit fontScale="90000"/>
          </a:bodyPr>
          <a:lstStyle/>
          <a:p>
            <a:pPr algn="ctr"/>
            <a:r>
              <a:rPr lang="en-US" dirty="0"/>
              <a:t>Trade or Business Exceptions – IRC § 163(j)(7) &amp; (11)</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0" indent="0" algn="l">
              <a:buNone/>
            </a:pPr>
            <a:r>
              <a:rPr lang="en-US" sz="1150" b="1" i="0" u="none" strike="noStrike" dirty="0">
                <a:solidFill>
                  <a:srgbClr val="333333"/>
                </a:solidFill>
                <a:effectLst/>
                <a:highlight>
                  <a:srgbClr val="FFFF00"/>
                </a:highlight>
              </a:rPr>
              <a:t>I.R.C. § 163(j)(7)</a:t>
            </a:r>
            <a:r>
              <a:rPr lang="en-US" sz="1150" b="0" i="0" dirty="0">
                <a:solidFill>
                  <a:srgbClr val="000000"/>
                </a:solidFill>
                <a:effectLst/>
                <a:highlight>
                  <a:srgbClr val="FFFF00"/>
                </a:highlight>
              </a:rPr>
              <a:t> </a:t>
            </a:r>
            <a:r>
              <a:rPr lang="en-US" sz="1150" b="1" i="0" dirty="0">
                <a:solidFill>
                  <a:srgbClr val="000000"/>
                </a:solidFill>
                <a:effectLst/>
                <a:highlight>
                  <a:srgbClr val="FFFF00"/>
                </a:highlight>
              </a:rPr>
              <a:t>Trade or Business</a:t>
            </a:r>
            <a:r>
              <a:rPr lang="en-US" sz="1150" b="0" i="0" dirty="0">
                <a:solidFill>
                  <a:srgbClr val="000000"/>
                </a:solidFill>
                <a:effectLst/>
                <a:highlight>
                  <a:srgbClr val="FFFF00"/>
                </a:highlight>
              </a:rPr>
              <a:t> — For purposes of this subsection</a:t>
            </a:r>
          </a:p>
          <a:p>
            <a:pPr marL="0" indent="0" algn="l">
              <a:buNone/>
            </a:pPr>
            <a:r>
              <a:rPr lang="en-US" sz="1150" b="1" i="0" u="none" strike="noStrike" dirty="0">
                <a:solidFill>
                  <a:srgbClr val="333333"/>
                </a:solidFill>
                <a:effectLst/>
                <a:highlight>
                  <a:srgbClr val="FFFF00"/>
                </a:highlight>
              </a:rPr>
              <a:t>(A)</a:t>
            </a:r>
            <a:r>
              <a:rPr lang="en-US" sz="1150" b="0" i="0" dirty="0">
                <a:solidFill>
                  <a:srgbClr val="000000"/>
                </a:solidFill>
                <a:effectLst/>
                <a:highlight>
                  <a:srgbClr val="FFFF00"/>
                </a:highlight>
              </a:rPr>
              <a:t> </a:t>
            </a:r>
            <a:r>
              <a:rPr lang="en-US" sz="1150" b="1" i="0" dirty="0">
                <a:solidFill>
                  <a:srgbClr val="000000"/>
                </a:solidFill>
                <a:effectLst/>
                <a:highlight>
                  <a:srgbClr val="FFFF00"/>
                </a:highlight>
              </a:rPr>
              <a:t>In General</a:t>
            </a:r>
            <a:r>
              <a:rPr lang="en-US" sz="1150" b="0" i="0" dirty="0">
                <a:solidFill>
                  <a:srgbClr val="000000"/>
                </a:solidFill>
                <a:effectLst/>
                <a:highlight>
                  <a:srgbClr val="FFFF00"/>
                </a:highlight>
              </a:rPr>
              <a:t> — The term “trade or business” shall not include—</a:t>
            </a:r>
          </a:p>
          <a:p>
            <a:pPr marL="0" indent="0" algn="l">
              <a:buNone/>
            </a:pPr>
            <a:r>
              <a:rPr lang="en-US" sz="1150" b="1" i="0" u="none" strike="noStrike" dirty="0">
                <a:solidFill>
                  <a:srgbClr val="333333"/>
                </a:solidFill>
                <a:effectLst/>
              </a:rPr>
              <a:t>(</a:t>
            </a:r>
            <a:r>
              <a:rPr lang="en-US" sz="1150" b="1" i="0" u="none" strike="noStrike" dirty="0" err="1">
                <a:solidFill>
                  <a:srgbClr val="333333"/>
                </a:solidFill>
                <a:effectLst/>
              </a:rPr>
              <a:t>i</a:t>
            </a:r>
            <a:r>
              <a:rPr lang="en-US" sz="1150" b="1" i="0" u="none" strike="noStrike" dirty="0">
                <a:solidFill>
                  <a:srgbClr val="333333"/>
                </a:solidFill>
                <a:effectLst/>
              </a:rPr>
              <a:t>)</a:t>
            </a:r>
            <a:r>
              <a:rPr lang="en-US" sz="1150" b="0" i="0" dirty="0">
                <a:solidFill>
                  <a:srgbClr val="000000"/>
                </a:solidFill>
                <a:effectLst/>
              </a:rPr>
              <a:t> — the trade or business of performing services as an employee,</a:t>
            </a:r>
          </a:p>
          <a:p>
            <a:pPr marL="0" indent="0" algn="l">
              <a:buNone/>
            </a:pPr>
            <a:r>
              <a:rPr lang="en-US" sz="1150" b="1" i="0" u="none" strike="noStrike" dirty="0">
                <a:solidFill>
                  <a:srgbClr val="333333"/>
                </a:solidFill>
                <a:effectLst/>
              </a:rPr>
              <a:t>(ii)</a:t>
            </a:r>
            <a:r>
              <a:rPr lang="en-US" sz="1150" b="0" i="0" dirty="0">
                <a:solidFill>
                  <a:srgbClr val="000000"/>
                </a:solidFill>
                <a:effectLst/>
              </a:rPr>
              <a:t> — any electing real property trade or business,</a:t>
            </a:r>
          </a:p>
          <a:p>
            <a:pPr marL="0" indent="0" algn="l">
              <a:buNone/>
            </a:pPr>
            <a:r>
              <a:rPr lang="en-US" sz="1150" b="1" i="0" u="none" strike="noStrike" dirty="0">
                <a:solidFill>
                  <a:srgbClr val="333333"/>
                </a:solidFill>
                <a:effectLst/>
              </a:rPr>
              <a:t>(iii)</a:t>
            </a:r>
            <a:r>
              <a:rPr lang="en-US" sz="1150" b="0" i="0" dirty="0">
                <a:solidFill>
                  <a:srgbClr val="000000"/>
                </a:solidFill>
                <a:effectLst/>
              </a:rPr>
              <a:t> — any electing farming business, or</a:t>
            </a:r>
          </a:p>
          <a:p>
            <a:pPr marL="0" indent="0" algn="l">
              <a:buNone/>
            </a:pPr>
            <a:r>
              <a:rPr lang="en-US" sz="1150" b="1" i="0" u="none" strike="noStrike" dirty="0">
                <a:solidFill>
                  <a:srgbClr val="333333"/>
                </a:solidFill>
                <a:effectLst/>
                <a:highlight>
                  <a:srgbClr val="FFFF00"/>
                </a:highlight>
              </a:rPr>
              <a:t>(iv)</a:t>
            </a:r>
            <a:r>
              <a:rPr lang="en-US" sz="1150" b="0" i="0" dirty="0">
                <a:solidFill>
                  <a:srgbClr val="000000"/>
                </a:solidFill>
                <a:effectLst/>
                <a:highlight>
                  <a:srgbClr val="FFFF00"/>
                </a:highlight>
              </a:rPr>
              <a:t> — the trade or business of the furnishing or sale of—</a:t>
            </a:r>
          </a:p>
          <a:p>
            <a:pPr marL="0" indent="0" algn="l">
              <a:buNone/>
            </a:pPr>
            <a:r>
              <a:rPr lang="en-US" sz="1150" b="1" i="0" u="none" strike="noStrike" dirty="0">
                <a:solidFill>
                  <a:srgbClr val="333333"/>
                </a:solidFill>
                <a:effectLst/>
              </a:rPr>
              <a:t>	</a:t>
            </a:r>
            <a:r>
              <a:rPr lang="en-US" sz="1150" b="1" i="0" u="none" strike="noStrike" dirty="0">
                <a:solidFill>
                  <a:srgbClr val="333333"/>
                </a:solidFill>
                <a:effectLst/>
                <a:highlight>
                  <a:srgbClr val="FFFF00"/>
                </a:highlight>
              </a:rPr>
              <a:t>(I)</a:t>
            </a:r>
            <a:r>
              <a:rPr lang="en-US" sz="1150" b="0" i="0" dirty="0">
                <a:solidFill>
                  <a:srgbClr val="000000"/>
                </a:solidFill>
                <a:effectLst/>
                <a:highlight>
                  <a:srgbClr val="FFFF00"/>
                </a:highlight>
              </a:rPr>
              <a:t> — electrical energy, water, or sewage disposal services,</a:t>
            </a:r>
          </a:p>
          <a:p>
            <a:pPr marL="0" indent="0" algn="l">
              <a:buNone/>
            </a:pPr>
            <a:r>
              <a:rPr lang="en-US" sz="1150" b="1" i="0" u="none" strike="noStrike" dirty="0">
                <a:solidFill>
                  <a:srgbClr val="333333"/>
                </a:solidFill>
                <a:effectLst/>
              </a:rPr>
              <a:t>	</a:t>
            </a:r>
            <a:r>
              <a:rPr lang="en-US" sz="1150" b="1" i="0" u="none" strike="noStrike" dirty="0">
                <a:solidFill>
                  <a:srgbClr val="333333"/>
                </a:solidFill>
                <a:effectLst/>
                <a:highlight>
                  <a:srgbClr val="FFFF00"/>
                </a:highlight>
              </a:rPr>
              <a:t>(II)</a:t>
            </a:r>
            <a:r>
              <a:rPr lang="en-US" sz="1150" b="0" i="0" dirty="0">
                <a:solidFill>
                  <a:srgbClr val="000000"/>
                </a:solidFill>
                <a:effectLst/>
                <a:highlight>
                  <a:srgbClr val="FFFF00"/>
                </a:highlight>
              </a:rPr>
              <a:t> — gas or steam through a local distribution system, or</a:t>
            </a:r>
          </a:p>
          <a:p>
            <a:pPr marL="0" indent="0" algn="l">
              <a:buNone/>
            </a:pPr>
            <a:r>
              <a:rPr lang="en-US" sz="1150" b="1" i="0" u="none" strike="noStrike" dirty="0">
                <a:solidFill>
                  <a:srgbClr val="333333"/>
                </a:solidFill>
                <a:effectLst/>
              </a:rPr>
              <a:t>	</a:t>
            </a:r>
            <a:r>
              <a:rPr lang="en-US" sz="1150" b="1" i="0" u="none" strike="noStrike" dirty="0">
                <a:solidFill>
                  <a:srgbClr val="333333"/>
                </a:solidFill>
                <a:effectLst/>
                <a:highlight>
                  <a:srgbClr val="FFFF00"/>
                </a:highlight>
              </a:rPr>
              <a:t>(III)</a:t>
            </a:r>
            <a:r>
              <a:rPr lang="en-US" sz="1150" b="0" i="0" dirty="0">
                <a:solidFill>
                  <a:srgbClr val="000000"/>
                </a:solidFill>
                <a:effectLst/>
                <a:highlight>
                  <a:srgbClr val="FFFF00"/>
                </a:highlight>
              </a:rPr>
              <a:t> — transportation of gas or steam by pipeline,</a:t>
            </a:r>
          </a:p>
          <a:p>
            <a:pPr marL="0" indent="0" algn="l">
              <a:buNone/>
            </a:pPr>
            <a:r>
              <a:rPr lang="en-US" sz="1150" b="0" i="0" dirty="0">
                <a:solidFill>
                  <a:srgbClr val="000000"/>
                </a:solidFill>
                <a:effectLst/>
                <a:highlight>
                  <a:srgbClr val="FFFF00"/>
                </a:highlight>
              </a:rPr>
              <a:t>if the rates for such furnishing or sale, as the case may be, have been established or approved by a State or political subdivision thereof, by any agency or instrumentality of the United States, by a public service or public utility commission or other similar body of any State or political subdivision thereof, or by the governing or ratemaking body of an electric cooperative.</a:t>
            </a:r>
          </a:p>
          <a:p>
            <a:pPr marL="0" indent="0" algn="l">
              <a:buNone/>
            </a:pPr>
            <a:r>
              <a:rPr lang="en-US" sz="1150" b="1" i="0" u="none" strike="noStrike" dirty="0">
                <a:solidFill>
                  <a:srgbClr val="333333"/>
                </a:solidFill>
                <a:effectLst/>
              </a:rPr>
              <a:t>(B)</a:t>
            </a:r>
            <a:r>
              <a:rPr lang="en-US" sz="1150" b="0" i="0" dirty="0">
                <a:solidFill>
                  <a:srgbClr val="000000"/>
                </a:solidFill>
                <a:effectLst/>
              </a:rPr>
              <a:t> </a:t>
            </a:r>
            <a:r>
              <a:rPr lang="en-US" sz="1150" b="1" i="0" dirty="0">
                <a:solidFill>
                  <a:srgbClr val="000000"/>
                </a:solidFill>
                <a:effectLst/>
              </a:rPr>
              <a:t>Electing Real Property Trade Or Business</a:t>
            </a:r>
            <a:r>
              <a:rPr lang="en-US" sz="1150" b="0" i="0" dirty="0">
                <a:solidFill>
                  <a:srgbClr val="000000"/>
                </a:solidFill>
                <a:effectLst/>
              </a:rPr>
              <a:t> — For purposes of this paragraph, the term “electing real property trade or business” means any trade or business which is described in section 469(c)(7)(C) and which makes an election under this subparagraph. Any such election shall be made at such time and in such manner as the Secretary shall prescribe, and, once made, shall be irrevocable.</a:t>
            </a:r>
          </a:p>
          <a:p>
            <a:pPr marL="0" indent="0" algn="l">
              <a:buNone/>
            </a:pPr>
            <a:r>
              <a:rPr lang="en-US" sz="1150" b="1" i="0" u="none" strike="noStrike" dirty="0">
                <a:solidFill>
                  <a:srgbClr val="333333"/>
                </a:solidFill>
                <a:effectLst/>
              </a:rPr>
              <a:t>(C)</a:t>
            </a:r>
            <a:r>
              <a:rPr lang="en-US" sz="1150" b="0" i="0" dirty="0">
                <a:solidFill>
                  <a:srgbClr val="000000"/>
                </a:solidFill>
                <a:effectLst/>
              </a:rPr>
              <a:t> </a:t>
            </a:r>
            <a:r>
              <a:rPr lang="en-US" sz="1150" b="1" i="0" dirty="0">
                <a:solidFill>
                  <a:srgbClr val="000000"/>
                </a:solidFill>
                <a:effectLst/>
              </a:rPr>
              <a:t>Electing Farming Business</a:t>
            </a:r>
            <a:r>
              <a:rPr lang="en-US" sz="1150" b="0" i="0" dirty="0">
                <a:solidFill>
                  <a:srgbClr val="000000"/>
                </a:solidFill>
                <a:effectLst/>
              </a:rPr>
              <a:t> — For purposes of this paragraph, the term “electing farming business” means—</a:t>
            </a:r>
          </a:p>
          <a:p>
            <a:pPr marL="0" indent="0" algn="l">
              <a:buNone/>
            </a:pPr>
            <a:r>
              <a:rPr lang="en-US" sz="1150" b="1" i="0" u="none" strike="noStrike" dirty="0">
                <a:solidFill>
                  <a:srgbClr val="333333"/>
                </a:solidFill>
                <a:effectLst/>
              </a:rPr>
              <a:t>(</a:t>
            </a:r>
            <a:r>
              <a:rPr lang="en-US" sz="1150" b="1" i="0" u="none" strike="noStrike" dirty="0" err="1">
                <a:solidFill>
                  <a:srgbClr val="333333"/>
                </a:solidFill>
                <a:effectLst/>
              </a:rPr>
              <a:t>i</a:t>
            </a:r>
            <a:r>
              <a:rPr lang="en-US" sz="1150" b="1" i="0" u="none" strike="noStrike" dirty="0">
                <a:solidFill>
                  <a:srgbClr val="333333"/>
                </a:solidFill>
                <a:effectLst/>
              </a:rPr>
              <a:t>)</a:t>
            </a:r>
            <a:r>
              <a:rPr lang="en-US" sz="1150" b="0" i="0" dirty="0">
                <a:solidFill>
                  <a:srgbClr val="000000"/>
                </a:solidFill>
                <a:effectLst/>
              </a:rPr>
              <a:t> — a farming business (as defined in section 263A(e)(4)) which makes an election under this subparagraph, or</a:t>
            </a:r>
          </a:p>
          <a:p>
            <a:pPr marL="0" indent="0" algn="l">
              <a:buNone/>
            </a:pPr>
            <a:r>
              <a:rPr lang="en-US" sz="1150" b="1" i="0" u="none" strike="noStrike" dirty="0">
                <a:solidFill>
                  <a:srgbClr val="333333"/>
                </a:solidFill>
                <a:effectLst/>
              </a:rPr>
              <a:t>(ii)</a:t>
            </a:r>
            <a:r>
              <a:rPr lang="en-US" sz="1150" b="0" i="0" dirty="0">
                <a:solidFill>
                  <a:srgbClr val="000000"/>
                </a:solidFill>
                <a:effectLst/>
              </a:rPr>
              <a:t> — any trade or business of a specified agricultural or horticultural cooperative (as defined in section 199A(g)(2)) with respect to which the cooperative makes an election under this subparagraph. </a:t>
            </a:r>
          </a:p>
          <a:p>
            <a:pPr marL="0" indent="0" algn="l">
              <a:buNone/>
            </a:pPr>
            <a:r>
              <a:rPr lang="en-US" sz="1150" b="0" i="0" dirty="0">
                <a:solidFill>
                  <a:srgbClr val="000000"/>
                </a:solidFill>
                <a:effectLst/>
              </a:rPr>
              <a:t>Any such election shall be made at such time and in such manner as the Secretary shall prescribe, and, once made, shall be irrevocable.</a:t>
            </a:r>
          </a:p>
          <a:p>
            <a:pPr marL="0" indent="0" algn="l">
              <a:buNone/>
            </a:pPr>
            <a:r>
              <a:rPr lang="en-US" sz="1150" b="1" i="0" u="none" strike="noStrike" dirty="0">
                <a:solidFill>
                  <a:srgbClr val="333333"/>
                </a:solidFill>
                <a:effectLst/>
              </a:rPr>
              <a:t>I.R.C. § 163(j)(11)</a:t>
            </a:r>
            <a:r>
              <a:rPr lang="en-US" sz="1150" b="0" i="0" dirty="0">
                <a:solidFill>
                  <a:srgbClr val="000000"/>
                </a:solidFill>
                <a:effectLst/>
              </a:rPr>
              <a:t> </a:t>
            </a:r>
            <a:r>
              <a:rPr lang="en-US" sz="1150" b="1" i="0" dirty="0">
                <a:solidFill>
                  <a:srgbClr val="000000"/>
                </a:solidFill>
                <a:effectLst/>
              </a:rPr>
              <a:t>Cross References</a:t>
            </a:r>
          </a:p>
          <a:p>
            <a:pPr marL="0" indent="0" algn="l">
              <a:buNone/>
            </a:pPr>
            <a:r>
              <a:rPr lang="en-US" sz="1150" b="1" i="0" u="none" strike="noStrike" dirty="0">
                <a:solidFill>
                  <a:srgbClr val="333333"/>
                </a:solidFill>
                <a:effectLst/>
              </a:rPr>
              <a:t>(A)</a:t>
            </a:r>
            <a:r>
              <a:rPr lang="en-US" sz="1150" b="0" i="0" dirty="0">
                <a:solidFill>
                  <a:srgbClr val="000000"/>
                </a:solidFill>
                <a:effectLst/>
              </a:rPr>
              <a:t> — For requirement that an electing real property trade or business use the alternative depreciation system, see section 168(g)(1)(F).</a:t>
            </a:r>
          </a:p>
          <a:p>
            <a:pPr marL="0" indent="0" algn="l">
              <a:buNone/>
            </a:pPr>
            <a:r>
              <a:rPr lang="en-US" sz="1150" b="1" i="0" u="none" strike="noStrike" dirty="0">
                <a:solidFill>
                  <a:srgbClr val="333333"/>
                </a:solidFill>
                <a:effectLst/>
              </a:rPr>
              <a:t>(B)</a:t>
            </a:r>
            <a:r>
              <a:rPr lang="en-US" sz="1150" b="0" i="0" dirty="0">
                <a:solidFill>
                  <a:srgbClr val="000000"/>
                </a:solidFill>
                <a:effectLst/>
              </a:rPr>
              <a:t> — For requirement that an electing farming business use the alternative depreciation system, see section 168(g)(1)(G).</a:t>
            </a:r>
          </a:p>
          <a:p>
            <a:pPr marL="0" indent="0" fontAlgn="base">
              <a:buNone/>
            </a:pPr>
            <a:r>
              <a:rPr lang="en-US" sz="1150" b="0" i="0" dirty="0">
                <a:solidFill>
                  <a:srgbClr val="333333"/>
                </a:solidFill>
                <a:effectLst/>
              </a:rPr>
              <a:t>IRC § 163(j)(7)</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154</a:t>
            </a:fld>
            <a:endParaRPr lang="en-US" dirty="0"/>
          </a:p>
        </p:txBody>
      </p:sp>
      <p:sp>
        <p:nvSpPr>
          <p:cNvPr id="4" name="TextBox 3">
            <a:extLst>
              <a:ext uri="{FF2B5EF4-FFF2-40B4-BE49-F238E27FC236}">
                <a16:creationId xmlns:a16="http://schemas.microsoft.com/office/drawing/2014/main" id="{DEC1A247-108A-44B8-84EA-B04345981280}"/>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3</a:t>
            </a:r>
          </a:p>
        </p:txBody>
      </p:sp>
      <p:sp>
        <p:nvSpPr>
          <p:cNvPr id="5" name="TextBox 4">
            <a:extLst>
              <a:ext uri="{FF2B5EF4-FFF2-40B4-BE49-F238E27FC236}">
                <a16:creationId xmlns:a16="http://schemas.microsoft.com/office/drawing/2014/main" id="{8B3ED836-5877-4109-97A7-151E5C27CB26}"/>
              </a:ext>
            </a:extLst>
          </p:cNvPr>
          <p:cNvSpPr txBox="1"/>
          <p:nvPr/>
        </p:nvSpPr>
        <p:spPr>
          <a:xfrm>
            <a:off x="7973115" y="1338150"/>
            <a:ext cx="3891784" cy="1815882"/>
          </a:xfrm>
          <a:prstGeom prst="rect">
            <a:avLst/>
          </a:prstGeom>
          <a:noFill/>
          <a:ln w="38100">
            <a:solidFill>
              <a:srgbClr val="FF0000"/>
            </a:solidFill>
          </a:ln>
        </p:spPr>
        <p:txBody>
          <a:bodyPr wrap="square" rtlCol="0">
            <a:spAutoFit/>
          </a:bodyPr>
          <a:lstStyle/>
          <a:p>
            <a:r>
              <a:rPr lang="en-US" sz="1600" b="0" i="0" dirty="0">
                <a:solidFill>
                  <a:srgbClr val="333333"/>
                </a:solidFill>
                <a:effectLst/>
                <a:highlight>
                  <a:srgbClr val="FFFF00"/>
                </a:highlight>
              </a:rPr>
              <a:t>NAICS code associated with a trade or business that is generally not subject to the section 163(j) limitation</a:t>
            </a:r>
            <a:r>
              <a:rPr lang="en-US" sz="1600" b="0" i="0" dirty="0">
                <a:solidFill>
                  <a:srgbClr val="333333"/>
                </a:solidFill>
                <a:effectLst/>
              </a:rPr>
              <a:t> </a:t>
            </a:r>
            <a:r>
              <a:rPr lang="en-US" sz="1600" b="0" i="0" dirty="0">
                <a:solidFill>
                  <a:srgbClr val="333333"/>
                </a:solidFill>
                <a:effectLst/>
                <a:highlight>
                  <a:srgbClr val="FFFF00"/>
                </a:highlight>
              </a:rPr>
              <a:t>(2211 (electric power generation, transmission and distribution), 2212 (natural gas distribution), 2213 (water, sewage and other systems),</a:t>
            </a:r>
            <a:r>
              <a:rPr lang="en-US" sz="1600" b="0" i="0" dirty="0">
                <a:solidFill>
                  <a:srgbClr val="333333"/>
                </a:solidFill>
                <a:effectLst/>
              </a:rPr>
              <a:t> 111 or 112 (farming), 531 (real property)).</a:t>
            </a:r>
            <a:endParaRPr lang="en-US" sz="1600" dirty="0"/>
          </a:p>
        </p:txBody>
      </p:sp>
      <p:sp>
        <p:nvSpPr>
          <p:cNvPr id="8" name="TextBox 7">
            <a:extLst>
              <a:ext uri="{FF2B5EF4-FFF2-40B4-BE49-F238E27FC236}">
                <a16:creationId xmlns:a16="http://schemas.microsoft.com/office/drawing/2014/main" id="{D3C221F8-397E-4E85-A0A5-5C7542C8344B}"/>
              </a:ext>
            </a:extLst>
          </p:cNvPr>
          <p:cNvSpPr txBox="1"/>
          <p:nvPr/>
        </p:nvSpPr>
        <p:spPr>
          <a:xfrm>
            <a:off x="5114690" y="1334435"/>
            <a:ext cx="2735769" cy="1815882"/>
          </a:xfrm>
          <a:prstGeom prst="rect">
            <a:avLst/>
          </a:prstGeom>
          <a:noFill/>
          <a:ln w="38100">
            <a:solidFill>
              <a:srgbClr val="FF0000"/>
            </a:solidFill>
          </a:ln>
        </p:spPr>
        <p:txBody>
          <a:bodyPr wrap="square" rtlCol="0">
            <a:spAutoFit/>
          </a:bodyPr>
          <a:lstStyle/>
          <a:p>
            <a:r>
              <a:rPr lang="en-US" sz="1600" b="0" i="0" dirty="0">
                <a:solidFill>
                  <a:srgbClr val="333333"/>
                </a:solidFill>
                <a:effectLst/>
              </a:rPr>
              <a:t>North America Industry Classification System (“NAICS”) has 20 two-digit codes, as follows for relevant codes:</a:t>
            </a:r>
          </a:p>
          <a:p>
            <a:r>
              <a:rPr lang="en-US" sz="1600" dirty="0">
                <a:solidFill>
                  <a:srgbClr val="333333"/>
                </a:solidFill>
              </a:rPr>
              <a:t>11 – Farming</a:t>
            </a:r>
          </a:p>
          <a:p>
            <a:r>
              <a:rPr lang="en-US" sz="1600" dirty="0">
                <a:solidFill>
                  <a:srgbClr val="333333"/>
                </a:solidFill>
                <a:highlight>
                  <a:srgbClr val="FFFF00"/>
                </a:highlight>
              </a:rPr>
              <a:t>22 – Utilities</a:t>
            </a:r>
          </a:p>
          <a:p>
            <a:r>
              <a:rPr lang="en-US" sz="1600" dirty="0">
                <a:solidFill>
                  <a:srgbClr val="333333"/>
                </a:solidFill>
              </a:rPr>
              <a:t>53 – Real Property</a:t>
            </a:r>
            <a:endParaRPr lang="en-US" sz="1600" dirty="0"/>
          </a:p>
        </p:txBody>
      </p:sp>
    </p:spTree>
    <p:extLst>
      <p:ext uri="{BB962C8B-B14F-4D97-AF65-F5344CB8AC3E}">
        <p14:creationId xmlns:p14="http://schemas.microsoft.com/office/powerpoint/2010/main" val="86379352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78058" y="111510"/>
            <a:ext cx="11864897" cy="484881"/>
          </a:xfrm>
        </p:spPr>
        <p:txBody>
          <a:bodyPr>
            <a:noAutofit/>
          </a:bodyPr>
          <a:lstStyle/>
          <a:p>
            <a:pPr algn="ctr"/>
            <a:r>
              <a:rPr lang="en-US" sz="3600" dirty="0"/>
              <a:t>Trade or Business Exceptions – ADS - IRC § 168(g)(1), (7), &amp; (8)</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0" indent="0" algn="l">
              <a:spcBef>
                <a:spcPts val="300"/>
              </a:spcBef>
              <a:spcAft>
                <a:spcPts val="300"/>
              </a:spcAft>
              <a:buNone/>
            </a:pPr>
            <a:r>
              <a:rPr lang="en-US" sz="1300" b="1" i="0" dirty="0">
                <a:solidFill>
                  <a:srgbClr val="333333"/>
                </a:solidFill>
                <a:effectLst/>
                <a:highlight>
                  <a:srgbClr val="FFFF00"/>
                </a:highlight>
              </a:rPr>
              <a:t>IRC § 168(g) </a:t>
            </a:r>
            <a:r>
              <a:rPr lang="en-US" sz="1300" b="1" i="0" cap="small" dirty="0">
                <a:solidFill>
                  <a:srgbClr val="333333"/>
                </a:solidFill>
                <a:effectLst/>
                <a:highlight>
                  <a:srgbClr val="FFFF00"/>
                </a:highlight>
              </a:rPr>
              <a:t>Alternative depreciation system for certain property</a:t>
            </a:r>
          </a:p>
          <a:p>
            <a:pPr marL="0" indent="0" algn="l">
              <a:spcBef>
                <a:spcPts val="300"/>
              </a:spcBef>
              <a:spcAft>
                <a:spcPts val="300"/>
              </a:spcAft>
              <a:buNone/>
            </a:pPr>
            <a:r>
              <a:rPr lang="en-US" sz="1300" b="1" i="0" dirty="0">
                <a:solidFill>
                  <a:srgbClr val="333333"/>
                </a:solidFill>
                <a:effectLst/>
                <a:highlight>
                  <a:srgbClr val="FFFF00"/>
                </a:highlight>
              </a:rPr>
              <a:t>(1) </a:t>
            </a:r>
            <a:r>
              <a:rPr lang="en-US" sz="1300" b="1" i="0" cap="small" dirty="0">
                <a:solidFill>
                  <a:srgbClr val="333333"/>
                </a:solidFill>
                <a:effectLst/>
                <a:highlight>
                  <a:srgbClr val="FFFF00"/>
                </a:highlight>
              </a:rPr>
              <a:t>In general - </a:t>
            </a:r>
            <a:r>
              <a:rPr lang="en-US" sz="1300" b="0" i="0" dirty="0">
                <a:solidFill>
                  <a:srgbClr val="333333"/>
                </a:solidFill>
                <a:effectLst/>
                <a:highlight>
                  <a:srgbClr val="FFFF00"/>
                </a:highlight>
              </a:rPr>
              <a:t>In the case of—</a:t>
            </a:r>
          </a:p>
          <a:p>
            <a:pPr marL="0" indent="0" algn="l">
              <a:spcBef>
                <a:spcPts val="300"/>
              </a:spcBef>
              <a:spcAft>
                <a:spcPts val="300"/>
              </a:spcAft>
              <a:buNone/>
            </a:pPr>
            <a:r>
              <a:rPr lang="en-US" sz="1300" b="1" i="0" dirty="0">
                <a:solidFill>
                  <a:srgbClr val="333333"/>
                </a:solidFill>
                <a:effectLst/>
              </a:rPr>
              <a:t>(A) </a:t>
            </a:r>
            <a:r>
              <a:rPr lang="en-US" sz="1300" b="0" i="0" dirty="0">
                <a:solidFill>
                  <a:srgbClr val="333333"/>
                </a:solidFill>
                <a:effectLst/>
              </a:rPr>
              <a:t>any tangible property which during the taxable year is used predominantly outside the </a:t>
            </a:r>
            <a:r>
              <a:rPr lang="en-US" sz="1300" b="0" i="0" u="none" strike="noStrike" dirty="0">
                <a:solidFill>
                  <a:srgbClr val="0068AC"/>
                </a:solidFill>
                <a:effectLst/>
                <a:hlinkClick r:id="rId2"/>
              </a:rPr>
              <a:t>United States</a:t>
            </a:r>
            <a:r>
              <a:rPr lang="en-US" sz="1300" b="0" i="0" dirty="0">
                <a:solidFill>
                  <a:srgbClr val="333333"/>
                </a:solidFill>
                <a:effectLst/>
              </a:rPr>
              <a:t>,</a:t>
            </a:r>
          </a:p>
          <a:p>
            <a:pPr marL="0" indent="0" algn="l">
              <a:spcBef>
                <a:spcPts val="300"/>
              </a:spcBef>
              <a:spcAft>
                <a:spcPts val="300"/>
              </a:spcAft>
              <a:buNone/>
            </a:pPr>
            <a:r>
              <a:rPr lang="en-US" sz="1300" b="1" i="0" dirty="0">
                <a:solidFill>
                  <a:srgbClr val="333333"/>
                </a:solidFill>
                <a:effectLst/>
              </a:rPr>
              <a:t>(B) </a:t>
            </a:r>
            <a:r>
              <a:rPr lang="en-US" sz="1300" b="0" i="0" dirty="0">
                <a:solidFill>
                  <a:srgbClr val="333333"/>
                </a:solidFill>
                <a:effectLst/>
              </a:rPr>
              <a:t>any </a:t>
            </a:r>
            <a:r>
              <a:rPr lang="en-US" sz="1300" b="0" i="0" u="none" strike="noStrike" dirty="0">
                <a:solidFill>
                  <a:srgbClr val="0068AC"/>
                </a:solidFill>
                <a:effectLst/>
                <a:hlinkClick r:id="rId3"/>
              </a:rPr>
              <a:t>tax-exempt use property</a:t>
            </a:r>
            <a:r>
              <a:rPr lang="en-US" sz="1300" b="0" i="0" dirty="0">
                <a:solidFill>
                  <a:srgbClr val="333333"/>
                </a:solidFill>
                <a:effectLst/>
              </a:rPr>
              <a:t>,</a:t>
            </a:r>
          </a:p>
          <a:p>
            <a:pPr marL="0" indent="0" algn="l">
              <a:spcBef>
                <a:spcPts val="300"/>
              </a:spcBef>
              <a:spcAft>
                <a:spcPts val="300"/>
              </a:spcAft>
              <a:buNone/>
            </a:pPr>
            <a:r>
              <a:rPr lang="en-US" sz="1300" b="1" i="0" dirty="0">
                <a:solidFill>
                  <a:srgbClr val="333333"/>
                </a:solidFill>
                <a:effectLst/>
              </a:rPr>
              <a:t>(C) </a:t>
            </a:r>
            <a:r>
              <a:rPr lang="en-US" sz="1300" b="0" i="0" dirty="0">
                <a:solidFill>
                  <a:srgbClr val="333333"/>
                </a:solidFill>
                <a:effectLst/>
              </a:rPr>
              <a:t>any </a:t>
            </a:r>
            <a:r>
              <a:rPr lang="en-US" sz="1300" b="0" i="0" u="none" strike="noStrike" dirty="0">
                <a:solidFill>
                  <a:srgbClr val="0068AC"/>
                </a:solidFill>
                <a:effectLst/>
                <a:hlinkClick r:id="rId4"/>
              </a:rPr>
              <a:t>tax-exempt bond financed property</a:t>
            </a:r>
            <a:r>
              <a:rPr lang="en-US" sz="1300" b="0" i="0" dirty="0">
                <a:solidFill>
                  <a:srgbClr val="333333"/>
                </a:solidFill>
                <a:effectLst/>
              </a:rPr>
              <a:t>,</a:t>
            </a:r>
          </a:p>
          <a:p>
            <a:pPr marL="0" indent="0" algn="l">
              <a:spcBef>
                <a:spcPts val="300"/>
              </a:spcBef>
              <a:spcAft>
                <a:spcPts val="300"/>
              </a:spcAft>
              <a:buNone/>
            </a:pPr>
            <a:r>
              <a:rPr lang="en-US" sz="1300" b="1" i="0" dirty="0">
                <a:solidFill>
                  <a:srgbClr val="333333"/>
                </a:solidFill>
                <a:effectLst/>
              </a:rPr>
              <a:t>(D) </a:t>
            </a:r>
            <a:r>
              <a:rPr lang="en-US" sz="1300" b="0" i="0" dirty="0">
                <a:solidFill>
                  <a:srgbClr val="333333"/>
                </a:solidFill>
                <a:effectLst/>
              </a:rPr>
              <a:t>any </a:t>
            </a:r>
            <a:r>
              <a:rPr lang="en-US" sz="1300" b="0" i="0" u="none" strike="noStrike" dirty="0">
                <a:solidFill>
                  <a:srgbClr val="0068AC"/>
                </a:solidFill>
                <a:effectLst/>
                <a:hlinkClick r:id="rId5"/>
              </a:rPr>
              <a:t>imported property</a:t>
            </a:r>
            <a:r>
              <a:rPr lang="en-US" sz="1300" b="0" i="0" dirty="0">
                <a:solidFill>
                  <a:srgbClr val="333333"/>
                </a:solidFill>
                <a:effectLst/>
              </a:rPr>
              <a:t> covered by an Executive order under paragraph (6),</a:t>
            </a:r>
          </a:p>
          <a:p>
            <a:pPr marL="0" indent="0" algn="l">
              <a:spcBef>
                <a:spcPts val="300"/>
              </a:spcBef>
              <a:spcAft>
                <a:spcPts val="300"/>
              </a:spcAft>
              <a:buNone/>
            </a:pPr>
            <a:r>
              <a:rPr lang="en-US" sz="1300" b="1" i="0" dirty="0">
                <a:solidFill>
                  <a:srgbClr val="333333"/>
                </a:solidFill>
                <a:effectLst/>
              </a:rPr>
              <a:t>(E) </a:t>
            </a:r>
            <a:r>
              <a:rPr lang="en-US" sz="1300" b="0" i="0" dirty="0">
                <a:solidFill>
                  <a:srgbClr val="333333"/>
                </a:solidFill>
                <a:effectLst/>
              </a:rPr>
              <a:t>any property to which an election under paragraph (7) applies,</a:t>
            </a:r>
          </a:p>
          <a:p>
            <a:pPr marL="0" indent="0" algn="l">
              <a:spcBef>
                <a:spcPts val="300"/>
              </a:spcBef>
              <a:spcAft>
                <a:spcPts val="300"/>
              </a:spcAft>
              <a:buNone/>
            </a:pPr>
            <a:r>
              <a:rPr lang="en-US" sz="1300" b="1" i="0" dirty="0">
                <a:solidFill>
                  <a:srgbClr val="333333"/>
                </a:solidFill>
                <a:effectLst/>
              </a:rPr>
              <a:t>(F) </a:t>
            </a:r>
            <a:r>
              <a:rPr lang="en-US" sz="1300" b="0" i="0" dirty="0">
                <a:solidFill>
                  <a:srgbClr val="333333"/>
                </a:solidFill>
                <a:effectLst/>
              </a:rPr>
              <a:t>any property described in paragraph (8), and</a:t>
            </a:r>
          </a:p>
          <a:p>
            <a:pPr marL="0" indent="0" algn="l">
              <a:spcBef>
                <a:spcPts val="300"/>
              </a:spcBef>
              <a:spcAft>
                <a:spcPts val="300"/>
              </a:spcAft>
              <a:buNone/>
            </a:pPr>
            <a:r>
              <a:rPr lang="en-US" sz="1300" b="1" i="0" dirty="0">
                <a:solidFill>
                  <a:srgbClr val="333333"/>
                </a:solidFill>
                <a:effectLst/>
              </a:rPr>
              <a:t>(G) </a:t>
            </a:r>
            <a:r>
              <a:rPr lang="en-US" sz="1300" b="0" i="0" dirty="0">
                <a:solidFill>
                  <a:srgbClr val="333333"/>
                </a:solidFill>
                <a:effectLst/>
              </a:rPr>
              <a:t>any property with a recovery period of 10 years or more which is held by an electing farming business (as defined in </a:t>
            </a:r>
            <a:r>
              <a:rPr lang="en-US" sz="1300" b="0" i="0" u="none" strike="noStrike" dirty="0">
                <a:solidFill>
                  <a:srgbClr val="0068AC"/>
                </a:solidFill>
                <a:effectLst/>
                <a:hlinkClick r:id="rId6"/>
              </a:rPr>
              <a:t>section 163(j)(7)(C)</a:t>
            </a:r>
            <a:r>
              <a:rPr lang="en-US" sz="1300" b="0" i="0" dirty="0">
                <a:solidFill>
                  <a:srgbClr val="333333"/>
                </a:solidFill>
                <a:effectLst/>
              </a:rPr>
              <a:t>),</a:t>
            </a:r>
          </a:p>
          <a:p>
            <a:pPr marL="0" indent="0" algn="l">
              <a:spcBef>
                <a:spcPts val="300"/>
              </a:spcBef>
              <a:spcAft>
                <a:spcPts val="300"/>
              </a:spcAft>
              <a:buNone/>
            </a:pPr>
            <a:r>
              <a:rPr lang="en-US" sz="1300" b="0" i="0" dirty="0">
                <a:solidFill>
                  <a:srgbClr val="333333"/>
                </a:solidFill>
                <a:effectLst/>
              </a:rPr>
              <a:t>the depreciation deduction provided by </a:t>
            </a:r>
            <a:r>
              <a:rPr lang="en-US" sz="1300" b="0" i="0" u="none" strike="noStrike" dirty="0">
                <a:solidFill>
                  <a:srgbClr val="0068AC"/>
                </a:solidFill>
                <a:effectLst/>
                <a:hlinkClick r:id="rId7"/>
              </a:rPr>
              <a:t>section 167(a)</a:t>
            </a:r>
            <a:r>
              <a:rPr lang="en-US" sz="1300" b="0" i="0" dirty="0">
                <a:solidFill>
                  <a:srgbClr val="333333"/>
                </a:solidFill>
                <a:effectLst/>
              </a:rPr>
              <a:t> shall be determined under the alternative depreciation system.</a:t>
            </a:r>
          </a:p>
          <a:p>
            <a:pPr marL="0" indent="0" algn="l">
              <a:spcBef>
                <a:spcPts val="300"/>
              </a:spcBef>
              <a:spcAft>
                <a:spcPts val="300"/>
              </a:spcAft>
              <a:buNone/>
            </a:pPr>
            <a:r>
              <a:rPr lang="en-US" sz="1300" b="1" i="0" dirty="0">
                <a:solidFill>
                  <a:srgbClr val="333333"/>
                </a:solidFill>
                <a:effectLst/>
              </a:rPr>
              <a:t>(2) </a:t>
            </a:r>
            <a:r>
              <a:rPr lang="en-US" sz="1300" b="1" i="0" cap="small" dirty="0">
                <a:solidFill>
                  <a:srgbClr val="333333"/>
                </a:solidFill>
                <a:effectLst/>
              </a:rPr>
              <a:t>Alternative depreciation system </a:t>
            </a:r>
            <a:r>
              <a:rPr lang="en-US" sz="1300" b="0" i="0" dirty="0">
                <a:solidFill>
                  <a:srgbClr val="333333"/>
                </a:solidFill>
                <a:effectLst/>
              </a:rPr>
              <a:t>For purposes of paragraph (1), the alternative depreciation system is depreciation determined by using—</a:t>
            </a:r>
          </a:p>
          <a:p>
            <a:pPr marL="0" indent="0" algn="l">
              <a:spcBef>
                <a:spcPts val="300"/>
              </a:spcBef>
              <a:spcAft>
                <a:spcPts val="300"/>
              </a:spcAft>
              <a:buNone/>
            </a:pPr>
            <a:r>
              <a:rPr lang="en-US" sz="1300" b="1" i="0" dirty="0">
                <a:solidFill>
                  <a:srgbClr val="333333"/>
                </a:solidFill>
                <a:effectLst/>
              </a:rPr>
              <a:t>(A) </a:t>
            </a:r>
            <a:r>
              <a:rPr lang="en-US" sz="1300" b="0" i="0" dirty="0">
                <a:solidFill>
                  <a:srgbClr val="333333"/>
                </a:solidFill>
                <a:effectLst/>
              </a:rPr>
              <a:t>the straight line method (without regard to salvage value),</a:t>
            </a:r>
          </a:p>
          <a:p>
            <a:pPr marL="0" indent="0" algn="l">
              <a:spcBef>
                <a:spcPts val="300"/>
              </a:spcBef>
              <a:spcAft>
                <a:spcPts val="300"/>
              </a:spcAft>
              <a:buNone/>
            </a:pPr>
            <a:r>
              <a:rPr lang="en-US" sz="1300" b="1" i="0" dirty="0">
                <a:solidFill>
                  <a:srgbClr val="333333"/>
                </a:solidFill>
                <a:effectLst/>
              </a:rPr>
              <a:t>(B) </a:t>
            </a:r>
            <a:r>
              <a:rPr lang="en-US" sz="1300" b="0" i="0" dirty="0">
                <a:solidFill>
                  <a:srgbClr val="333333"/>
                </a:solidFill>
                <a:effectLst/>
              </a:rPr>
              <a:t>the applicable convention determined under subsection (d), and</a:t>
            </a:r>
          </a:p>
          <a:p>
            <a:pPr marL="0" indent="0" algn="l">
              <a:spcBef>
                <a:spcPts val="300"/>
              </a:spcBef>
              <a:spcAft>
                <a:spcPts val="300"/>
              </a:spcAft>
              <a:buNone/>
            </a:pPr>
            <a:r>
              <a:rPr lang="en-US" sz="1300" b="1" i="0" dirty="0">
                <a:solidFill>
                  <a:srgbClr val="333333"/>
                </a:solidFill>
                <a:effectLst/>
              </a:rPr>
              <a:t>(C) </a:t>
            </a:r>
            <a:r>
              <a:rPr lang="en-US" sz="1300" b="0" i="0" dirty="0">
                <a:solidFill>
                  <a:srgbClr val="333333"/>
                </a:solidFill>
                <a:effectLst/>
              </a:rPr>
              <a:t>a recovery period determined under the following table:</a:t>
            </a:r>
          </a:p>
          <a:p>
            <a:pPr marL="0" indent="0" algn="l">
              <a:spcBef>
                <a:spcPts val="300"/>
              </a:spcBef>
              <a:spcAft>
                <a:spcPts val="300"/>
              </a:spcAft>
              <a:buNone/>
            </a:pPr>
            <a:r>
              <a:rPr lang="en-US" sz="1300" dirty="0">
                <a:solidFill>
                  <a:srgbClr val="333333"/>
                </a:solidFill>
              </a:rPr>
              <a:t>. . .</a:t>
            </a:r>
          </a:p>
          <a:p>
            <a:pPr marL="0" indent="0" algn="l">
              <a:spcBef>
                <a:spcPts val="300"/>
              </a:spcBef>
              <a:spcAft>
                <a:spcPts val="300"/>
              </a:spcAft>
              <a:buNone/>
            </a:pPr>
            <a:r>
              <a:rPr lang="en-US" sz="1300" b="1" i="0" dirty="0">
                <a:solidFill>
                  <a:srgbClr val="333333"/>
                </a:solidFill>
                <a:effectLst/>
              </a:rPr>
              <a:t>(7) </a:t>
            </a:r>
            <a:r>
              <a:rPr lang="en-US" sz="1300" b="1" i="0" cap="small" dirty="0">
                <a:solidFill>
                  <a:srgbClr val="333333"/>
                </a:solidFill>
                <a:effectLst/>
              </a:rPr>
              <a:t>Election to use alternative depreciation system</a:t>
            </a:r>
          </a:p>
          <a:p>
            <a:pPr marL="0" indent="0" algn="l">
              <a:spcBef>
                <a:spcPts val="300"/>
              </a:spcBef>
              <a:spcAft>
                <a:spcPts val="300"/>
              </a:spcAft>
              <a:buNone/>
            </a:pPr>
            <a:r>
              <a:rPr lang="en-US" sz="1300" b="1" i="0" dirty="0">
                <a:solidFill>
                  <a:srgbClr val="333333"/>
                </a:solidFill>
                <a:effectLst/>
              </a:rPr>
              <a:t>(A) In general - </a:t>
            </a:r>
            <a:r>
              <a:rPr lang="en-US" sz="1300" b="0" i="0" dirty="0">
                <a:solidFill>
                  <a:srgbClr val="333333"/>
                </a:solidFill>
                <a:effectLst/>
              </a:rPr>
              <a:t>If the taxpayer makes an election under this paragraph with respect to any class of property for any taxable year, the alternative depreciation system under this subsection shall apply to all property in such class placed in service during such taxable year. Notwithstanding the preceding sentence, in the case of </a:t>
            </a:r>
            <a:r>
              <a:rPr lang="en-US" sz="1300" b="0" i="0" u="none" strike="noStrike" dirty="0">
                <a:solidFill>
                  <a:srgbClr val="0068AC"/>
                </a:solidFill>
                <a:effectLst/>
                <a:hlinkClick r:id="rId8"/>
              </a:rPr>
              <a:t>nonresidential real property</a:t>
            </a:r>
            <a:r>
              <a:rPr lang="en-US" sz="1300" b="0" i="0" dirty="0">
                <a:solidFill>
                  <a:srgbClr val="333333"/>
                </a:solidFill>
                <a:effectLst/>
              </a:rPr>
              <a:t> or</a:t>
            </a:r>
            <a:r>
              <a:rPr lang="en-US" sz="1300" b="0" i="0" u="none" strike="noStrike" dirty="0">
                <a:solidFill>
                  <a:srgbClr val="0068AC"/>
                </a:solidFill>
                <a:effectLst/>
                <a:hlinkClick r:id="rId9"/>
              </a:rPr>
              <a:t> residential rental property,</a:t>
            </a:r>
            <a:r>
              <a:rPr lang="en-US" sz="1300" b="0" i="0" dirty="0">
                <a:solidFill>
                  <a:srgbClr val="333333"/>
                </a:solidFill>
                <a:effectLst/>
              </a:rPr>
              <a:t> such election may be made separately with respect to each property.</a:t>
            </a:r>
          </a:p>
          <a:p>
            <a:pPr marL="0" indent="0" algn="l">
              <a:spcBef>
                <a:spcPts val="300"/>
              </a:spcBef>
              <a:spcAft>
                <a:spcPts val="300"/>
              </a:spcAft>
              <a:buNone/>
            </a:pPr>
            <a:r>
              <a:rPr lang="en-US" sz="1300" b="1" i="0" dirty="0">
                <a:solidFill>
                  <a:srgbClr val="333333"/>
                </a:solidFill>
                <a:effectLst/>
              </a:rPr>
              <a:t>(B) Election irrevocable - </a:t>
            </a:r>
            <a:r>
              <a:rPr lang="en-US" sz="1300" b="0" i="0" dirty="0">
                <a:solidFill>
                  <a:srgbClr val="333333"/>
                </a:solidFill>
                <a:effectLst/>
              </a:rPr>
              <a:t>An election under subparagraph (A), once made, shall be irrevocable.</a:t>
            </a:r>
          </a:p>
          <a:p>
            <a:pPr marL="0" indent="0" algn="l">
              <a:spcBef>
                <a:spcPts val="300"/>
              </a:spcBef>
              <a:spcAft>
                <a:spcPts val="300"/>
              </a:spcAft>
              <a:buNone/>
            </a:pPr>
            <a:r>
              <a:rPr lang="en-US" sz="1300" b="1" i="0" dirty="0">
                <a:solidFill>
                  <a:srgbClr val="333333"/>
                </a:solidFill>
                <a:effectLst/>
              </a:rPr>
              <a:t>(8) </a:t>
            </a:r>
            <a:r>
              <a:rPr lang="en-US" sz="1300" b="1" i="0" cap="small" dirty="0">
                <a:solidFill>
                  <a:srgbClr val="333333"/>
                </a:solidFill>
                <a:effectLst/>
              </a:rPr>
              <a:t>Electing real property trade or business - </a:t>
            </a:r>
            <a:r>
              <a:rPr lang="en-US" sz="1300" b="0" i="0" dirty="0">
                <a:solidFill>
                  <a:srgbClr val="333333"/>
                </a:solidFill>
                <a:effectLst/>
              </a:rPr>
              <a:t>The property described in this paragraph shall consist of any </a:t>
            </a:r>
            <a:r>
              <a:rPr lang="en-US" sz="1300" b="0" i="0" u="none" strike="noStrike" dirty="0">
                <a:solidFill>
                  <a:srgbClr val="0068AC"/>
                </a:solidFill>
                <a:effectLst/>
                <a:hlinkClick r:id="rId8"/>
              </a:rPr>
              <a:t>nonresidential real property</a:t>
            </a:r>
            <a:r>
              <a:rPr lang="en-US" sz="1300" b="0" i="0" dirty="0">
                <a:solidFill>
                  <a:srgbClr val="333333"/>
                </a:solidFill>
                <a:effectLst/>
              </a:rPr>
              <a:t>,</a:t>
            </a:r>
            <a:r>
              <a:rPr lang="en-US" sz="1300" b="0" i="0" u="none" strike="noStrike" dirty="0">
                <a:solidFill>
                  <a:srgbClr val="0068AC"/>
                </a:solidFill>
                <a:effectLst/>
                <a:hlinkClick r:id="rId9"/>
              </a:rPr>
              <a:t> residential rental property,</a:t>
            </a:r>
            <a:r>
              <a:rPr lang="en-US" sz="1300" b="0" i="0" dirty="0">
                <a:solidFill>
                  <a:srgbClr val="333333"/>
                </a:solidFill>
                <a:effectLst/>
              </a:rPr>
              <a:t> and </a:t>
            </a:r>
            <a:r>
              <a:rPr lang="en-US" sz="1300" b="0" i="0" u="none" strike="noStrike" dirty="0">
                <a:solidFill>
                  <a:srgbClr val="0068AC"/>
                </a:solidFill>
                <a:effectLst/>
                <a:hlinkClick r:id="rId10"/>
              </a:rPr>
              <a:t>qualified improvement property</a:t>
            </a:r>
            <a:r>
              <a:rPr lang="en-US" sz="1300" b="0" i="0" dirty="0">
                <a:solidFill>
                  <a:srgbClr val="333333"/>
                </a:solidFill>
                <a:effectLst/>
              </a:rPr>
              <a:t> held by an electing real property trade or business (as defined in 163(j)(7)(B)).</a:t>
            </a:r>
          </a:p>
          <a:p>
            <a:pPr marL="0" indent="0" algn="l">
              <a:spcBef>
                <a:spcPts val="300"/>
              </a:spcBef>
              <a:spcAft>
                <a:spcPts val="300"/>
              </a:spcAft>
              <a:buNone/>
            </a:pPr>
            <a:r>
              <a:rPr lang="en-US" sz="1300" dirty="0">
                <a:solidFill>
                  <a:srgbClr val="333333"/>
                </a:solidFill>
              </a:rPr>
              <a:t>. . .</a:t>
            </a:r>
            <a:endParaRPr lang="en-US" sz="1300" b="0" i="0" dirty="0">
              <a:solidFill>
                <a:srgbClr val="333333"/>
              </a:solidFill>
              <a:effectLst/>
            </a:endParaRPr>
          </a:p>
          <a:p>
            <a:pPr marL="0" indent="0" fontAlgn="base">
              <a:buNone/>
            </a:pPr>
            <a:r>
              <a:rPr lang="en-US" sz="1300" b="0" i="0" dirty="0">
                <a:solidFill>
                  <a:srgbClr val="333333"/>
                </a:solidFill>
                <a:effectLst/>
              </a:rPr>
              <a:t>IRC § 168(g)(1), (7), &amp; (8)</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155</a:t>
            </a:fld>
            <a:endParaRPr lang="en-US"/>
          </a:p>
        </p:txBody>
      </p:sp>
      <p:sp>
        <p:nvSpPr>
          <p:cNvPr id="13" name="TextBox 12">
            <a:extLst>
              <a:ext uri="{FF2B5EF4-FFF2-40B4-BE49-F238E27FC236}">
                <a16:creationId xmlns:a16="http://schemas.microsoft.com/office/drawing/2014/main" id="{F9F5AF2C-CE3C-4A61-8337-F9E1CD6D16F1}"/>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3</a:t>
            </a:r>
          </a:p>
        </p:txBody>
      </p:sp>
    </p:spTree>
    <p:extLst>
      <p:ext uri="{BB962C8B-B14F-4D97-AF65-F5344CB8AC3E}">
        <p14:creationId xmlns:p14="http://schemas.microsoft.com/office/powerpoint/2010/main" val="396167145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78058" y="111510"/>
            <a:ext cx="11998713" cy="484881"/>
          </a:xfrm>
        </p:spPr>
        <p:txBody>
          <a:bodyPr>
            <a:noAutofit/>
          </a:bodyPr>
          <a:lstStyle/>
          <a:p>
            <a:pPr algn="ctr"/>
            <a:r>
              <a:rPr lang="en-US" sz="3100" dirty="0"/>
              <a:t>Trade or Business Exceptions – Bonus </a:t>
            </a:r>
            <a:r>
              <a:rPr lang="en-US" sz="3100" dirty="0" err="1"/>
              <a:t>Depr</a:t>
            </a:r>
            <a:r>
              <a:rPr lang="en-US" sz="3100" dirty="0"/>
              <a:t>. - IRC § 168(k)(1), (2), (6), &amp; (9)</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0" indent="0" algn="l">
              <a:spcBef>
                <a:spcPts val="300"/>
              </a:spcBef>
              <a:spcAft>
                <a:spcPts val="300"/>
              </a:spcAft>
              <a:buNone/>
            </a:pPr>
            <a:r>
              <a:rPr lang="en-US" sz="950" b="1" i="0" dirty="0">
                <a:solidFill>
                  <a:srgbClr val="333333"/>
                </a:solidFill>
                <a:effectLst/>
                <a:highlight>
                  <a:srgbClr val="FFFF00"/>
                </a:highlight>
              </a:rPr>
              <a:t>(k) </a:t>
            </a:r>
            <a:r>
              <a:rPr lang="en-US" sz="950" b="1" i="0" cap="small" dirty="0">
                <a:solidFill>
                  <a:srgbClr val="333333"/>
                </a:solidFill>
                <a:effectLst/>
                <a:highlight>
                  <a:srgbClr val="FFFF00"/>
                </a:highlight>
              </a:rPr>
              <a:t>Special allowance for certain property – </a:t>
            </a:r>
          </a:p>
          <a:p>
            <a:pPr marL="0" indent="0" algn="l">
              <a:spcBef>
                <a:spcPts val="300"/>
              </a:spcBef>
              <a:spcAft>
                <a:spcPts val="300"/>
              </a:spcAft>
              <a:buNone/>
            </a:pPr>
            <a:r>
              <a:rPr lang="en-US" sz="950" b="1" i="0" cap="small" dirty="0">
                <a:solidFill>
                  <a:srgbClr val="333333"/>
                </a:solidFill>
                <a:effectLst/>
                <a:highlight>
                  <a:srgbClr val="FFFF00"/>
                </a:highlight>
              </a:rPr>
              <a:t>(1) Additional allowance - </a:t>
            </a:r>
            <a:r>
              <a:rPr lang="en-US" sz="950" b="0" i="0" dirty="0">
                <a:solidFill>
                  <a:srgbClr val="333333"/>
                </a:solidFill>
                <a:effectLst/>
                <a:highlight>
                  <a:srgbClr val="FFFF00"/>
                </a:highlight>
              </a:rPr>
              <a:t>In the case of any </a:t>
            </a:r>
            <a:r>
              <a:rPr lang="en-US" sz="950" b="0" i="0" u="none" strike="noStrike" dirty="0">
                <a:solidFill>
                  <a:srgbClr val="0068AC"/>
                </a:solidFill>
                <a:effectLst/>
                <a:highlight>
                  <a:srgbClr val="FFFF00"/>
                </a:highlight>
                <a:hlinkClick r:id="rId2"/>
              </a:rPr>
              <a:t>qualified property</a:t>
            </a:r>
            <a:r>
              <a:rPr lang="en-US" sz="950" b="0" i="0" dirty="0">
                <a:solidFill>
                  <a:srgbClr val="333333"/>
                </a:solidFill>
                <a:effectLst/>
                <a:highlight>
                  <a:srgbClr val="FFFF00"/>
                </a:highlight>
              </a:rPr>
              <a:t>—</a:t>
            </a:r>
          </a:p>
          <a:p>
            <a:pPr marL="0" indent="0" algn="l">
              <a:spcBef>
                <a:spcPts val="300"/>
              </a:spcBef>
              <a:spcAft>
                <a:spcPts val="300"/>
              </a:spcAft>
              <a:buNone/>
            </a:pPr>
            <a:r>
              <a:rPr lang="en-US" sz="950" b="1" i="0" dirty="0">
                <a:solidFill>
                  <a:srgbClr val="333333"/>
                </a:solidFill>
                <a:effectLst/>
              </a:rPr>
              <a:t>(A) </a:t>
            </a:r>
            <a:r>
              <a:rPr lang="en-US" sz="950" b="0" i="0" dirty="0">
                <a:solidFill>
                  <a:srgbClr val="333333"/>
                </a:solidFill>
                <a:effectLst/>
              </a:rPr>
              <a:t>the depreciation deduction provided by section 167(a) for the taxable year in which such property is placed in service shall include an allowance equal to the </a:t>
            </a:r>
            <a:r>
              <a:rPr lang="en-US" sz="950" b="0" i="0" u="none" strike="noStrike" dirty="0">
                <a:solidFill>
                  <a:srgbClr val="0068AC"/>
                </a:solidFill>
                <a:effectLst/>
                <a:hlinkClick r:id="rId3"/>
              </a:rPr>
              <a:t>applicable percentage</a:t>
            </a:r>
            <a:r>
              <a:rPr lang="en-US" sz="950" b="0" i="0" dirty="0">
                <a:solidFill>
                  <a:srgbClr val="333333"/>
                </a:solidFill>
                <a:effectLst/>
              </a:rPr>
              <a:t> of the adjusted basis of the</a:t>
            </a:r>
            <a:r>
              <a:rPr lang="en-US" sz="950" b="0" i="0" u="none" strike="noStrike" dirty="0">
                <a:solidFill>
                  <a:srgbClr val="0068AC"/>
                </a:solidFill>
                <a:effectLst/>
                <a:hlinkClick r:id="rId4"/>
              </a:rPr>
              <a:t> qualified property,</a:t>
            </a:r>
            <a:r>
              <a:rPr lang="en-US" sz="950" b="0" i="0" dirty="0">
                <a:solidFill>
                  <a:srgbClr val="333333"/>
                </a:solidFill>
                <a:effectLst/>
              </a:rPr>
              <a:t> and</a:t>
            </a:r>
          </a:p>
          <a:p>
            <a:pPr marL="0" indent="0" algn="l">
              <a:spcBef>
                <a:spcPts val="300"/>
              </a:spcBef>
              <a:spcAft>
                <a:spcPts val="300"/>
              </a:spcAft>
              <a:buNone/>
            </a:pPr>
            <a:r>
              <a:rPr lang="en-US" sz="950" b="1" i="0" dirty="0">
                <a:solidFill>
                  <a:srgbClr val="333333"/>
                </a:solidFill>
                <a:effectLst/>
              </a:rPr>
              <a:t>(B) </a:t>
            </a:r>
            <a:r>
              <a:rPr lang="en-US" sz="950" b="0" i="0" dirty="0">
                <a:solidFill>
                  <a:srgbClr val="333333"/>
                </a:solidFill>
                <a:effectLst/>
              </a:rPr>
              <a:t>the adjusted basis of the </a:t>
            </a:r>
            <a:r>
              <a:rPr lang="en-US" sz="950" b="0" i="0" u="none" strike="noStrike" dirty="0">
                <a:solidFill>
                  <a:srgbClr val="0068AC"/>
                </a:solidFill>
                <a:effectLst/>
                <a:hlinkClick r:id="rId2"/>
              </a:rPr>
              <a:t>qualified property</a:t>
            </a:r>
            <a:r>
              <a:rPr lang="en-US" sz="950" b="0" i="0" dirty="0">
                <a:solidFill>
                  <a:srgbClr val="333333"/>
                </a:solidFill>
                <a:effectLst/>
              </a:rPr>
              <a:t> shall be reduced by the amount of such deduction before computing the amount otherwise allowable as a depreciation deduction under this chapter for such taxable year and any subsequent taxable year.</a:t>
            </a:r>
          </a:p>
          <a:p>
            <a:pPr marL="0" indent="0" algn="l">
              <a:spcBef>
                <a:spcPts val="300"/>
              </a:spcBef>
              <a:spcAft>
                <a:spcPts val="300"/>
              </a:spcAft>
              <a:buNone/>
            </a:pPr>
            <a:r>
              <a:rPr lang="en-US" sz="950" b="1" i="0" dirty="0">
                <a:solidFill>
                  <a:srgbClr val="333333"/>
                </a:solidFill>
                <a:effectLst/>
              </a:rPr>
              <a:t>(2) </a:t>
            </a:r>
            <a:r>
              <a:rPr lang="en-US" sz="950" b="1" i="0" cap="small" dirty="0">
                <a:solidFill>
                  <a:srgbClr val="333333"/>
                </a:solidFill>
                <a:effectLst/>
              </a:rPr>
              <a:t>Qualified property - </a:t>
            </a:r>
            <a:r>
              <a:rPr lang="en-US" sz="950" b="0" i="0" dirty="0">
                <a:solidFill>
                  <a:srgbClr val="333333"/>
                </a:solidFill>
                <a:effectLst/>
              </a:rPr>
              <a:t>For purposes of this subsection—</a:t>
            </a:r>
          </a:p>
          <a:p>
            <a:pPr algn="l">
              <a:spcBef>
                <a:spcPts val="300"/>
              </a:spcBef>
              <a:spcAft>
                <a:spcPts val="300"/>
              </a:spcAft>
              <a:buAutoNum type="alphaUcParenBoth"/>
            </a:pPr>
            <a:r>
              <a:rPr lang="en-US" sz="950" b="1" i="0" dirty="0">
                <a:solidFill>
                  <a:srgbClr val="333333"/>
                </a:solidFill>
                <a:effectLst/>
              </a:rPr>
              <a:t>In general - </a:t>
            </a:r>
            <a:r>
              <a:rPr lang="en-US" sz="950" b="0" i="0" dirty="0">
                <a:solidFill>
                  <a:srgbClr val="333333"/>
                </a:solidFill>
                <a:effectLst/>
              </a:rPr>
              <a:t>The term “</a:t>
            </a:r>
            <a:r>
              <a:rPr lang="en-US" sz="950" b="0" i="0" u="none" strike="noStrike" dirty="0">
                <a:solidFill>
                  <a:srgbClr val="0068AC"/>
                </a:solidFill>
                <a:effectLst/>
                <a:hlinkClick r:id="rId2"/>
              </a:rPr>
              <a:t>qualified property</a:t>
            </a:r>
            <a:r>
              <a:rPr lang="en-US" sz="950" b="0" i="0" dirty="0">
                <a:solidFill>
                  <a:srgbClr val="333333"/>
                </a:solidFill>
                <a:effectLst/>
              </a:rPr>
              <a:t>” means property—</a:t>
            </a:r>
          </a:p>
          <a:p>
            <a:pPr marL="0" indent="0" algn="l">
              <a:spcBef>
                <a:spcPts val="300"/>
              </a:spcBef>
              <a:spcAft>
                <a:spcPts val="300"/>
              </a:spcAft>
              <a:buNone/>
            </a:pPr>
            <a:r>
              <a:rPr lang="en-US" sz="950" b="1" i="0" dirty="0">
                <a:solidFill>
                  <a:srgbClr val="333333"/>
                </a:solidFill>
                <a:effectLst/>
              </a:rPr>
              <a:t>(</a:t>
            </a:r>
            <a:r>
              <a:rPr lang="en-US" sz="950" b="1" i="0" dirty="0" err="1">
                <a:solidFill>
                  <a:srgbClr val="333333"/>
                </a:solidFill>
                <a:effectLst/>
              </a:rPr>
              <a:t>i</a:t>
            </a:r>
            <a:r>
              <a:rPr lang="en-US" sz="950" b="1" i="0" dirty="0">
                <a:solidFill>
                  <a:srgbClr val="333333"/>
                </a:solidFill>
                <a:effectLst/>
              </a:rPr>
              <a:t>)(I) </a:t>
            </a:r>
            <a:r>
              <a:rPr lang="en-US" sz="950" b="0" i="0" dirty="0">
                <a:solidFill>
                  <a:srgbClr val="333333"/>
                </a:solidFill>
                <a:effectLst/>
              </a:rPr>
              <a:t>to which this section applies which has a recovery period of 20 years or less,</a:t>
            </a:r>
          </a:p>
          <a:p>
            <a:pPr marL="0" indent="0" algn="l">
              <a:spcBef>
                <a:spcPts val="300"/>
              </a:spcBef>
              <a:spcAft>
                <a:spcPts val="300"/>
              </a:spcAft>
              <a:buNone/>
            </a:pPr>
            <a:r>
              <a:rPr lang="en-US" sz="950" b="1" i="0" dirty="0">
                <a:solidFill>
                  <a:srgbClr val="333333"/>
                </a:solidFill>
                <a:effectLst/>
              </a:rPr>
              <a:t>(II) </a:t>
            </a:r>
            <a:r>
              <a:rPr lang="en-US" sz="950" b="0" i="0" dirty="0">
                <a:solidFill>
                  <a:srgbClr val="333333"/>
                </a:solidFill>
                <a:effectLst/>
              </a:rPr>
              <a:t>which is </a:t>
            </a:r>
            <a:r>
              <a:rPr lang="en-US" sz="950" b="0" i="0" u="none" strike="noStrike" dirty="0">
                <a:solidFill>
                  <a:srgbClr val="0068AC"/>
                </a:solidFill>
                <a:effectLst/>
                <a:hlinkClick r:id="rId5"/>
              </a:rPr>
              <a:t>computer</a:t>
            </a:r>
            <a:r>
              <a:rPr lang="en-US" sz="950" b="0" i="0" dirty="0">
                <a:solidFill>
                  <a:srgbClr val="333333"/>
                </a:solidFill>
                <a:effectLst/>
              </a:rPr>
              <a:t> software (as defined in </a:t>
            </a:r>
            <a:r>
              <a:rPr lang="en-US" sz="950" b="0" i="0" u="none" strike="noStrike" dirty="0">
                <a:solidFill>
                  <a:srgbClr val="0068AC"/>
                </a:solidFill>
                <a:effectLst/>
                <a:hlinkClick r:id="rId6"/>
              </a:rPr>
              <a:t>section 167(f)(1)(B)</a:t>
            </a:r>
            <a:r>
              <a:rPr lang="en-US" sz="950" b="0" i="0" dirty="0">
                <a:solidFill>
                  <a:srgbClr val="333333"/>
                </a:solidFill>
                <a:effectLst/>
              </a:rPr>
              <a:t>) for which a deduction is allowable under section 167(a) without regard to this subsection,</a:t>
            </a:r>
          </a:p>
          <a:p>
            <a:pPr marL="0" indent="0" algn="l">
              <a:spcBef>
                <a:spcPts val="300"/>
              </a:spcBef>
              <a:spcAft>
                <a:spcPts val="300"/>
              </a:spcAft>
              <a:buNone/>
            </a:pPr>
            <a:r>
              <a:rPr lang="en-US" sz="950" b="1" i="0" dirty="0">
                <a:solidFill>
                  <a:srgbClr val="333333"/>
                </a:solidFill>
                <a:effectLst/>
              </a:rPr>
              <a:t>(III) </a:t>
            </a:r>
            <a:r>
              <a:rPr lang="en-US" sz="950" b="0" i="0" dirty="0">
                <a:solidFill>
                  <a:srgbClr val="333333"/>
                </a:solidFill>
                <a:effectLst/>
              </a:rPr>
              <a:t>which is </a:t>
            </a:r>
            <a:r>
              <a:rPr lang="en-US" sz="950" b="0" i="0" u="none" strike="noStrike" dirty="0">
                <a:solidFill>
                  <a:srgbClr val="0068AC"/>
                </a:solidFill>
                <a:effectLst/>
                <a:hlinkClick r:id="rId7"/>
              </a:rPr>
              <a:t>water utility property</a:t>
            </a:r>
            <a:r>
              <a:rPr lang="en-US" sz="950" b="0" i="0" dirty="0">
                <a:solidFill>
                  <a:srgbClr val="333333"/>
                </a:solidFill>
                <a:effectLst/>
              </a:rPr>
              <a:t>, or</a:t>
            </a:r>
          </a:p>
          <a:p>
            <a:pPr marL="0" indent="0" algn="l">
              <a:spcBef>
                <a:spcPts val="300"/>
              </a:spcBef>
              <a:spcAft>
                <a:spcPts val="300"/>
              </a:spcAft>
              <a:buNone/>
            </a:pPr>
            <a:r>
              <a:rPr lang="en-US" sz="950" i="0" dirty="0">
                <a:solidFill>
                  <a:srgbClr val="333333"/>
                </a:solidFill>
                <a:effectLst/>
              </a:rPr>
              <a:t>. . .</a:t>
            </a:r>
          </a:p>
          <a:p>
            <a:pPr marL="0" indent="0" algn="l">
              <a:spcBef>
                <a:spcPts val="300"/>
              </a:spcBef>
              <a:spcAft>
                <a:spcPts val="300"/>
              </a:spcAft>
              <a:buNone/>
            </a:pPr>
            <a:r>
              <a:rPr lang="en-US" sz="950" b="1" i="0" dirty="0">
                <a:solidFill>
                  <a:srgbClr val="333333"/>
                </a:solidFill>
                <a:effectLst/>
              </a:rPr>
              <a:t>(ii) </a:t>
            </a:r>
            <a:r>
              <a:rPr lang="en-US" sz="950" b="0" i="0" dirty="0">
                <a:solidFill>
                  <a:srgbClr val="333333"/>
                </a:solidFill>
                <a:effectLst/>
              </a:rPr>
              <a:t>the original use of which begins with the taxpayer or the acquisition of which by the taxpayer meets the requirements of clause (ii) of subparagraph (E), and</a:t>
            </a:r>
          </a:p>
          <a:p>
            <a:pPr marL="0" indent="0" algn="l">
              <a:spcBef>
                <a:spcPts val="300"/>
              </a:spcBef>
              <a:spcAft>
                <a:spcPts val="300"/>
              </a:spcAft>
              <a:buNone/>
            </a:pPr>
            <a:r>
              <a:rPr lang="en-US" sz="950" b="1" i="0" dirty="0">
                <a:solidFill>
                  <a:srgbClr val="333333"/>
                </a:solidFill>
                <a:effectLst/>
              </a:rPr>
              <a:t>(iii) </a:t>
            </a:r>
            <a:r>
              <a:rPr lang="en-US" sz="950" b="0" i="0" dirty="0">
                <a:solidFill>
                  <a:srgbClr val="333333"/>
                </a:solidFill>
                <a:effectLst/>
              </a:rPr>
              <a:t>which is placed in service by the taxpayer before January 1, 2027.</a:t>
            </a:r>
          </a:p>
          <a:p>
            <a:pPr marL="0" indent="0" algn="l">
              <a:spcBef>
                <a:spcPts val="300"/>
              </a:spcBef>
              <a:spcAft>
                <a:spcPts val="300"/>
              </a:spcAft>
              <a:buNone/>
            </a:pPr>
            <a:r>
              <a:rPr lang="en-US" sz="950" b="1" i="0" dirty="0">
                <a:solidFill>
                  <a:srgbClr val="333333"/>
                </a:solidFill>
                <a:effectLst/>
              </a:rPr>
              <a:t>(B) Certain property having longer production periods treated as qualified property –</a:t>
            </a:r>
          </a:p>
          <a:p>
            <a:pPr marL="0" indent="0" algn="l">
              <a:spcBef>
                <a:spcPts val="300"/>
              </a:spcBef>
              <a:spcAft>
                <a:spcPts val="300"/>
              </a:spcAft>
              <a:buNone/>
            </a:pPr>
            <a:r>
              <a:rPr lang="en-US" sz="950" dirty="0">
                <a:solidFill>
                  <a:srgbClr val="333333"/>
                </a:solidFill>
              </a:rPr>
              <a:t>. . .</a:t>
            </a:r>
          </a:p>
          <a:p>
            <a:pPr marL="0" indent="0" algn="l">
              <a:spcBef>
                <a:spcPts val="300"/>
              </a:spcBef>
              <a:spcAft>
                <a:spcPts val="300"/>
              </a:spcAft>
              <a:buNone/>
            </a:pPr>
            <a:r>
              <a:rPr lang="en-US" sz="950" b="1" i="0" dirty="0">
                <a:solidFill>
                  <a:srgbClr val="333333"/>
                </a:solidFill>
                <a:effectLst/>
              </a:rPr>
              <a:t>(D) Exception for alternative depreciation property – </a:t>
            </a:r>
          </a:p>
          <a:p>
            <a:pPr marL="0" indent="0" algn="l">
              <a:spcBef>
                <a:spcPts val="300"/>
              </a:spcBef>
              <a:spcAft>
                <a:spcPts val="300"/>
              </a:spcAft>
              <a:buNone/>
            </a:pPr>
            <a:r>
              <a:rPr lang="en-US" sz="950" b="0" i="0" dirty="0">
                <a:solidFill>
                  <a:srgbClr val="333333"/>
                </a:solidFill>
                <a:effectLst/>
              </a:rPr>
              <a:t>The term “</a:t>
            </a:r>
            <a:r>
              <a:rPr lang="en-US" sz="950" b="0" i="0" u="none" strike="noStrike" dirty="0">
                <a:solidFill>
                  <a:srgbClr val="0068AC"/>
                </a:solidFill>
                <a:effectLst/>
                <a:hlinkClick r:id="rId2"/>
              </a:rPr>
              <a:t>qualified property</a:t>
            </a:r>
            <a:r>
              <a:rPr lang="en-US" sz="950" b="0" i="0" dirty="0">
                <a:solidFill>
                  <a:srgbClr val="333333"/>
                </a:solidFill>
                <a:effectLst/>
              </a:rPr>
              <a:t>” shall not include any property to which the alternative depreciation system under subsection (g) applies, determined—</a:t>
            </a:r>
          </a:p>
          <a:p>
            <a:pPr marL="0" indent="0" algn="l">
              <a:spcBef>
                <a:spcPts val="300"/>
              </a:spcBef>
              <a:spcAft>
                <a:spcPts val="300"/>
              </a:spcAft>
              <a:buNone/>
            </a:pPr>
            <a:r>
              <a:rPr lang="en-US" sz="950" b="1" i="0" dirty="0">
                <a:solidFill>
                  <a:srgbClr val="333333"/>
                </a:solidFill>
                <a:effectLst/>
              </a:rPr>
              <a:t>(</a:t>
            </a:r>
            <a:r>
              <a:rPr lang="en-US" sz="950" b="1" i="0" dirty="0" err="1">
                <a:solidFill>
                  <a:srgbClr val="333333"/>
                </a:solidFill>
                <a:effectLst/>
              </a:rPr>
              <a:t>i</a:t>
            </a:r>
            <a:r>
              <a:rPr lang="en-US" sz="950" b="1" i="0" dirty="0">
                <a:solidFill>
                  <a:srgbClr val="333333"/>
                </a:solidFill>
                <a:effectLst/>
              </a:rPr>
              <a:t>) </a:t>
            </a:r>
            <a:r>
              <a:rPr lang="en-US" sz="950" b="0" i="0" dirty="0">
                <a:solidFill>
                  <a:srgbClr val="333333"/>
                </a:solidFill>
                <a:effectLst/>
              </a:rPr>
              <a:t>without regard to paragraph (7) of subsection (g) (relating to election to have system apply), and</a:t>
            </a:r>
          </a:p>
          <a:p>
            <a:pPr marL="0" indent="0" algn="l">
              <a:spcBef>
                <a:spcPts val="300"/>
              </a:spcBef>
              <a:spcAft>
                <a:spcPts val="300"/>
              </a:spcAft>
              <a:buNone/>
            </a:pPr>
            <a:r>
              <a:rPr lang="en-US" sz="950" b="1" i="0" dirty="0">
                <a:solidFill>
                  <a:srgbClr val="333333"/>
                </a:solidFill>
                <a:effectLst/>
              </a:rPr>
              <a:t>(ii) </a:t>
            </a:r>
            <a:r>
              <a:rPr lang="en-US" sz="950" b="0" i="0" dirty="0">
                <a:solidFill>
                  <a:srgbClr val="333333"/>
                </a:solidFill>
                <a:effectLst/>
              </a:rPr>
              <a:t>after application of section 280F(b) (relating to listed property with limited business use).</a:t>
            </a:r>
          </a:p>
          <a:p>
            <a:pPr marL="0" indent="0" algn="l">
              <a:spcBef>
                <a:spcPts val="300"/>
              </a:spcBef>
              <a:spcAft>
                <a:spcPts val="300"/>
              </a:spcAft>
              <a:buNone/>
            </a:pPr>
            <a:r>
              <a:rPr lang="en-US" sz="950" dirty="0">
                <a:solidFill>
                  <a:srgbClr val="333333"/>
                </a:solidFill>
              </a:rPr>
              <a:t>. . .</a:t>
            </a:r>
          </a:p>
          <a:p>
            <a:pPr marL="0" indent="0">
              <a:spcBef>
                <a:spcPts val="300"/>
              </a:spcBef>
              <a:spcAft>
                <a:spcPts val="300"/>
              </a:spcAft>
              <a:buNone/>
            </a:pPr>
            <a:r>
              <a:rPr lang="en-US" sz="950" b="1" i="0" dirty="0">
                <a:solidFill>
                  <a:srgbClr val="333333"/>
                </a:solidFill>
                <a:effectLst/>
              </a:rPr>
              <a:t>(6) </a:t>
            </a:r>
            <a:r>
              <a:rPr lang="en-US" sz="950" b="1" i="0" cap="small" dirty="0">
                <a:solidFill>
                  <a:srgbClr val="333333"/>
                </a:solidFill>
                <a:effectLst/>
              </a:rPr>
              <a:t>Applicable percentage – </a:t>
            </a:r>
            <a:r>
              <a:rPr lang="en-US" sz="950" b="0" i="0" dirty="0">
                <a:solidFill>
                  <a:srgbClr val="333333"/>
                </a:solidFill>
                <a:effectLst/>
              </a:rPr>
              <a:t>For purposes of this subsection—</a:t>
            </a:r>
          </a:p>
          <a:p>
            <a:pPr>
              <a:spcBef>
                <a:spcPts val="300"/>
              </a:spcBef>
              <a:spcAft>
                <a:spcPts val="300"/>
              </a:spcAft>
              <a:buAutoNum type="alphaUcParenBoth"/>
            </a:pPr>
            <a:r>
              <a:rPr lang="en-US" sz="950" b="1" i="0" dirty="0">
                <a:solidFill>
                  <a:srgbClr val="333333"/>
                </a:solidFill>
                <a:effectLst/>
              </a:rPr>
              <a:t> In general - </a:t>
            </a:r>
            <a:r>
              <a:rPr lang="en-US" sz="950" b="0" i="0" dirty="0">
                <a:solidFill>
                  <a:srgbClr val="333333"/>
                </a:solidFill>
                <a:effectLst/>
              </a:rPr>
              <a:t>Except as otherwise provided in this paragraph, the term “</a:t>
            </a:r>
            <a:r>
              <a:rPr lang="en-US" sz="950" b="0" i="0" u="none" strike="noStrike" dirty="0">
                <a:solidFill>
                  <a:srgbClr val="0068AC"/>
                </a:solidFill>
                <a:effectLst/>
                <a:hlinkClick r:id="rId3"/>
              </a:rPr>
              <a:t>applicable percentage</a:t>
            </a:r>
            <a:r>
              <a:rPr lang="en-US" sz="950" b="0" i="0" dirty="0">
                <a:solidFill>
                  <a:srgbClr val="333333"/>
                </a:solidFill>
                <a:effectLst/>
              </a:rPr>
              <a:t>” means—</a:t>
            </a:r>
          </a:p>
          <a:p>
            <a:pPr marL="0" indent="0">
              <a:spcBef>
                <a:spcPts val="300"/>
              </a:spcBef>
              <a:spcAft>
                <a:spcPts val="300"/>
              </a:spcAft>
              <a:buNone/>
            </a:pPr>
            <a:r>
              <a:rPr lang="en-US" sz="950" b="1" i="0" dirty="0">
                <a:solidFill>
                  <a:srgbClr val="333333"/>
                </a:solidFill>
                <a:effectLst/>
              </a:rPr>
              <a:t>(</a:t>
            </a:r>
            <a:r>
              <a:rPr lang="en-US" sz="950" b="1" i="0" dirty="0" err="1">
                <a:solidFill>
                  <a:srgbClr val="333333"/>
                </a:solidFill>
                <a:effectLst/>
              </a:rPr>
              <a:t>i</a:t>
            </a:r>
            <a:r>
              <a:rPr lang="en-US" sz="950" b="1" i="0" dirty="0">
                <a:solidFill>
                  <a:srgbClr val="333333"/>
                </a:solidFill>
                <a:effectLst/>
              </a:rPr>
              <a:t>) </a:t>
            </a:r>
            <a:r>
              <a:rPr lang="en-US" sz="950" b="0" i="0" dirty="0">
                <a:solidFill>
                  <a:srgbClr val="333333"/>
                </a:solidFill>
                <a:effectLst/>
              </a:rPr>
              <a:t>in the case of property placed in service after September 27, 2017, and before January 1, 2023, 100 percent,</a:t>
            </a:r>
          </a:p>
          <a:p>
            <a:pPr marL="0" indent="0" algn="l">
              <a:spcBef>
                <a:spcPts val="300"/>
              </a:spcBef>
              <a:spcAft>
                <a:spcPts val="300"/>
              </a:spcAft>
              <a:buNone/>
            </a:pPr>
            <a:r>
              <a:rPr lang="en-US" sz="950" b="0" i="0" dirty="0">
                <a:solidFill>
                  <a:srgbClr val="333333"/>
                </a:solidFill>
                <a:effectLst/>
              </a:rPr>
              <a:t>. . .</a:t>
            </a:r>
          </a:p>
          <a:p>
            <a:pPr marL="0" indent="0" algn="l">
              <a:spcBef>
                <a:spcPts val="300"/>
              </a:spcBef>
              <a:spcAft>
                <a:spcPts val="300"/>
              </a:spcAft>
              <a:buNone/>
            </a:pPr>
            <a:r>
              <a:rPr lang="en-US" sz="950" b="1" i="0" dirty="0">
                <a:solidFill>
                  <a:srgbClr val="333333"/>
                </a:solidFill>
                <a:effectLst/>
                <a:highlight>
                  <a:srgbClr val="FFFF00"/>
                </a:highlight>
              </a:rPr>
              <a:t>(9) </a:t>
            </a:r>
            <a:r>
              <a:rPr lang="en-US" sz="950" b="1" i="0" cap="small" dirty="0">
                <a:solidFill>
                  <a:srgbClr val="333333"/>
                </a:solidFill>
                <a:effectLst/>
                <a:highlight>
                  <a:srgbClr val="FFFF00"/>
                </a:highlight>
              </a:rPr>
              <a:t>Exception for certain property - </a:t>
            </a:r>
            <a:r>
              <a:rPr lang="en-US" sz="950" b="0" i="0" dirty="0">
                <a:solidFill>
                  <a:srgbClr val="333333"/>
                </a:solidFill>
                <a:effectLst/>
                <a:highlight>
                  <a:srgbClr val="FFFF00"/>
                </a:highlight>
              </a:rPr>
              <a:t>The term “</a:t>
            </a:r>
            <a:r>
              <a:rPr lang="en-US" sz="950" b="0" i="0" u="none" strike="noStrike" dirty="0">
                <a:solidFill>
                  <a:srgbClr val="0068AC"/>
                </a:solidFill>
                <a:effectLst/>
                <a:highlight>
                  <a:srgbClr val="FFFF00"/>
                </a:highlight>
                <a:hlinkClick r:id="rId2"/>
              </a:rPr>
              <a:t>qualified property</a:t>
            </a:r>
            <a:r>
              <a:rPr lang="en-US" sz="950" b="0" i="0" dirty="0">
                <a:solidFill>
                  <a:srgbClr val="333333"/>
                </a:solidFill>
                <a:effectLst/>
                <a:highlight>
                  <a:srgbClr val="FFFF00"/>
                </a:highlight>
              </a:rPr>
              <a:t>” shall not include—</a:t>
            </a:r>
          </a:p>
          <a:p>
            <a:pPr marL="0" indent="0" algn="l">
              <a:spcBef>
                <a:spcPts val="300"/>
              </a:spcBef>
              <a:spcAft>
                <a:spcPts val="300"/>
              </a:spcAft>
              <a:buNone/>
            </a:pPr>
            <a:r>
              <a:rPr lang="en-US" sz="950" b="1" i="0" dirty="0">
                <a:solidFill>
                  <a:srgbClr val="333333"/>
                </a:solidFill>
                <a:effectLst/>
                <a:highlight>
                  <a:srgbClr val="FFFF00"/>
                </a:highlight>
              </a:rPr>
              <a:t>(A) </a:t>
            </a:r>
            <a:r>
              <a:rPr lang="en-US" sz="950" b="0" i="0" dirty="0">
                <a:solidFill>
                  <a:srgbClr val="333333"/>
                </a:solidFill>
                <a:effectLst/>
                <a:highlight>
                  <a:srgbClr val="FFFF00"/>
                </a:highlight>
              </a:rPr>
              <a:t>any property which is primarily used in a trade or business described in clause (iv) of section 163(j)(7)(A)</a:t>
            </a:r>
            <a:r>
              <a:rPr lang="en-US" sz="950" b="0" i="0" dirty="0">
                <a:solidFill>
                  <a:srgbClr val="333333"/>
                </a:solidFill>
                <a:effectLst/>
              </a:rPr>
              <a:t>, or</a:t>
            </a:r>
          </a:p>
          <a:p>
            <a:pPr marL="0" indent="0" algn="l">
              <a:spcBef>
                <a:spcPts val="300"/>
              </a:spcBef>
              <a:spcAft>
                <a:spcPts val="300"/>
              </a:spcAft>
              <a:buNone/>
            </a:pPr>
            <a:r>
              <a:rPr lang="en-US" sz="950" b="1" i="0" dirty="0">
                <a:solidFill>
                  <a:srgbClr val="333333"/>
                </a:solidFill>
                <a:effectLst/>
              </a:rPr>
              <a:t>(B) </a:t>
            </a:r>
            <a:r>
              <a:rPr lang="en-US" sz="950" b="0" i="0" dirty="0">
                <a:solidFill>
                  <a:srgbClr val="333333"/>
                </a:solidFill>
                <a:effectLst/>
              </a:rPr>
              <a:t>any property used in a trade or business that has had floor plan financing indebtedness (as defined in paragraph (9) of </a:t>
            </a:r>
            <a:r>
              <a:rPr lang="en-US" sz="950" b="0" i="0" u="none" strike="noStrike" dirty="0">
                <a:solidFill>
                  <a:srgbClr val="0068AC"/>
                </a:solidFill>
                <a:effectLst/>
                <a:hlinkClick r:id="rId8"/>
              </a:rPr>
              <a:t>section 163(j)</a:t>
            </a:r>
            <a:r>
              <a:rPr lang="en-US" sz="950" b="0" i="0" dirty="0">
                <a:solidFill>
                  <a:srgbClr val="333333"/>
                </a:solidFill>
                <a:effectLst/>
              </a:rPr>
              <a:t>), if the floor plan financing interest related to such indebtedness was taken into account under paragraph (1)(C) of such section.</a:t>
            </a:r>
          </a:p>
          <a:p>
            <a:pPr marL="0" indent="0" algn="l">
              <a:spcBef>
                <a:spcPts val="300"/>
              </a:spcBef>
              <a:spcAft>
                <a:spcPts val="300"/>
              </a:spcAft>
              <a:buNone/>
            </a:pPr>
            <a:r>
              <a:rPr lang="en-US" sz="950" b="0" i="0" dirty="0">
                <a:solidFill>
                  <a:srgbClr val="333333"/>
                </a:solidFill>
                <a:effectLst/>
              </a:rPr>
              <a:t>. . .</a:t>
            </a:r>
          </a:p>
          <a:p>
            <a:pPr marL="0" indent="0" algn="l">
              <a:spcBef>
                <a:spcPts val="300"/>
              </a:spcBef>
              <a:spcAft>
                <a:spcPts val="300"/>
              </a:spcAft>
              <a:buNone/>
            </a:pPr>
            <a:r>
              <a:rPr lang="en-US" sz="950" b="0" i="0" dirty="0">
                <a:solidFill>
                  <a:srgbClr val="333333"/>
                </a:solidFill>
                <a:effectLst/>
              </a:rPr>
              <a:t>IRC § 168(k)(1), (2), (6), &amp; (9)</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156</a:t>
            </a:fld>
            <a:endParaRPr lang="en-US"/>
          </a:p>
        </p:txBody>
      </p:sp>
      <p:sp>
        <p:nvSpPr>
          <p:cNvPr id="4" name="TextBox 3">
            <a:extLst>
              <a:ext uri="{FF2B5EF4-FFF2-40B4-BE49-F238E27FC236}">
                <a16:creationId xmlns:a16="http://schemas.microsoft.com/office/drawing/2014/main" id="{97BD77F8-578C-4427-806F-DE88A24DCC9F}"/>
              </a:ext>
            </a:extLst>
          </p:cNvPr>
          <p:cNvSpPr txBox="1"/>
          <p:nvPr/>
        </p:nvSpPr>
        <p:spPr>
          <a:xfrm>
            <a:off x="11257827" y="813021"/>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3</a:t>
            </a:r>
          </a:p>
        </p:txBody>
      </p:sp>
      <p:sp>
        <p:nvSpPr>
          <p:cNvPr id="8" name="TextBox 7">
            <a:extLst>
              <a:ext uri="{FF2B5EF4-FFF2-40B4-BE49-F238E27FC236}">
                <a16:creationId xmlns:a16="http://schemas.microsoft.com/office/drawing/2014/main" id="{6C905C88-9A35-4201-AD15-E0D9497C747F}"/>
              </a:ext>
            </a:extLst>
          </p:cNvPr>
          <p:cNvSpPr txBox="1"/>
          <p:nvPr/>
        </p:nvSpPr>
        <p:spPr>
          <a:xfrm>
            <a:off x="8417859" y="4846189"/>
            <a:ext cx="3334870" cy="646331"/>
          </a:xfrm>
          <a:prstGeom prst="rect">
            <a:avLst/>
          </a:prstGeom>
          <a:noFill/>
          <a:ln w="38100">
            <a:solidFill>
              <a:srgbClr val="FF0000"/>
            </a:solidFill>
          </a:ln>
        </p:spPr>
        <p:txBody>
          <a:bodyPr wrap="square" rtlCol="0">
            <a:spAutoFit/>
          </a:bodyPr>
          <a:lstStyle/>
          <a:p>
            <a:r>
              <a:rPr lang="en-US" dirty="0"/>
              <a:t>See Rev. Proc. 2020-50 for bonus depreciation procedural guidance</a:t>
            </a:r>
          </a:p>
        </p:txBody>
      </p:sp>
    </p:spTree>
    <p:extLst>
      <p:ext uri="{BB962C8B-B14F-4D97-AF65-F5344CB8AC3E}">
        <p14:creationId xmlns:p14="http://schemas.microsoft.com/office/powerpoint/2010/main" val="66317093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67627" y="111510"/>
            <a:ext cx="11653024" cy="484881"/>
          </a:xfrm>
        </p:spPr>
        <p:txBody>
          <a:bodyPr>
            <a:normAutofit fontScale="90000"/>
          </a:bodyPr>
          <a:lstStyle/>
          <a:p>
            <a:pPr algn="ctr"/>
            <a:r>
              <a:rPr lang="en-US" dirty="0"/>
              <a:t>Exception – Excepted Regulated Utility Trade or Business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350" b="0" i="0" dirty="0">
                <a:solidFill>
                  <a:srgbClr val="333333"/>
                </a:solidFill>
                <a:effectLst/>
              </a:rPr>
              <a:t>(15) </a:t>
            </a:r>
            <a:r>
              <a:rPr lang="en-US" sz="2350" b="0" i="1" dirty="0">
                <a:solidFill>
                  <a:srgbClr val="333333"/>
                </a:solidFill>
                <a:effectLst/>
              </a:rPr>
              <a:t>Excepted regulated utility trade or business</a:t>
            </a:r>
            <a:r>
              <a:rPr lang="en-US" sz="2350" b="0" i="0" dirty="0">
                <a:solidFill>
                  <a:srgbClr val="333333"/>
                </a:solidFill>
                <a:effectLst/>
              </a:rPr>
              <a:t>—(</a:t>
            </a:r>
            <a:r>
              <a:rPr lang="en-US" sz="2350" b="0" i="0" dirty="0" err="1">
                <a:solidFill>
                  <a:srgbClr val="333333"/>
                </a:solidFill>
                <a:effectLst/>
              </a:rPr>
              <a:t>i</a:t>
            </a:r>
            <a:r>
              <a:rPr lang="en-US" sz="2350" b="0" i="0" dirty="0">
                <a:solidFill>
                  <a:srgbClr val="333333"/>
                </a:solidFill>
                <a:effectLst/>
              </a:rPr>
              <a:t>) </a:t>
            </a:r>
            <a:r>
              <a:rPr lang="en-US" sz="2350" b="0" i="1" dirty="0">
                <a:solidFill>
                  <a:srgbClr val="333333"/>
                </a:solidFill>
                <a:effectLst/>
              </a:rPr>
              <a:t>In general.</a:t>
            </a:r>
            <a:r>
              <a:rPr lang="en-US" sz="2350" b="0" i="0" dirty="0">
                <a:solidFill>
                  <a:srgbClr val="333333"/>
                </a:solidFill>
                <a:effectLst/>
              </a:rPr>
              <a:t> The term </a:t>
            </a:r>
            <a:r>
              <a:rPr lang="en-US" sz="2350" b="0" i="1" dirty="0">
                <a:solidFill>
                  <a:srgbClr val="333333"/>
                </a:solidFill>
                <a:effectLst/>
              </a:rPr>
              <a:t>excepted regulated utility trade or business</a:t>
            </a:r>
            <a:r>
              <a:rPr lang="en-US" sz="2350" b="0" i="0" dirty="0">
                <a:solidFill>
                  <a:srgbClr val="333333"/>
                </a:solidFill>
                <a:effectLst/>
              </a:rPr>
              <a:t> means:</a:t>
            </a:r>
          </a:p>
          <a:p>
            <a:pPr marL="457200" lvl="1" indent="0" fontAlgn="base">
              <a:buNone/>
            </a:pPr>
            <a:r>
              <a:rPr lang="en-US" sz="2350" b="0" i="0" dirty="0">
                <a:solidFill>
                  <a:srgbClr val="333333"/>
                </a:solidFill>
                <a:effectLst/>
              </a:rPr>
              <a:t>(A) </a:t>
            </a:r>
            <a:r>
              <a:rPr lang="en-US" sz="2350" b="0" i="1" dirty="0">
                <a:solidFill>
                  <a:srgbClr val="333333"/>
                </a:solidFill>
                <a:effectLst/>
              </a:rPr>
              <a:t>Automatically excepted regulated utility trades or businesses.</a:t>
            </a:r>
            <a:r>
              <a:rPr lang="en-US" sz="2350" b="0" i="0" dirty="0">
                <a:solidFill>
                  <a:srgbClr val="333333"/>
                </a:solidFill>
                <a:effectLst/>
              </a:rPr>
              <a:t> A trade or business—</a:t>
            </a:r>
          </a:p>
          <a:p>
            <a:pPr marL="457200" lvl="1" indent="0" fontAlgn="base">
              <a:buNone/>
            </a:pPr>
            <a:r>
              <a:rPr lang="en-US" sz="2350" b="0" i="0" dirty="0">
                <a:solidFill>
                  <a:srgbClr val="333333"/>
                </a:solidFill>
                <a:effectLst/>
              </a:rPr>
              <a:t>(</a:t>
            </a:r>
            <a:r>
              <a:rPr lang="en-US" sz="2350" b="0" i="1" dirty="0">
                <a:solidFill>
                  <a:srgbClr val="333333"/>
                </a:solidFill>
                <a:effectLst/>
              </a:rPr>
              <a:t>1</a:t>
            </a:r>
            <a:r>
              <a:rPr lang="en-US" sz="2350" b="0" i="0" dirty="0">
                <a:solidFill>
                  <a:srgbClr val="333333"/>
                </a:solidFill>
                <a:effectLst/>
              </a:rPr>
              <a:t>) That furnishes or sells—</a:t>
            </a:r>
          </a:p>
          <a:p>
            <a:pPr marL="457200" lvl="1" indent="0" fontAlgn="base">
              <a:buNone/>
            </a:pPr>
            <a:r>
              <a:rPr lang="en-US" sz="2350" b="0" i="0" dirty="0">
                <a:solidFill>
                  <a:srgbClr val="333333"/>
                </a:solidFill>
                <a:effectLst/>
              </a:rPr>
              <a:t>(</a:t>
            </a:r>
            <a:r>
              <a:rPr lang="en-US" sz="2350" b="0" i="1" dirty="0" err="1">
                <a:solidFill>
                  <a:srgbClr val="333333"/>
                </a:solidFill>
                <a:effectLst/>
              </a:rPr>
              <a:t>i</a:t>
            </a:r>
            <a:r>
              <a:rPr lang="en-US" sz="2350" b="0" i="0" dirty="0">
                <a:solidFill>
                  <a:srgbClr val="333333"/>
                </a:solidFill>
                <a:effectLst/>
              </a:rPr>
              <a:t>) Electrical energy, water, or sewage disposal services;</a:t>
            </a:r>
          </a:p>
          <a:p>
            <a:pPr marL="457200" lvl="1" indent="0" fontAlgn="base">
              <a:buNone/>
            </a:pPr>
            <a:r>
              <a:rPr lang="en-US" sz="2350" b="0" i="0" dirty="0">
                <a:solidFill>
                  <a:srgbClr val="333333"/>
                </a:solidFill>
                <a:effectLst/>
              </a:rPr>
              <a:t>(</a:t>
            </a:r>
            <a:r>
              <a:rPr lang="en-US" sz="2350" b="0" i="1" dirty="0">
                <a:solidFill>
                  <a:srgbClr val="333333"/>
                </a:solidFill>
                <a:effectLst/>
              </a:rPr>
              <a:t>ii</a:t>
            </a:r>
            <a:r>
              <a:rPr lang="en-US" sz="2350" b="0" i="0" dirty="0">
                <a:solidFill>
                  <a:srgbClr val="333333"/>
                </a:solidFill>
                <a:effectLst/>
              </a:rPr>
              <a:t>) Gas or steam through a local distribution system; or</a:t>
            </a:r>
          </a:p>
          <a:p>
            <a:pPr marL="457200" lvl="1" indent="0" fontAlgn="base">
              <a:buNone/>
            </a:pPr>
            <a:r>
              <a:rPr lang="en-US" sz="2350" b="0" i="0" dirty="0">
                <a:solidFill>
                  <a:srgbClr val="333333"/>
                </a:solidFill>
                <a:effectLst/>
              </a:rPr>
              <a:t>(</a:t>
            </a:r>
            <a:r>
              <a:rPr lang="en-US" sz="2350" b="0" i="1" dirty="0">
                <a:solidFill>
                  <a:srgbClr val="333333"/>
                </a:solidFill>
                <a:effectLst/>
              </a:rPr>
              <a:t>iii</a:t>
            </a:r>
            <a:r>
              <a:rPr lang="en-US" sz="2350" b="0" i="0" dirty="0">
                <a:solidFill>
                  <a:srgbClr val="333333"/>
                </a:solidFill>
                <a:effectLst/>
              </a:rPr>
              <a:t>) Transportation of gas or steam by pipeline; but only</a:t>
            </a:r>
          </a:p>
          <a:p>
            <a:pPr marL="457200" lvl="1" indent="0" fontAlgn="base">
              <a:buNone/>
            </a:pPr>
            <a:r>
              <a:rPr lang="en-US" sz="2350" b="0" i="0" dirty="0">
                <a:solidFill>
                  <a:srgbClr val="333333"/>
                </a:solidFill>
                <a:effectLst/>
              </a:rPr>
              <a:t>(</a:t>
            </a:r>
            <a:r>
              <a:rPr lang="en-US" sz="2350" b="0" i="1" dirty="0">
                <a:solidFill>
                  <a:srgbClr val="333333"/>
                </a:solidFill>
                <a:effectLst/>
              </a:rPr>
              <a:t>2</a:t>
            </a:r>
            <a:r>
              <a:rPr lang="en-US" sz="2350" b="0" i="0" dirty="0">
                <a:solidFill>
                  <a:srgbClr val="333333"/>
                </a:solidFill>
                <a:effectLst/>
              </a:rPr>
              <a:t>) To the extent that the rates for the furnishing or sale of the items in paragraph (b)(15)(</a:t>
            </a:r>
            <a:r>
              <a:rPr lang="en-US" sz="2350" b="0" i="0" dirty="0" err="1">
                <a:solidFill>
                  <a:srgbClr val="333333"/>
                </a:solidFill>
                <a:effectLst/>
              </a:rPr>
              <a:t>i</a:t>
            </a:r>
            <a:r>
              <a:rPr lang="en-US" sz="2350" b="0" i="0" dirty="0">
                <a:solidFill>
                  <a:srgbClr val="333333"/>
                </a:solidFill>
                <a:effectLst/>
              </a:rPr>
              <a:t>)(A)(</a:t>
            </a:r>
            <a:r>
              <a:rPr lang="en-US" sz="2350" b="0" i="1" dirty="0">
                <a:solidFill>
                  <a:srgbClr val="333333"/>
                </a:solidFill>
                <a:effectLst/>
              </a:rPr>
              <a:t>1</a:t>
            </a:r>
            <a:r>
              <a:rPr lang="en-US" sz="2350" b="0" i="0" dirty="0">
                <a:solidFill>
                  <a:srgbClr val="333333"/>
                </a:solidFill>
                <a:effectLst/>
              </a:rPr>
              <a:t>) of this section—</a:t>
            </a:r>
          </a:p>
          <a:p>
            <a:pPr marL="457200" lvl="1" indent="0" fontAlgn="base">
              <a:buNone/>
            </a:pPr>
            <a:r>
              <a:rPr lang="en-US" sz="2350" b="0" i="0" dirty="0">
                <a:solidFill>
                  <a:srgbClr val="333333"/>
                </a:solidFill>
                <a:effectLst/>
              </a:rPr>
              <a:t>(</a:t>
            </a:r>
            <a:r>
              <a:rPr lang="en-US" sz="2350" b="0" i="1" dirty="0" err="1">
                <a:solidFill>
                  <a:srgbClr val="333333"/>
                </a:solidFill>
                <a:effectLst/>
              </a:rPr>
              <a:t>i</a:t>
            </a:r>
            <a:r>
              <a:rPr lang="en-US" sz="2350" b="0" i="0" dirty="0">
                <a:solidFill>
                  <a:srgbClr val="333333"/>
                </a:solidFill>
                <a:effectLst/>
              </a:rPr>
              <a:t>) Have been established or approved by a State or political subdivision thereof, by any agency or instrumentality of the United States, or by a public service or public utility commission or other similar body of any State or political subdivision thereof and are determined on a cost of service and rate of return basis; or</a:t>
            </a:r>
          </a:p>
          <a:p>
            <a:pPr marL="457200" lvl="1" indent="0" fontAlgn="base">
              <a:buNone/>
            </a:pPr>
            <a:r>
              <a:rPr lang="en-US" sz="2350" b="0" i="0" dirty="0">
                <a:solidFill>
                  <a:srgbClr val="333333"/>
                </a:solidFill>
                <a:effectLst/>
              </a:rPr>
              <a:t>(</a:t>
            </a:r>
            <a:r>
              <a:rPr lang="en-US" sz="2350" b="0" i="1" dirty="0">
                <a:solidFill>
                  <a:srgbClr val="333333"/>
                </a:solidFill>
                <a:effectLst/>
              </a:rPr>
              <a:t>ii</a:t>
            </a:r>
            <a:r>
              <a:rPr lang="en-US" sz="2350" b="0" i="0" dirty="0">
                <a:solidFill>
                  <a:srgbClr val="333333"/>
                </a:solidFill>
                <a:effectLst/>
              </a:rPr>
              <a:t>) Have been established or approved by the governing or ratemaking body of an electric cooperative; or</a:t>
            </a:r>
          </a:p>
          <a:p>
            <a:pPr marL="0" indent="0" algn="l" fontAlgn="base">
              <a:buNone/>
            </a:pPr>
            <a:r>
              <a:rPr lang="en-US" sz="2350" b="0" i="0" dirty="0">
                <a:solidFill>
                  <a:srgbClr val="333333"/>
                </a:solidFill>
                <a:effectLst/>
              </a:rPr>
              <a:t>Treas. Reg. § 1.163(j)-1(b)(15) and -10</a:t>
            </a:r>
            <a:r>
              <a:rPr lang="en-US" sz="2400" dirty="0"/>
              <a:t> (</a:t>
            </a:r>
            <a:r>
              <a:rPr lang="en-US" sz="2400" b="1" dirty="0">
                <a:solidFill>
                  <a:srgbClr val="FF0000"/>
                </a:solidFill>
              </a:rPr>
              <a:t>2020</a:t>
            </a:r>
            <a:r>
              <a:rPr lang="en-US" sz="2400" dirty="0"/>
              <a:t>)</a:t>
            </a:r>
            <a:endParaRPr lang="en-US" sz="2350"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157</a:t>
            </a:fld>
            <a:endParaRPr lang="en-US"/>
          </a:p>
        </p:txBody>
      </p:sp>
      <p:sp>
        <p:nvSpPr>
          <p:cNvPr id="4" name="TextBox 3">
            <a:extLst>
              <a:ext uri="{FF2B5EF4-FFF2-40B4-BE49-F238E27FC236}">
                <a16:creationId xmlns:a16="http://schemas.microsoft.com/office/drawing/2014/main" id="{AAFB27FF-D6C5-4C99-AF99-28511391ACC3}"/>
              </a:ext>
            </a:extLst>
          </p:cNvPr>
          <p:cNvSpPr txBox="1"/>
          <p:nvPr/>
        </p:nvSpPr>
        <p:spPr>
          <a:xfrm>
            <a:off x="11324735" y="60114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4</a:t>
            </a:r>
          </a:p>
        </p:txBody>
      </p:sp>
    </p:spTree>
    <p:extLst>
      <p:ext uri="{BB962C8B-B14F-4D97-AF65-F5344CB8AC3E}">
        <p14:creationId xmlns:p14="http://schemas.microsoft.com/office/powerpoint/2010/main" val="238423473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67627" y="111510"/>
            <a:ext cx="11653024" cy="484881"/>
          </a:xfrm>
        </p:spPr>
        <p:txBody>
          <a:bodyPr>
            <a:normAutofit fontScale="90000"/>
          </a:bodyPr>
          <a:lstStyle/>
          <a:p>
            <a:pPr algn="ctr"/>
            <a:r>
              <a:rPr lang="en-US" dirty="0"/>
              <a:t>Exception – Excepted Regulated Utility Trade or Business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800" b="0" i="0" dirty="0">
                <a:solidFill>
                  <a:srgbClr val="333333"/>
                </a:solidFill>
                <a:effectLst/>
              </a:rPr>
              <a:t>(15) </a:t>
            </a:r>
            <a:r>
              <a:rPr lang="en-US" sz="1800" b="0" i="1" dirty="0">
                <a:solidFill>
                  <a:srgbClr val="333333"/>
                </a:solidFill>
                <a:effectLst/>
              </a:rPr>
              <a:t>Excepted regulated utility trade or business</a:t>
            </a:r>
            <a:r>
              <a:rPr lang="en-US" sz="1800" b="0" i="0" dirty="0">
                <a:solidFill>
                  <a:srgbClr val="333333"/>
                </a:solidFill>
                <a:effectLst/>
              </a:rPr>
              <a:t>—(</a:t>
            </a:r>
            <a:r>
              <a:rPr lang="en-US" sz="1800" b="0" i="0" dirty="0" err="1">
                <a:solidFill>
                  <a:srgbClr val="333333"/>
                </a:solidFill>
                <a:effectLst/>
              </a:rPr>
              <a:t>i</a:t>
            </a:r>
            <a:r>
              <a:rPr lang="en-US" sz="1800" b="0" i="0" dirty="0">
                <a:solidFill>
                  <a:srgbClr val="333333"/>
                </a:solidFill>
                <a:effectLst/>
              </a:rPr>
              <a:t>) </a:t>
            </a:r>
            <a:r>
              <a:rPr lang="en-US" sz="1800" b="0" i="1" dirty="0">
                <a:solidFill>
                  <a:srgbClr val="333333"/>
                </a:solidFill>
                <a:effectLst/>
              </a:rPr>
              <a:t>In general.</a:t>
            </a:r>
            <a:r>
              <a:rPr lang="en-US" sz="1800" b="0" i="0" dirty="0">
                <a:solidFill>
                  <a:srgbClr val="333333"/>
                </a:solidFill>
                <a:effectLst/>
              </a:rPr>
              <a:t> [Continued] </a:t>
            </a:r>
          </a:p>
          <a:p>
            <a:pPr marL="457200" lvl="1" indent="0" fontAlgn="base">
              <a:buNone/>
            </a:pPr>
            <a:r>
              <a:rPr lang="en-US" sz="1800" b="0" i="0" dirty="0">
                <a:solidFill>
                  <a:srgbClr val="333333"/>
                </a:solidFill>
                <a:effectLst/>
              </a:rPr>
              <a:t>(B) </a:t>
            </a:r>
            <a:r>
              <a:rPr lang="en-US" sz="1800" b="0" i="1" dirty="0">
                <a:solidFill>
                  <a:srgbClr val="333333"/>
                </a:solidFill>
                <a:effectLst/>
              </a:rPr>
              <a:t>Electing regulated utility trades or businesses.</a:t>
            </a:r>
            <a:r>
              <a:rPr lang="en-US" sz="1800" b="0" i="0" dirty="0">
                <a:solidFill>
                  <a:srgbClr val="333333"/>
                </a:solidFill>
                <a:effectLst/>
              </a:rPr>
              <a:t> A trade or business that makes a valid election under paragraph (b)(15)(iii) of this section; or</a:t>
            </a:r>
          </a:p>
          <a:p>
            <a:pPr marL="457200" lvl="1" indent="0" fontAlgn="base">
              <a:buNone/>
            </a:pPr>
            <a:r>
              <a:rPr lang="en-US" sz="1800" b="0" i="0" dirty="0">
                <a:solidFill>
                  <a:srgbClr val="333333"/>
                </a:solidFill>
                <a:effectLst/>
              </a:rPr>
              <a:t>(C) </a:t>
            </a:r>
            <a:r>
              <a:rPr lang="en-US" sz="1800" b="0" i="1" dirty="0">
                <a:solidFill>
                  <a:srgbClr val="333333"/>
                </a:solidFill>
                <a:effectLst/>
              </a:rPr>
              <a:t>Designated excepted regulated utility trades or businesses.</a:t>
            </a:r>
            <a:r>
              <a:rPr lang="en-US" sz="1800" b="0" i="0" dirty="0">
                <a:solidFill>
                  <a:srgbClr val="333333"/>
                </a:solidFill>
                <a:effectLst/>
              </a:rPr>
              <a:t> A trade or business that is specifically designated by the Secretary in guidance published in the </a:t>
            </a:r>
            <a:r>
              <a:rPr lang="en-US" sz="1800" b="1" i="0" dirty="0">
                <a:solidFill>
                  <a:srgbClr val="333333"/>
                </a:solidFill>
                <a:effectLst/>
              </a:rPr>
              <a:t>Federal Register</a:t>
            </a:r>
            <a:r>
              <a:rPr lang="en-US" sz="1800" b="0" i="0" dirty="0">
                <a:solidFill>
                  <a:srgbClr val="333333"/>
                </a:solidFill>
                <a:effectLst/>
              </a:rPr>
              <a:t> or the Internal Revenue Bulletin as an excepted regulated utility trade or business (see § 601.601(d) of this chapter) for section 163(j) purposes.</a:t>
            </a:r>
          </a:p>
          <a:p>
            <a:pPr marL="457200" lvl="1" indent="0" fontAlgn="base">
              <a:buNone/>
            </a:pPr>
            <a:r>
              <a:rPr lang="en-US" sz="1800" b="0" i="0" dirty="0">
                <a:solidFill>
                  <a:srgbClr val="333333"/>
                </a:solidFill>
                <a:effectLst/>
              </a:rPr>
              <a:t>(ii) </a:t>
            </a:r>
            <a:r>
              <a:rPr lang="en-US" sz="1800" b="0" i="1" dirty="0">
                <a:solidFill>
                  <a:srgbClr val="333333"/>
                </a:solidFill>
                <a:effectLst/>
              </a:rPr>
              <a:t>Depreciation and excepted and non-excepted utility trades or businesses.</a:t>
            </a:r>
            <a:endParaRPr lang="en-US" sz="1800" b="0" i="0" dirty="0">
              <a:solidFill>
                <a:srgbClr val="333333"/>
              </a:solidFill>
              <a:effectLst/>
            </a:endParaRPr>
          </a:p>
          <a:p>
            <a:pPr marL="457200" lvl="1" indent="0" fontAlgn="base">
              <a:buNone/>
            </a:pPr>
            <a:r>
              <a:rPr lang="en-US" sz="1800" b="0" i="0" dirty="0">
                <a:solidFill>
                  <a:srgbClr val="333333"/>
                </a:solidFill>
                <a:effectLst/>
              </a:rPr>
              <a:t>(A) </a:t>
            </a:r>
            <a:r>
              <a:rPr lang="en-US" sz="1800" b="0" i="1" dirty="0">
                <a:solidFill>
                  <a:srgbClr val="333333"/>
                </a:solidFill>
                <a:effectLst/>
                <a:highlight>
                  <a:srgbClr val="FFFF00"/>
                </a:highlight>
              </a:rPr>
              <a:t>Depreciation.</a:t>
            </a:r>
            <a:r>
              <a:rPr lang="en-US" sz="1800" b="0" i="0" dirty="0">
                <a:solidFill>
                  <a:srgbClr val="333333"/>
                </a:solidFill>
                <a:effectLst/>
                <a:highlight>
                  <a:srgbClr val="FFFF00"/>
                </a:highlight>
              </a:rPr>
              <a:t> Taxpayers engaged in </a:t>
            </a:r>
            <a:r>
              <a:rPr lang="en-US" sz="1800" b="1" i="0" dirty="0">
                <a:solidFill>
                  <a:srgbClr val="FF0000"/>
                </a:solidFill>
                <a:effectLst/>
                <a:highlight>
                  <a:srgbClr val="FFFF00"/>
                </a:highlight>
              </a:rPr>
              <a:t>an excepted trade or business </a:t>
            </a:r>
            <a:r>
              <a:rPr lang="en-US" sz="1800" b="0" i="0" dirty="0">
                <a:solidFill>
                  <a:srgbClr val="333333"/>
                </a:solidFill>
                <a:effectLst/>
                <a:highlight>
                  <a:srgbClr val="FFFF00"/>
                </a:highlight>
              </a:rPr>
              <a:t>described in paragraph (b)(15)(</a:t>
            </a:r>
            <a:r>
              <a:rPr lang="en-US" sz="1800" b="0" i="0" dirty="0" err="1">
                <a:solidFill>
                  <a:srgbClr val="333333"/>
                </a:solidFill>
                <a:effectLst/>
                <a:highlight>
                  <a:srgbClr val="FFFF00"/>
                </a:highlight>
              </a:rPr>
              <a:t>i</a:t>
            </a:r>
            <a:r>
              <a:rPr lang="en-US" sz="1800" b="0" i="0" dirty="0">
                <a:solidFill>
                  <a:srgbClr val="333333"/>
                </a:solidFill>
                <a:effectLst/>
                <a:highlight>
                  <a:srgbClr val="FFFF00"/>
                </a:highlight>
              </a:rPr>
              <a:t>) of this section </a:t>
            </a:r>
            <a:r>
              <a:rPr lang="en-US" sz="1800" b="1" i="0" dirty="0">
                <a:solidFill>
                  <a:srgbClr val="FF0000"/>
                </a:solidFill>
                <a:effectLst/>
                <a:highlight>
                  <a:srgbClr val="FFFF00"/>
                </a:highlight>
              </a:rPr>
              <a:t>cannot claim the additional first-year depreciation deduction under section 168(k) for any property that is primarily used in the excepted regulated utility trade or business</a:t>
            </a:r>
            <a:r>
              <a:rPr lang="en-US" sz="1800" b="0" i="0" dirty="0">
                <a:solidFill>
                  <a:srgbClr val="333333"/>
                </a:solidFill>
                <a:effectLst/>
                <a:highlight>
                  <a:srgbClr val="FFFF00"/>
                </a:highlight>
              </a:rPr>
              <a:t>.</a:t>
            </a:r>
          </a:p>
          <a:p>
            <a:pPr marL="457200" lvl="1" indent="0" fontAlgn="base">
              <a:buNone/>
            </a:pPr>
            <a:r>
              <a:rPr lang="en-US" sz="1800" b="0" i="0" dirty="0">
                <a:solidFill>
                  <a:srgbClr val="333333"/>
                </a:solidFill>
                <a:effectLst/>
              </a:rPr>
              <a:t>(B) </a:t>
            </a:r>
            <a:r>
              <a:rPr lang="en-US" sz="1800" b="0" i="1" dirty="0">
                <a:solidFill>
                  <a:srgbClr val="333333"/>
                </a:solidFill>
                <a:effectLst/>
              </a:rPr>
              <a:t>Allocation of items.</a:t>
            </a:r>
            <a:r>
              <a:rPr lang="en-US" sz="1800" b="0" i="0" dirty="0">
                <a:solidFill>
                  <a:srgbClr val="333333"/>
                </a:solidFill>
                <a:effectLst/>
              </a:rPr>
              <a:t> If a taxpayer is engaged in one or more excepted trades or businesses, as described in paragraph (b)(15)(</a:t>
            </a:r>
            <a:r>
              <a:rPr lang="en-US" sz="1800" b="0" i="0" dirty="0" err="1">
                <a:solidFill>
                  <a:srgbClr val="333333"/>
                </a:solidFill>
                <a:effectLst/>
              </a:rPr>
              <a:t>i</a:t>
            </a:r>
            <a:r>
              <a:rPr lang="en-US" sz="1800" b="0" i="0" dirty="0">
                <a:solidFill>
                  <a:srgbClr val="333333"/>
                </a:solidFill>
                <a:effectLst/>
              </a:rPr>
              <a:t>) of this section, and one or more non-excepted trades or businesses, the taxpayer must allocate items between the excepted and non-excepted utility trades or businesses. See §§ 1.163(j)-1(b)(44) and 1.163(j)-10(c)(3)(iii)(C). </a:t>
            </a:r>
            <a:r>
              <a:rPr lang="en-US" sz="1800" b="0" i="0" dirty="0">
                <a:solidFill>
                  <a:srgbClr val="333333"/>
                </a:solidFill>
                <a:effectLst/>
                <a:highlight>
                  <a:srgbClr val="FFFF00"/>
                </a:highlight>
              </a:rPr>
              <a:t>Some trades or businesses with de minimis furnishing or sales of items described in paragraph (b)(15)(</a:t>
            </a:r>
            <a:r>
              <a:rPr lang="en-US" sz="1800" b="0" i="0" dirty="0" err="1">
                <a:solidFill>
                  <a:srgbClr val="333333"/>
                </a:solidFill>
                <a:effectLst/>
                <a:highlight>
                  <a:srgbClr val="FFFF00"/>
                </a:highlight>
              </a:rPr>
              <a:t>i</a:t>
            </a:r>
            <a:r>
              <a:rPr lang="en-US" sz="1800" b="0" i="0" dirty="0">
                <a:solidFill>
                  <a:srgbClr val="333333"/>
                </a:solidFill>
                <a:effectLst/>
                <a:highlight>
                  <a:srgbClr val="FFFF00"/>
                </a:highlight>
              </a:rPr>
              <a:t>)(A)(</a:t>
            </a:r>
            <a:r>
              <a:rPr lang="en-US" sz="1800" b="0" i="1" dirty="0">
                <a:solidFill>
                  <a:srgbClr val="333333"/>
                </a:solidFill>
                <a:effectLst/>
                <a:highlight>
                  <a:srgbClr val="FFFF00"/>
                </a:highlight>
              </a:rPr>
              <a:t>1</a:t>
            </a:r>
            <a:r>
              <a:rPr lang="en-US" sz="1800" b="0" i="0" dirty="0">
                <a:solidFill>
                  <a:srgbClr val="333333"/>
                </a:solidFill>
                <a:effectLst/>
                <a:highlight>
                  <a:srgbClr val="FFFF00"/>
                </a:highlight>
              </a:rPr>
              <a:t>) of this section that are not sold pursuant to rates that are determined on a cost of service and rate of return basis or established or approved by the governing or ratemaking body of an electric cooperative, and are not subject to an election in paragraph (b)(15)(iii), are treated as excepted trades or businesses.</a:t>
            </a:r>
            <a:r>
              <a:rPr lang="en-US" sz="1800" b="0" i="0" dirty="0">
                <a:solidFill>
                  <a:srgbClr val="333333"/>
                </a:solidFill>
                <a:effectLst/>
              </a:rPr>
              <a:t> See § 1.163(j)-10(c)(3)(iii)(C)(</a:t>
            </a:r>
            <a:r>
              <a:rPr lang="en-US" sz="1800" b="0" i="1" dirty="0">
                <a:solidFill>
                  <a:srgbClr val="333333"/>
                </a:solidFill>
                <a:effectLst/>
              </a:rPr>
              <a:t>3</a:t>
            </a:r>
            <a:r>
              <a:rPr lang="en-US" sz="1800" b="0" i="0" dirty="0">
                <a:solidFill>
                  <a:srgbClr val="333333"/>
                </a:solidFill>
                <a:effectLst/>
              </a:rPr>
              <a:t>). For look-through rules applicable to certain CFCs that furnish or sell items described in paragraph (b)(15)(</a:t>
            </a:r>
            <a:r>
              <a:rPr lang="en-US" sz="1800" b="0" i="0" dirty="0" err="1">
                <a:solidFill>
                  <a:srgbClr val="333333"/>
                </a:solidFill>
                <a:effectLst/>
              </a:rPr>
              <a:t>i</a:t>
            </a:r>
            <a:r>
              <a:rPr lang="en-US" sz="1800" b="0" i="0" dirty="0">
                <a:solidFill>
                  <a:srgbClr val="333333"/>
                </a:solidFill>
                <a:effectLst/>
              </a:rPr>
              <a:t>)(A)(</a:t>
            </a:r>
            <a:r>
              <a:rPr lang="en-US" sz="1800" b="0" i="1" dirty="0">
                <a:solidFill>
                  <a:srgbClr val="333333"/>
                </a:solidFill>
                <a:effectLst/>
              </a:rPr>
              <a:t>1</a:t>
            </a:r>
            <a:r>
              <a:rPr lang="en-US" sz="1800" b="0" i="0" dirty="0">
                <a:solidFill>
                  <a:srgbClr val="333333"/>
                </a:solidFill>
                <a:effectLst/>
              </a:rPr>
              <a:t>) of this section that are not sold pursuant to rates that are determined on a cost of service and rate of return basis or established or approved by the governing or ratemaking body of an electric cooperative as described in paragraph (b)(15)(</a:t>
            </a:r>
            <a:r>
              <a:rPr lang="en-US" sz="1800" b="0" i="0" dirty="0" err="1">
                <a:solidFill>
                  <a:srgbClr val="333333"/>
                </a:solidFill>
                <a:effectLst/>
              </a:rPr>
              <a:t>i</a:t>
            </a:r>
            <a:r>
              <a:rPr lang="en-US" sz="1800" b="0" i="0" dirty="0">
                <a:solidFill>
                  <a:srgbClr val="333333"/>
                </a:solidFill>
                <a:effectLst/>
              </a:rPr>
              <a:t>)(A)(</a:t>
            </a:r>
            <a:r>
              <a:rPr lang="en-US" sz="1800" b="0" i="1" dirty="0">
                <a:solidFill>
                  <a:srgbClr val="333333"/>
                </a:solidFill>
                <a:effectLst/>
              </a:rPr>
              <a:t>2</a:t>
            </a:r>
            <a:r>
              <a:rPr lang="en-US" sz="1800" b="0" i="0" dirty="0">
                <a:solidFill>
                  <a:srgbClr val="333333"/>
                </a:solidFill>
                <a:effectLst/>
              </a:rPr>
              <a:t>) of this section, see § 1.163(j)-10(c)(5)(ii)(C).</a:t>
            </a:r>
          </a:p>
          <a:p>
            <a:pPr marL="0" indent="0" fontAlgn="base">
              <a:buNone/>
            </a:pPr>
            <a:r>
              <a:rPr lang="en-US" sz="1800" b="0" i="0" dirty="0">
                <a:solidFill>
                  <a:srgbClr val="333333"/>
                </a:solidFill>
                <a:effectLst/>
              </a:rPr>
              <a:t>Treas. Reg. § 1.163(j)-1(b)(15) and -10</a:t>
            </a:r>
            <a:r>
              <a:rPr lang="en-US" sz="1800" dirty="0"/>
              <a:t> (</a:t>
            </a:r>
            <a:r>
              <a:rPr lang="en-US" sz="1800" b="1" dirty="0">
                <a:solidFill>
                  <a:srgbClr val="FF0000"/>
                </a:solidFill>
              </a:rPr>
              <a:t>2020</a:t>
            </a:r>
            <a:r>
              <a:rPr lang="en-US" sz="1800" dirty="0"/>
              <a:t>)</a:t>
            </a:r>
            <a:endParaRPr lang="en-US" sz="1800"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158</a:t>
            </a:fld>
            <a:endParaRPr lang="en-US"/>
          </a:p>
        </p:txBody>
      </p:sp>
      <p:sp>
        <p:nvSpPr>
          <p:cNvPr id="4" name="TextBox 3">
            <a:extLst>
              <a:ext uri="{FF2B5EF4-FFF2-40B4-BE49-F238E27FC236}">
                <a16:creationId xmlns:a16="http://schemas.microsoft.com/office/drawing/2014/main" id="{AAFB27FF-D6C5-4C99-AF99-28511391ACC3}"/>
              </a:ext>
            </a:extLst>
          </p:cNvPr>
          <p:cNvSpPr txBox="1"/>
          <p:nvPr/>
        </p:nvSpPr>
        <p:spPr>
          <a:xfrm>
            <a:off x="11324735" y="60114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4</a:t>
            </a:r>
          </a:p>
        </p:txBody>
      </p:sp>
    </p:spTree>
    <p:extLst>
      <p:ext uri="{BB962C8B-B14F-4D97-AF65-F5344CB8AC3E}">
        <p14:creationId xmlns:p14="http://schemas.microsoft.com/office/powerpoint/2010/main" val="359296366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67627" y="111510"/>
            <a:ext cx="11653024" cy="484881"/>
          </a:xfrm>
        </p:spPr>
        <p:txBody>
          <a:bodyPr>
            <a:normAutofit fontScale="90000"/>
          </a:bodyPr>
          <a:lstStyle/>
          <a:p>
            <a:pPr algn="ctr"/>
            <a:r>
              <a:rPr lang="en-US" dirty="0"/>
              <a:t>Exception – Excepted Regulated Utility Trade or Business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000" b="0" i="0" dirty="0">
                <a:solidFill>
                  <a:srgbClr val="333333"/>
                </a:solidFill>
                <a:effectLst/>
              </a:rPr>
              <a:t>(15) </a:t>
            </a:r>
            <a:r>
              <a:rPr lang="en-US" sz="2000" b="0" i="1" dirty="0">
                <a:solidFill>
                  <a:srgbClr val="333333"/>
                </a:solidFill>
                <a:effectLst/>
              </a:rPr>
              <a:t>Excepted regulated utility trade or business</a:t>
            </a:r>
            <a:r>
              <a:rPr lang="en-US" sz="2000" b="0" i="0" dirty="0">
                <a:solidFill>
                  <a:srgbClr val="333333"/>
                </a:solidFill>
                <a:effectLst/>
              </a:rPr>
              <a:t> [Continued] - (iii) </a:t>
            </a:r>
            <a:r>
              <a:rPr lang="en-US" sz="2000" b="0" i="1" dirty="0">
                <a:solidFill>
                  <a:srgbClr val="333333"/>
                </a:solidFill>
                <a:effectLst/>
              </a:rPr>
              <a:t>Election to be an excepted regulated utility trade or business.</a:t>
            </a:r>
            <a:r>
              <a:rPr lang="en-US" sz="2000" b="0" i="0" dirty="0">
                <a:solidFill>
                  <a:srgbClr val="333333"/>
                </a:solidFill>
                <a:effectLst/>
              </a:rPr>
              <a:t> </a:t>
            </a:r>
          </a:p>
          <a:p>
            <a:pPr marL="457200" lvl="1" indent="0" fontAlgn="base">
              <a:buNone/>
            </a:pPr>
            <a:r>
              <a:rPr lang="en-US" sz="2000" b="0" i="0" dirty="0">
                <a:solidFill>
                  <a:srgbClr val="333333"/>
                </a:solidFill>
                <a:effectLst/>
              </a:rPr>
              <a:t>(A) </a:t>
            </a:r>
            <a:r>
              <a:rPr lang="en-US" sz="2000" b="0" i="1" dirty="0">
                <a:solidFill>
                  <a:srgbClr val="333333"/>
                </a:solidFill>
                <a:effectLst/>
              </a:rPr>
              <a:t>In general.</a:t>
            </a:r>
            <a:r>
              <a:rPr lang="en-US" sz="2000" b="0" i="0" dirty="0">
                <a:solidFill>
                  <a:srgbClr val="333333"/>
                </a:solidFill>
                <a:effectLst/>
              </a:rPr>
              <a:t> </a:t>
            </a:r>
            <a:r>
              <a:rPr lang="en-US" sz="2000" b="0" i="0" dirty="0">
                <a:solidFill>
                  <a:srgbClr val="333333"/>
                </a:solidFill>
                <a:effectLst/>
                <a:highlight>
                  <a:srgbClr val="FFFF00"/>
                </a:highlight>
              </a:rPr>
              <a:t>A trade or business that is not an excepted regulated utility trade or business </a:t>
            </a:r>
            <a:r>
              <a:rPr lang="en-US" sz="2000" b="0" i="0" dirty="0">
                <a:solidFill>
                  <a:srgbClr val="333333"/>
                </a:solidFill>
                <a:effectLst/>
              </a:rPr>
              <a:t>described in paragraph (b)(15)(</a:t>
            </a:r>
            <a:r>
              <a:rPr lang="en-US" sz="2000" b="0" i="0" dirty="0" err="1">
                <a:solidFill>
                  <a:srgbClr val="333333"/>
                </a:solidFill>
                <a:effectLst/>
              </a:rPr>
              <a:t>i</a:t>
            </a:r>
            <a:r>
              <a:rPr lang="en-US" sz="2000" b="0" i="0" dirty="0">
                <a:solidFill>
                  <a:srgbClr val="333333"/>
                </a:solidFill>
                <a:effectLst/>
              </a:rPr>
              <a:t>)(A) or (C) of this section and that furnishes or sells items described in paragraph (b)(15)(</a:t>
            </a:r>
            <a:r>
              <a:rPr lang="en-US" sz="2000" b="0" i="0" dirty="0" err="1">
                <a:solidFill>
                  <a:srgbClr val="333333"/>
                </a:solidFill>
                <a:effectLst/>
              </a:rPr>
              <a:t>i</a:t>
            </a:r>
            <a:r>
              <a:rPr lang="en-US" sz="2000" b="0" i="0" dirty="0">
                <a:solidFill>
                  <a:srgbClr val="333333"/>
                </a:solidFill>
                <a:effectLst/>
              </a:rPr>
              <a:t>)(A)(</a:t>
            </a:r>
            <a:r>
              <a:rPr lang="en-US" sz="2000" b="0" i="1" dirty="0">
                <a:solidFill>
                  <a:srgbClr val="333333"/>
                </a:solidFill>
                <a:effectLst/>
              </a:rPr>
              <a:t>1</a:t>
            </a:r>
            <a:r>
              <a:rPr lang="en-US" sz="2000" b="0" i="0" dirty="0">
                <a:solidFill>
                  <a:srgbClr val="333333"/>
                </a:solidFill>
                <a:effectLst/>
              </a:rPr>
              <a:t>) of this section </a:t>
            </a:r>
            <a:r>
              <a:rPr lang="en-US" sz="2000" b="0" i="0" dirty="0">
                <a:solidFill>
                  <a:srgbClr val="333333"/>
                </a:solidFill>
                <a:effectLst/>
                <a:highlight>
                  <a:srgbClr val="FFFF00"/>
                </a:highlight>
              </a:rPr>
              <a:t>is eligible to make an election to be an excepted regulated utility trade or business to the extent that the rates for furnishing or selling the items</a:t>
            </a:r>
            <a:r>
              <a:rPr lang="en-US" sz="2000" b="0" i="0" dirty="0">
                <a:solidFill>
                  <a:srgbClr val="333333"/>
                </a:solidFill>
                <a:effectLst/>
              </a:rPr>
              <a:t> described in paragraph (b)(15)(</a:t>
            </a:r>
            <a:r>
              <a:rPr lang="en-US" sz="2000" b="0" i="0" dirty="0" err="1">
                <a:solidFill>
                  <a:srgbClr val="333333"/>
                </a:solidFill>
                <a:effectLst/>
              </a:rPr>
              <a:t>i</a:t>
            </a:r>
            <a:r>
              <a:rPr lang="en-US" sz="2000" b="0" i="0" dirty="0">
                <a:solidFill>
                  <a:srgbClr val="333333"/>
                </a:solidFill>
                <a:effectLst/>
              </a:rPr>
              <a:t>)(A)(</a:t>
            </a:r>
            <a:r>
              <a:rPr lang="en-US" sz="2000" b="0" i="1" dirty="0">
                <a:solidFill>
                  <a:srgbClr val="333333"/>
                </a:solidFill>
                <a:effectLst/>
              </a:rPr>
              <a:t>1</a:t>
            </a:r>
            <a:r>
              <a:rPr lang="en-US" sz="2000" b="0" i="0" dirty="0">
                <a:solidFill>
                  <a:srgbClr val="333333"/>
                </a:solidFill>
                <a:effectLst/>
              </a:rPr>
              <a:t>) of this section have been established or approved by a regulatory body described in paragraph (b)(15)(</a:t>
            </a:r>
            <a:r>
              <a:rPr lang="en-US" sz="2000" b="0" i="0" dirty="0" err="1">
                <a:solidFill>
                  <a:srgbClr val="333333"/>
                </a:solidFill>
                <a:effectLst/>
              </a:rPr>
              <a:t>i</a:t>
            </a:r>
            <a:r>
              <a:rPr lang="en-US" sz="2000" b="0" i="0" dirty="0">
                <a:solidFill>
                  <a:srgbClr val="333333"/>
                </a:solidFill>
                <a:effectLst/>
              </a:rPr>
              <a:t>)(A)(</a:t>
            </a:r>
            <a:r>
              <a:rPr lang="en-US" sz="2000" b="0" i="1" dirty="0">
                <a:solidFill>
                  <a:srgbClr val="333333"/>
                </a:solidFill>
                <a:effectLst/>
              </a:rPr>
              <a:t>2</a:t>
            </a:r>
            <a:r>
              <a:rPr lang="en-US" sz="2000" b="0" i="0" dirty="0">
                <a:solidFill>
                  <a:srgbClr val="333333"/>
                </a:solidFill>
                <a:effectLst/>
              </a:rPr>
              <a:t>)(</a:t>
            </a:r>
            <a:r>
              <a:rPr lang="en-US" sz="2000" b="0" i="0" dirty="0" err="1">
                <a:solidFill>
                  <a:srgbClr val="333333"/>
                </a:solidFill>
                <a:effectLst/>
              </a:rPr>
              <a:t>i</a:t>
            </a:r>
            <a:r>
              <a:rPr lang="en-US" sz="2000" b="0" i="0" dirty="0">
                <a:solidFill>
                  <a:srgbClr val="333333"/>
                </a:solidFill>
                <a:effectLst/>
              </a:rPr>
              <a:t>) of this section.</a:t>
            </a:r>
          </a:p>
          <a:p>
            <a:pPr marL="457200" lvl="1" indent="0" fontAlgn="base">
              <a:buNone/>
            </a:pPr>
            <a:r>
              <a:rPr lang="en-US" sz="2000" b="0" i="0" dirty="0">
                <a:solidFill>
                  <a:srgbClr val="333333"/>
                </a:solidFill>
                <a:effectLst/>
              </a:rPr>
              <a:t>(B) </a:t>
            </a:r>
            <a:r>
              <a:rPr lang="en-US" sz="2000" b="0" i="1" dirty="0">
                <a:solidFill>
                  <a:srgbClr val="333333"/>
                </a:solidFill>
                <a:effectLst/>
              </a:rPr>
              <a:t>Scope and effect of election</a:t>
            </a:r>
            <a:r>
              <a:rPr lang="en-US" sz="2000" b="0" i="0" dirty="0">
                <a:solidFill>
                  <a:srgbClr val="333333"/>
                </a:solidFill>
                <a:effectLst/>
              </a:rPr>
              <a:t>—</a:t>
            </a:r>
          </a:p>
          <a:p>
            <a:pPr marL="457200" lvl="1" indent="0" fontAlgn="base">
              <a:buNone/>
            </a:pPr>
            <a:r>
              <a:rPr lang="en-US" sz="2000" b="0" i="0" dirty="0">
                <a:solidFill>
                  <a:srgbClr val="333333"/>
                </a:solidFill>
                <a:effectLst/>
              </a:rPr>
              <a:t>(</a:t>
            </a:r>
            <a:r>
              <a:rPr lang="en-US" sz="2000" b="0" i="1" dirty="0">
                <a:solidFill>
                  <a:srgbClr val="333333"/>
                </a:solidFill>
                <a:effectLst/>
              </a:rPr>
              <a:t>1</a:t>
            </a:r>
            <a:r>
              <a:rPr lang="en-US" sz="2000" b="0" i="0" dirty="0">
                <a:solidFill>
                  <a:srgbClr val="333333"/>
                </a:solidFill>
                <a:effectLst/>
              </a:rPr>
              <a:t>) </a:t>
            </a:r>
            <a:r>
              <a:rPr lang="en-US" sz="2000" b="0" i="1" dirty="0">
                <a:solidFill>
                  <a:srgbClr val="333333"/>
                </a:solidFill>
                <a:effectLst/>
              </a:rPr>
              <a:t>In general.</a:t>
            </a:r>
            <a:r>
              <a:rPr lang="en-US" sz="2000" b="0" i="0" dirty="0">
                <a:solidFill>
                  <a:srgbClr val="333333"/>
                </a:solidFill>
                <a:effectLst/>
              </a:rPr>
              <a:t> An election under paragraph (b)(15)(iii) of this section is made with respect to each eligible trade or business of the taxpayer and applies only to the trade or business for which the election is made. An election under paragraph (b)(15)(iii) of this section applies to the taxable year in which the election is made and to all subsequent taxable years.</a:t>
            </a:r>
          </a:p>
          <a:p>
            <a:pPr marL="457200" lvl="1" indent="0" fontAlgn="base">
              <a:buNone/>
            </a:pPr>
            <a:r>
              <a:rPr lang="en-US" sz="2000" b="0" i="0" dirty="0">
                <a:solidFill>
                  <a:srgbClr val="333333"/>
                </a:solidFill>
                <a:effectLst/>
              </a:rPr>
              <a:t>(</a:t>
            </a:r>
            <a:r>
              <a:rPr lang="en-US" sz="2000" b="0" i="1" dirty="0">
                <a:solidFill>
                  <a:srgbClr val="333333"/>
                </a:solidFill>
                <a:effectLst/>
              </a:rPr>
              <a:t>2</a:t>
            </a:r>
            <a:r>
              <a:rPr lang="en-US" sz="2000" b="0" i="0" dirty="0">
                <a:solidFill>
                  <a:srgbClr val="333333"/>
                </a:solidFill>
                <a:effectLst/>
              </a:rPr>
              <a:t>) </a:t>
            </a:r>
            <a:r>
              <a:rPr lang="en-US" sz="2000" b="0" i="1" dirty="0">
                <a:solidFill>
                  <a:srgbClr val="333333"/>
                </a:solidFill>
                <a:effectLst/>
              </a:rPr>
              <a:t>Irrevocability.</a:t>
            </a:r>
            <a:r>
              <a:rPr lang="en-US" sz="2000" b="0" i="0" dirty="0">
                <a:solidFill>
                  <a:srgbClr val="333333"/>
                </a:solidFill>
                <a:effectLst/>
              </a:rPr>
              <a:t> </a:t>
            </a:r>
            <a:r>
              <a:rPr lang="en-US" sz="2000" b="0" i="0" dirty="0">
                <a:solidFill>
                  <a:srgbClr val="333333"/>
                </a:solidFill>
                <a:effectLst/>
                <a:highlight>
                  <a:srgbClr val="FFFF00"/>
                </a:highlight>
              </a:rPr>
              <a:t>An election </a:t>
            </a:r>
            <a:r>
              <a:rPr lang="en-US" sz="2000" b="0" i="0" dirty="0">
                <a:solidFill>
                  <a:srgbClr val="333333"/>
                </a:solidFill>
                <a:effectLst/>
              </a:rPr>
              <a:t>under paragraph (b)(15)(iii) of this section </a:t>
            </a:r>
            <a:r>
              <a:rPr lang="en-US" sz="2000" b="0" i="0" dirty="0">
                <a:solidFill>
                  <a:srgbClr val="333333"/>
                </a:solidFill>
                <a:effectLst/>
                <a:highlight>
                  <a:srgbClr val="FFFF00"/>
                </a:highlight>
              </a:rPr>
              <a:t>is irrevocable</a:t>
            </a:r>
            <a:r>
              <a:rPr lang="en-US" sz="2000" b="0" i="0" dirty="0">
                <a:solidFill>
                  <a:srgbClr val="333333"/>
                </a:solidFill>
                <a:effectLst/>
              </a:rPr>
              <a:t>.</a:t>
            </a:r>
          </a:p>
          <a:p>
            <a:pPr marL="457200" lvl="1" indent="0" fontAlgn="base">
              <a:buNone/>
            </a:pPr>
            <a:r>
              <a:rPr lang="en-US" sz="2000" b="0" i="0" dirty="0">
                <a:solidFill>
                  <a:srgbClr val="333333"/>
                </a:solidFill>
                <a:effectLst/>
              </a:rPr>
              <a:t>(C) </a:t>
            </a:r>
            <a:r>
              <a:rPr lang="en-US" sz="2000" b="0" i="1" dirty="0">
                <a:solidFill>
                  <a:srgbClr val="333333"/>
                </a:solidFill>
                <a:effectLst/>
              </a:rPr>
              <a:t>Time and manner of making election</a:t>
            </a:r>
            <a:r>
              <a:rPr lang="en-US" sz="2000" b="0" i="0" dirty="0">
                <a:solidFill>
                  <a:srgbClr val="333333"/>
                </a:solidFill>
                <a:effectLst/>
              </a:rPr>
              <a:t>—</a:t>
            </a:r>
          </a:p>
          <a:p>
            <a:pPr marL="457200" lvl="1" indent="0" fontAlgn="base">
              <a:buNone/>
            </a:pPr>
            <a:r>
              <a:rPr lang="en-US" sz="2000" b="0" i="0" dirty="0">
                <a:solidFill>
                  <a:srgbClr val="333333"/>
                </a:solidFill>
                <a:effectLst/>
              </a:rPr>
              <a:t>(</a:t>
            </a:r>
            <a:r>
              <a:rPr lang="en-US" sz="2000" b="0" i="1" dirty="0">
                <a:solidFill>
                  <a:srgbClr val="333333"/>
                </a:solidFill>
                <a:effectLst/>
              </a:rPr>
              <a:t>1</a:t>
            </a:r>
            <a:r>
              <a:rPr lang="en-US" sz="2000" b="0" i="0" dirty="0">
                <a:solidFill>
                  <a:srgbClr val="333333"/>
                </a:solidFill>
                <a:effectLst/>
              </a:rPr>
              <a:t>) </a:t>
            </a:r>
            <a:r>
              <a:rPr lang="en-US" sz="2000" b="0" i="1" dirty="0">
                <a:solidFill>
                  <a:srgbClr val="333333"/>
                </a:solidFill>
                <a:effectLst/>
              </a:rPr>
              <a:t>In general.</a:t>
            </a:r>
            <a:r>
              <a:rPr lang="en-US" sz="2000" b="0" i="0" dirty="0">
                <a:solidFill>
                  <a:srgbClr val="333333"/>
                </a:solidFill>
                <a:effectLst/>
              </a:rPr>
              <a:t> Subject to paragraph (b)(15)(iii)(C)(</a:t>
            </a:r>
            <a:r>
              <a:rPr lang="en-US" sz="2000" b="0" i="1" dirty="0">
                <a:solidFill>
                  <a:srgbClr val="333333"/>
                </a:solidFill>
                <a:effectLst/>
              </a:rPr>
              <a:t>5</a:t>
            </a:r>
            <a:r>
              <a:rPr lang="en-US" sz="2000" b="0" i="0" dirty="0">
                <a:solidFill>
                  <a:srgbClr val="333333"/>
                </a:solidFill>
                <a:effectLst/>
              </a:rPr>
              <a:t>) of this section, a taxpayer makes an election under paragraph (b)(15)(iii) by attaching an election statement to the taxpayer's timely filed original Federal income tax return, including extensions. </a:t>
            </a:r>
            <a:r>
              <a:rPr lang="en-US" sz="2000" b="0" i="0" dirty="0">
                <a:solidFill>
                  <a:srgbClr val="333333"/>
                </a:solidFill>
                <a:effectLst/>
                <a:highlight>
                  <a:srgbClr val="FFFF00"/>
                </a:highlight>
              </a:rPr>
              <a:t>A taxpayer may make elections for multiple trades or businesses on a single election statement</a:t>
            </a:r>
            <a:r>
              <a:rPr lang="en-US" sz="2000" b="0" i="0" dirty="0">
                <a:solidFill>
                  <a:srgbClr val="333333"/>
                </a:solidFill>
                <a:effectLst/>
              </a:rPr>
              <a:t>.</a:t>
            </a:r>
          </a:p>
          <a:p>
            <a:pPr marL="0" indent="0" fontAlgn="base">
              <a:buNone/>
            </a:pPr>
            <a:r>
              <a:rPr lang="en-US" sz="2000" b="0" i="0" dirty="0">
                <a:solidFill>
                  <a:srgbClr val="333333"/>
                </a:solidFill>
                <a:effectLst/>
              </a:rPr>
              <a:t>Treas. Reg. § 1.163(j)-1(b)(15) and -10</a:t>
            </a:r>
            <a:r>
              <a:rPr lang="en-US" sz="2000" dirty="0"/>
              <a:t> (</a:t>
            </a:r>
            <a:r>
              <a:rPr lang="en-US" sz="2000" b="1" dirty="0">
                <a:solidFill>
                  <a:srgbClr val="FF0000"/>
                </a:solidFill>
              </a:rPr>
              <a:t>2020</a:t>
            </a:r>
            <a:r>
              <a:rPr lang="en-US" sz="2000" dirty="0"/>
              <a:t>)</a:t>
            </a:r>
            <a:endParaRPr lang="en-US" sz="2000" b="0" i="0" dirty="0">
              <a:solidFill>
                <a:srgbClr val="333333"/>
              </a:solidFill>
              <a:effectLst/>
            </a:endParaRPr>
          </a:p>
          <a:p>
            <a:pPr marL="0" indent="0" algn="l" fontAlgn="base">
              <a:buNone/>
            </a:pPr>
            <a:endParaRPr lang="en-US"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159</a:t>
            </a:fld>
            <a:endParaRPr lang="en-US" dirty="0"/>
          </a:p>
        </p:txBody>
      </p:sp>
      <p:sp>
        <p:nvSpPr>
          <p:cNvPr id="4" name="TextBox 3">
            <a:extLst>
              <a:ext uri="{FF2B5EF4-FFF2-40B4-BE49-F238E27FC236}">
                <a16:creationId xmlns:a16="http://schemas.microsoft.com/office/drawing/2014/main" id="{AAFB27FF-D6C5-4C99-AF99-28511391ACC3}"/>
              </a:ext>
            </a:extLst>
          </p:cNvPr>
          <p:cNvSpPr txBox="1"/>
          <p:nvPr/>
        </p:nvSpPr>
        <p:spPr>
          <a:xfrm>
            <a:off x="11324735" y="60114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4</a:t>
            </a:r>
          </a:p>
        </p:txBody>
      </p:sp>
    </p:spTree>
    <p:extLst>
      <p:ext uri="{BB962C8B-B14F-4D97-AF65-F5344CB8AC3E}">
        <p14:creationId xmlns:p14="http://schemas.microsoft.com/office/powerpoint/2010/main" val="405433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Autofit/>
          </a:bodyPr>
          <a:lstStyle/>
          <a:p>
            <a:pPr algn="ctr"/>
            <a:r>
              <a:rPr lang="en-US" sz="3600" dirty="0"/>
              <a:t>Interest Deductions  – 2018 </a:t>
            </a:r>
            <a:r>
              <a:rPr lang="en-US" sz="3600" b="1" u="sng" dirty="0">
                <a:solidFill>
                  <a:srgbClr val="FF0000"/>
                </a:solidFill>
              </a:rPr>
              <a:t>Proposed</a:t>
            </a:r>
            <a:r>
              <a:rPr lang="en-US" sz="3600" dirty="0"/>
              <a:t> Treasury Regulations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79548" y="746506"/>
            <a:ext cx="10774252" cy="6157214"/>
          </a:xfrm>
        </p:spPr>
        <p:txBody>
          <a:bodyPr>
            <a:noAutofit/>
          </a:bodyPr>
          <a:lstStyle/>
          <a:p>
            <a:pPr marL="0" indent="0" fontAlgn="base">
              <a:buNone/>
            </a:pPr>
            <a:r>
              <a:rPr lang="en-US" sz="1800" dirty="0"/>
              <a:t>§ 1.263A-9(g)(1)(</a:t>
            </a:r>
            <a:r>
              <a:rPr lang="en-US" sz="1800" dirty="0" err="1"/>
              <a:t>i</a:t>
            </a:r>
            <a:r>
              <a:rPr lang="en-US" sz="1800" dirty="0"/>
              <a:t>) The avoided cost method. . . . Interest must be capitalized under section 263A(f) before the 	application of [other provisions] [§ 1.263A-8 through -15 also issued under 26 U.S.C. 263A(j) and 7805.]</a:t>
            </a:r>
          </a:p>
          <a:p>
            <a:pPr marL="0" indent="0" fontAlgn="base">
              <a:buNone/>
            </a:pPr>
            <a:r>
              <a:rPr lang="en-US" sz="1800" dirty="0"/>
              <a:t>§ 1.381(c)(20)-1 </a:t>
            </a:r>
            <a:r>
              <a:rPr lang="en-US" sz="1800" b="1" dirty="0"/>
              <a:t>Carryforward of disallowed business interest.</a:t>
            </a:r>
          </a:p>
          <a:p>
            <a:pPr marL="0" indent="0">
              <a:buNone/>
            </a:pPr>
            <a:r>
              <a:rPr lang="en-US" sz="1800" dirty="0"/>
              <a:t>§ 1.382-1 </a:t>
            </a:r>
            <a:r>
              <a:rPr lang="en-US" sz="1800" b="1" dirty="0"/>
              <a:t>Table of contents. [</a:t>
            </a:r>
            <a:r>
              <a:rPr lang="en-US" sz="1800" dirty="0"/>
              <a:t>§ 1.382-1 also issued under 26 U.S.C. 382(m) and 7805.]</a:t>
            </a:r>
          </a:p>
          <a:p>
            <a:pPr marL="0" indent="0" fontAlgn="base">
              <a:buNone/>
            </a:pPr>
            <a:r>
              <a:rPr lang="en-US" sz="1800" dirty="0"/>
              <a:t>§ 1.382-2(a)(7) and (8) and (b)(3) </a:t>
            </a:r>
            <a:r>
              <a:rPr lang="en-US" sz="1800" b="1" dirty="0"/>
              <a:t>General rules for ownership change. . . . </a:t>
            </a:r>
            <a:r>
              <a:rPr lang="en-US" sz="1800" dirty="0"/>
              <a:t>(7) Section 382 disallowed business 	interest carryforward.  (8) Testing period.  </a:t>
            </a:r>
          </a:p>
          <a:p>
            <a:pPr marL="0" indent="0" fontAlgn="base">
              <a:buNone/>
            </a:pPr>
            <a:r>
              <a:rPr lang="en-US" sz="1800" dirty="0"/>
              <a:t>§ 1.382-5(d)(1) </a:t>
            </a:r>
            <a:r>
              <a:rPr lang="en-US" sz="1800" b="1" dirty="0"/>
              <a:t>Section 382 limitation</a:t>
            </a:r>
            <a:endParaRPr lang="en-US" sz="1800" dirty="0"/>
          </a:p>
          <a:p>
            <a:pPr marL="0" indent="0" fontAlgn="base">
              <a:buNone/>
            </a:pPr>
            <a:r>
              <a:rPr lang="en-US" sz="1800" dirty="0"/>
              <a:t>§ 1.382-6(b)(4)(</a:t>
            </a:r>
            <a:r>
              <a:rPr lang="en-US" sz="1800" dirty="0" err="1"/>
              <a:t>i</a:t>
            </a:r>
            <a:r>
              <a:rPr lang="en-US" sz="1800" dirty="0"/>
              <a:t>) and (ii) </a:t>
            </a:r>
            <a:r>
              <a:rPr lang="en-US" sz="1800" b="1" dirty="0"/>
              <a:t>Allocation of income and loss to periods before and after the change date for purposes 	of section 382. . . . </a:t>
            </a:r>
            <a:r>
              <a:rPr lang="en-US" sz="1800" dirty="0"/>
              <a:t>(4) Allocation of business interest expense.  (</a:t>
            </a:r>
            <a:r>
              <a:rPr lang="en-US" sz="1800" dirty="0" err="1"/>
              <a:t>i</a:t>
            </a:r>
            <a:r>
              <a:rPr lang="en-US" sz="1800" dirty="0"/>
              <a:t>) In general.  (ii) Example.</a:t>
            </a:r>
            <a:endParaRPr lang="en-US" sz="1800" b="1" dirty="0"/>
          </a:p>
          <a:p>
            <a:pPr marL="0" indent="0">
              <a:buNone/>
            </a:pPr>
            <a:r>
              <a:rPr lang="en-US" sz="1800" dirty="0"/>
              <a:t>§ 1.383-0(a) </a:t>
            </a:r>
            <a:r>
              <a:rPr lang="en-US" sz="1800" b="1" dirty="0"/>
              <a:t>Effective date. </a:t>
            </a:r>
            <a:r>
              <a:rPr lang="en-US" sz="1800" dirty="0"/>
              <a:t>[§ 1.383-0 also issued under 26 U.S.C. 382(m) and 26 U.S.C. 383 and 7805.]</a:t>
            </a:r>
          </a:p>
          <a:p>
            <a:pPr marL="0" indent="0">
              <a:buNone/>
            </a:pPr>
            <a:r>
              <a:rPr lang="en-US" sz="1800" dirty="0"/>
              <a:t>§ 1.383-1 </a:t>
            </a:r>
            <a:r>
              <a:rPr lang="en-US" sz="1800" b="1" dirty="0"/>
              <a:t>Special limitations on certain capital losses and excess credits.</a:t>
            </a:r>
            <a:r>
              <a:rPr lang="en-US" sz="1800" dirty="0"/>
              <a:t> [§ 1.383-1 also issued under 26 U.S.C. 	382(m) and 26 U.S.C. 383 and 7805.]</a:t>
            </a:r>
            <a:endParaRPr lang="en-US" sz="1800" b="1" dirty="0"/>
          </a:p>
          <a:p>
            <a:pPr marL="0" indent="0">
              <a:buNone/>
            </a:pPr>
            <a:r>
              <a:rPr lang="en-US" sz="1800" dirty="0"/>
              <a:t>§ 1.446-3(g)(4) </a:t>
            </a:r>
            <a:r>
              <a:rPr lang="en-US" sz="1800" b="1" dirty="0"/>
              <a:t>Notional principal contracts. . . . (</a:t>
            </a:r>
            <a:r>
              <a:rPr lang="en-US" sz="1800" dirty="0"/>
              <a:t>4) </a:t>
            </a:r>
            <a:r>
              <a:rPr lang="en-US" sz="1800" i="1" dirty="0"/>
              <a:t>Swaps with significant nonperiodic payments.</a:t>
            </a:r>
            <a:r>
              <a:rPr lang="en-US" sz="1800" dirty="0"/>
              <a:t> For swaps with 	significant nonperiodic payments, see § 1.163(j)-1(b)(20)(ii).</a:t>
            </a:r>
            <a:br>
              <a:rPr lang="en-US" sz="1800" dirty="0"/>
            </a:br>
            <a:r>
              <a:rPr lang="en-US" sz="1800" dirty="0"/>
              <a:t>§ 1.469-9(b)(2) </a:t>
            </a:r>
            <a:r>
              <a:rPr lang="en-US" sz="1800" b="1" dirty="0"/>
              <a:t>Rules for certain rental real estate activities. . . . </a:t>
            </a:r>
            <a:r>
              <a:rPr lang="en-US" sz="1800" i="1" dirty="0"/>
              <a:t>Real property trade or business.</a:t>
            </a:r>
            <a:r>
              <a:rPr lang="en-US" sz="1800" dirty="0"/>
              <a:t> </a:t>
            </a:r>
          </a:p>
          <a:p>
            <a:pPr marL="0" indent="0">
              <a:buNone/>
            </a:pPr>
            <a:r>
              <a:rPr lang="en-US" sz="1800" dirty="0"/>
              <a:t>§ 1.469-11(a)(3) and (4) </a:t>
            </a:r>
            <a:r>
              <a:rPr lang="en-US" sz="1800" b="1" dirty="0"/>
              <a:t>Effective date and transition rules.</a:t>
            </a:r>
          </a:p>
          <a:p>
            <a:pPr marL="0" indent="0">
              <a:buNone/>
            </a:pPr>
            <a:r>
              <a:rPr lang="en-US" sz="1800" dirty="0"/>
              <a:t>§ 1.860C-2(b)(2) </a:t>
            </a:r>
            <a:r>
              <a:rPr lang="en-US" sz="1800" b="1" dirty="0"/>
              <a:t>Determination of REMIC taxable income or net loss. . . . </a:t>
            </a:r>
            <a:r>
              <a:rPr lang="en-US" sz="1800" dirty="0"/>
              <a:t>(2) </a:t>
            </a:r>
            <a:r>
              <a:rPr lang="en-US" sz="1800" i="1" dirty="0"/>
              <a:t>Deduction allowable under section 	163 </a:t>
            </a:r>
            <a:r>
              <a:rPr lang="en-US" sz="1800" dirty="0"/>
              <a:t>[§ 1.860C-2 also issued under 26 U.S.C. 860C(b)(1) and 7805]</a:t>
            </a:r>
          </a:p>
          <a:p>
            <a:pPr marL="0" indent="0">
              <a:buNone/>
            </a:pPr>
            <a:r>
              <a:rPr lang="en-US" sz="1800" dirty="0"/>
              <a:t>§ 1.882-5(a)(5) </a:t>
            </a:r>
            <a:r>
              <a:rPr lang="en-US" sz="1800" b="1" dirty="0"/>
              <a:t>Determination of interest deduction.</a:t>
            </a:r>
            <a:endParaRPr lang="en-US" sz="1800" dirty="0"/>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16</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77DF3A6-5935-42C7-AA24-F2FB645FB856}"/>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3</a:t>
            </a:r>
          </a:p>
        </p:txBody>
      </p:sp>
    </p:spTree>
    <p:extLst>
      <p:ext uri="{BB962C8B-B14F-4D97-AF65-F5344CB8AC3E}">
        <p14:creationId xmlns:p14="http://schemas.microsoft.com/office/powerpoint/2010/main" val="937739465"/>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67627" y="111510"/>
            <a:ext cx="11653024" cy="484881"/>
          </a:xfrm>
        </p:spPr>
        <p:txBody>
          <a:bodyPr>
            <a:normAutofit fontScale="90000"/>
          </a:bodyPr>
          <a:lstStyle/>
          <a:p>
            <a:pPr algn="ctr"/>
            <a:r>
              <a:rPr lang="en-US" dirty="0"/>
              <a:t>Exception – Excepted Regulated Utility Trade or Business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800" b="0" i="0" dirty="0">
                <a:solidFill>
                  <a:srgbClr val="333333"/>
                </a:solidFill>
                <a:effectLst/>
              </a:rPr>
              <a:t>(15) </a:t>
            </a:r>
            <a:r>
              <a:rPr lang="en-US" sz="1800" b="0" i="1" dirty="0">
                <a:solidFill>
                  <a:srgbClr val="333333"/>
                </a:solidFill>
                <a:effectLst/>
              </a:rPr>
              <a:t>Excepted regulated utility trade or business</a:t>
            </a:r>
            <a:r>
              <a:rPr lang="en-US" sz="1800" b="0" i="0" dirty="0">
                <a:solidFill>
                  <a:srgbClr val="333333"/>
                </a:solidFill>
                <a:effectLst/>
              </a:rPr>
              <a:t>—(iii) </a:t>
            </a:r>
            <a:r>
              <a:rPr lang="en-US" sz="1800" b="0" i="1" dirty="0">
                <a:solidFill>
                  <a:srgbClr val="333333"/>
                </a:solidFill>
                <a:effectLst/>
              </a:rPr>
              <a:t>Election to be an excepted regulated utility trade or business. . . .</a:t>
            </a:r>
            <a:r>
              <a:rPr lang="en-US" sz="1800" b="0" i="0" dirty="0">
                <a:solidFill>
                  <a:srgbClr val="333333"/>
                </a:solidFill>
                <a:effectLst/>
              </a:rPr>
              <a:t> (C) </a:t>
            </a:r>
            <a:r>
              <a:rPr lang="en-US" sz="1800" b="0" i="1" dirty="0">
                <a:solidFill>
                  <a:srgbClr val="333333"/>
                </a:solidFill>
                <a:effectLst/>
              </a:rPr>
              <a:t>Time and manner of making election</a:t>
            </a:r>
            <a:r>
              <a:rPr lang="en-US" sz="1800" b="0" i="0" dirty="0">
                <a:solidFill>
                  <a:srgbClr val="333333"/>
                </a:solidFill>
                <a:effectLst/>
              </a:rPr>
              <a:t>—</a:t>
            </a:r>
            <a:r>
              <a:rPr lang="en-US" sz="1800" b="0" i="1" dirty="0">
                <a:solidFill>
                  <a:srgbClr val="333333"/>
                </a:solidFill>
                <a:effectLst/>
              </a:rPr>
              <a:t> </a:t>
            </a:r>
            <a:r>
              <a:rPr lang="en-US" sz="1800" b="0" dirty="0">
                <a:solidFill>
                  <a:srgbClr val="333333"/>
                </a:solidFill>
                <a:effectLst/>
              </a:rPr>
              <a:t>[Continued] </a:t>
            </a:r>
          </a:p>
          <a:p>
            <a:pPr marL="457200" lvl="1" indent="0" fontAlgn="base">
              <a:buNone/>
            </a:pPr>
            <a:r>
              <a:rPr lang="en-US" sz="1800" b="0" i="0" dirty="0">
                <a:solidFill>
                  <a:srgbClr val="333333"/>
                </a:solidFill>
                <a:effectLst/>
              </a:rPr>
              <a:t>(</a:t>
            </a:r>
            <a:r>
              <a:rPr lang="en-US" sz="1800" b="0" i="1" dirty="0">
                <a:solidFill>
                  <a:srgbClr val="333333"/>
                </a:solidFill>
                <a:effectLst/>
              </a:rPr>
              <a:t>2</a:t>
            </a:r>
            <a:r>
              <a:rPr lang="en-US" sz="1800" b="0" i="0" dirty="0">
                <a:solidFill>
                  <a:srgbClr val="333333"/>
                </a:solidFill>
                <a:effectLst/>
              </a:rPr>
              <a:t>) </a:t>
            </a:r>
            <a:r>
              <a:rPr lang="en-US" sz="1800" b="0" i="1" dirty="0">
                <a:solidFill>
                  <a:srgbClr val="333333"/>
                </a:solidFill>
                <a:effectLst/>
              </a:rPr>
              <a:t>Election statement contents.</a:t>
            </a:r>
            <a:r>
              <a:rPr lang="en-US" sz="1800" b="0" i="0" dirty="0">
                <a:solidFill>
                  <a:srgbClr val="333333"/>
                </a:solidFill>
                <a:effectLst/>
              </a:rPr>
              <a:t> The election statement should be titled “Section 1.163(j)-1(b)(15)(iii) Election” and must contain the following information for each trade or business:</a:t>
            </a:r>
          </a:p>
          <a:p>
            <a:pPr marL="457200" lvl="1" indent="0" fontAlgn="base">
              <a:buNone/>
            </a:pPr>
            <a:r>
              <a:rPr lang="en-US" sz="1800" b="0" i="0" dirty="0">
                <a:solidFill>
                  <a:srgbClr val="333333"/>
                </a:solidFill>
                <a:effectLst/>
              </a:rPr>
              <a:t>(</a:t>
            </a:r>
            <a:r>
              <a:rPr lang="en-US" sz="1800" b="0" i="1" dirty="0" err="1">
                <a:solidFill>
                  <a:srgbClr val="333333"/>
                </a:solidFill>
                <a:effectLst/>
              </a:rPr>
              <a:t>i</a:t>
            </a:r>
            <a:r>
              <a:rPr lang="en-US" sz="1800" b="0" i="0" dirty="0">
                <a:solidFill>
                  <a:srgbClr val="333333"/>
                </a:solidFill>
                <a:effectLst/>
              </a:rPr>
              <a:t>) The taxpayer's name;</a:t>
            </a:r>
          </a:p>
          <a:p>
            <a:pPr marL="457200" lvl="1" indent="0" fontAlgn="base">
              <a:buNone/>
            </a:pPr>
            <a:r>
              <a:rPr lang="en-US" sz="1800" b="0" i="0" dirty="0">
                <a:solidFill>
                  <a:srgbClr val="333333"/>
                </a:solidFill>
                <a:effectLst/>
              </a:rPr>
              <a:t>(</a:t>
            </a:r>
            <a:r>
              <a:rPr lang="en-US" sz="1800" b="0" i="1" dirty="0">
                <a:solidFill>
                  <a:srgbClr val="333333"/>
                </a:solidFill>
                <a:effectLst/>
              </a:rPr>
              <a:t>ii</a:t>
            </a:r>
            <a:r>
              <a:rPr lang="en-US" sz="1800" b="0" i="0" dirty="0">
                <a:solidFill>
                  <a:srgbClr val="333333"/>
                </a:solidFill>
                <a:effectLst/>
              </a:rPr>
              <a:t>) The taxpayer's address;</a:t>
            </a:r>
          </a:p>
          <a:p>
            <a:pPr marL="457200" lvl="1" indent="0" fontAlgn="base">
              <a:buNone/>
            </a:pPr>
            <a:r>
              <a:rPr lang="en-US" sz="1800" b="0" i="0" dirty="0">
                <a:solidFill>
                  <a:srgbClr val="333333"/>
                </a:solidFill>
                <a:effectLst/>
              </a:rPr>
              <a:t>(</a:t>
            </a:r>
            <a:r>
              <a:rPr lang="en-US" sz="1800" b="0" i="1" dirty="0">
                <a:solidFill>
                  <a:srgbClr val="333333"/>
                </a:solidFill>
                <a:effectLst/>
              </a:rPr>
              <a:t>iii</a:t>
            </a:r>
            <a:r>
              <a:rPr lang="en-US" sz="1800" b="0" i="0" dirty="0">
                <a:solidFill>
                  <a:srgbClr val="333333"/>
                </a:solidFill>
                <a:effectLst/>
              </a:rPr>
              <a:t>) The taxpayer's social security number (SSN) or employer identification number (EIN);</a:t>
            </a:r>
          </a:p>
          <a:p>
            <a:pPr marL="457200" lvl="1" indent="0" fontAlgn="base">
              <a:buNone/>
            </a:pPr>
            <a:r>
              <a:rPr lang="en-US" sz="1800" b="0" i="0" dirty="0">
                <a:solidFill>
                  <a:srgbClr val="333333"/>
                </a:solidFill>
                <a:effectLst/>
              </a:rPr>
              <a:t>(</a:t>
            </a:r>
            <a:r>
              <a:rPr lang="en-US" sz="1800" b="0" i="1" dirty="0">
                <a:solidFill>
                  <a:srgbClr val="333333"/>
                </a:solidFill>
                <a:effectLst/>
              </a:rPr>
              <a:t>iv</a:t>
            </a:r>
            <a:r>
              <a:rPr lang="en-US" sz="1800" b="0" i="0" dirty="0">
                <a:solidFill>
                  <a:srgbClr val="333333"/>
                </a:solidFill>
                <a:effectLst/>
              </a:rPr>
              <a:t>) A description of the taxpayer's electing trade or business sufficient to demonstrate qualification for an election under this section, including the principal business activity code; and</a:t>
            </a:r>
          </a:p>
          <a:p>
            <a:pPr marL="457200" lvl="1" indent="0" fontAlgn="base">
              <a:buNone/>
            </a:pPr>
            <a:r>
              <a:rPr lang="en-US" sz="1800" b="0" i="0" dirty="0">
                <a:solidFill>
                  <a:srgbClr val="333333"/>
                </a:solidFill>
                <a:effectLst/>
              </a:rPr>
              <a:t>(</a:t>
            </a:r>
            <a:r>
              <a:rPr lang="en-US" sz="1800" b="0" i="1" dirty="0">
                <a:solidFill>
                  <a:srgbClr val="333333"/>
                </a:solidFill>
                <a:effectLst/>
              </a:rPr>
              <a:t>v</a:t>
            </a:r>
            <a:r>
              <a:rPr lang="en-US" sz="1800" b="0" i="0" dirty="0">
                <a:solidFill>
                  <a:srgbClr val="333333"/>
                </a:solidFill>
                <a:effectLst/>
              </a:rPr>
              <a:t>) A statement that the taxpayer is making an election under section 1.163(j)-1(b)(15)(iii).</a:t>
            </a:r>
          </a:p>
          <a:p>
            <a:pPr marL="457200" lvl="1" indent="0" fontAlgn="base">
              <a:buNone/>
            </a:pPr>
            <a:r>
              <a:rPr lang="en-US" sz="1800" b="0" i="0" dirty="0">
                <a:solidFill>
                  <a:srgbClr val="333333"/>
                </a:solidFill>
                <a:effectLst/>
              </a:rPr>
              <a:t>(</a:t>
            </a:r>
            <a:r>
              <a:rPr lang="en-US" sz="1800" b="0" i="1" dirty="0">
                <a:solidFill>
                  <a:srgbClr val="333333"/>
                </a:solidFill>
                <a:effectLst/>
              </a:rPr>
              <a:t>3</a:t>
            </a:r>
            <a:r>
              <a:rPr lang="en-US" sz="1800" b="0" i="0" dirty="0">
                <a:solidFill>
                  <a:srgbClr val="333333"/>
                </a:solidFill>
                <a:effectLst/>
              </a:rPr>
              <a:t>) </a:t>
            </a:r>
            <a:r>
              <a:rPr lang="en-US" sz="1800" b="0" i="1" dirty="0">
                <a:solidFill>
                  <a:srgbClr val="333333"/>
                </a:solidFill>
                <a:effectLst/>
              </a:rPr>
              <a:t>Consolidated group's or partnership's trade or business.</a:t>
            </a:r>
            <a:r>
              <a:rPr lang="en-US" sz="1800" b="0" i="0" dirty="0">
                <a:solidFill>
                  <a:srgbClr val="333333"/>
                </a:solidFill>
                <a:effectLst/>
              </a:rPr>
              <a:t> The rules in § 1.163(j)-9(d)(3) and (4) apply with respect to an election under paragraph (b)(15)(iii) of this section for a consolidated group's or partnership's trade or business.</a:t>
            </a:r>
          </a:p>
          <a:p>
            <a:pPr marL="457200" lvl="1" indent="0" fontAlgn="base">
              <a:buNone/>
            </a:pPr>
            <a:r>
              <a:rPr lang="en-US" sz="1800" b="0" i="0" dirty="0">
                <a:solidFill>
                  <a:srgbClr val="333333"/>
                </a:solidFill>
                <a:effectLst/>
              </a:rPr>
              <a:t>(</a:t>
            </a:r>
            <a:r>
              <a:rPr lang="en-US" sz="1800" b="0" i="1" dirty="0">
                <a:solidFill>
                  <a:srgbClr val="333333"/>
                </a:solidFill>
                <a:effectLst/>
              </a:rPr>
              <a:t>4</a:t>
            </a:r>
            <a:r>
              <a:rPr lang="en-US" sz="1800" b="0" i="0" dirty="0">
                <a:solidFill>
                  <a:srgbClr val="333333"/>
                </a:solidFill>
                <a:effectLst/>
              </a:rPr>
              <a:t>) </a:t>
            </a:r>
            <a:r>
              <a:rPr lang="en-US" sz="1800" b="0" i="1" dirty="0">
                <a:solidFill>
                  <a:srgbClr val="333333"/>
                </a:solidFill>
                <a:effectLst/>
              </a:rPr>
              <a:t>Termination of election.</a:t>
            </a:r>
            <a:r>
              <a:rPr lang="en-US" sz="1800" b="0" i="0" dirty="0">
                <a:solidFill>
                  <a:srgbClr val="333333"/>
                </a:solidFill>
                <a:effectLst/>
              </a:rPr>
              <a:t> The rules in § 1.163(j)-9(e) apply to determine when an election under paragraph (b)(15)(iii) of this section terminates.</a:t>
            </a:r>
          </a:p>
          <a:p>
            <a:pPr marL="457200" lvl="1" indent="0">
              <a:buNone/>
            </a:pPr>
            <a:r>
              <a:rPr lang="en-US" sz="1800" dirty="0"/>
              <a:t>(</a:t>
            </a:r>
            <a:r>
              <a:rPr lang="en-US" sz="1800" i="1" dirty="0">
                <a:effectLst/>
              </a:rPr>
              <a:t>5</a:t>
            </a:r>
            <a:r>
              <a:rPr lang="en-US" sz="1800" dirty="0"/>
              <a:t>) </a:t>
            </a:r>
            <a:r>
              <a:rPr lang="en-US" sz="1800" i="1" dirty="0">
                <a:effectLst/>
              </a:rPr>
              <a:t>Additional guidance.</a:t>
            </a:r>
            <a:r>
              <a:rPr lang="en-US" sz="1800" dirty="0"/>
              <a:t> The rules and procedures regarding the time and manner of making an election under paragraph (b)(15)(iii) of this section and the election statement contents in paragraph (b)(15)(iii)(C)(</a:t>
            </a:r>
            <a:r>
              <a:rPr lang="en-US" sz="1800" i="1" dirty="0">
                <a:effectLst/>
              </a:rPr>
              <a:t>2</a:t>
            </a:r>
            <a:r>
              <a:rPr lang="en-US" sz="1800" dirty="0"/>
              <a:t>) of this section may be modified through other guidance (see §§ 601.601(d) and 601.602 of this chapter). Additional situations in which an election may terminate under paragraph (b)(15)(iii)(C)(</a:t>
            </a:r>
            <a:r>
              <a:rPr lang="en-US" sz="1800" i="1" dirty="0">
                <a:effectLst/>
              </a:rPr>
              <a:t>4</a:t>
            </a:r>
            <a:r>
              <a:rPr lang="en-US" sz="1800" dirty="0"/>
              <a:t>) of this section may be provided through guidance published in the </a:t>
            </a:r>
            <a:r>
              <a:rPr lang="en-US" sz="1800" b="1" dirty="0">
                <a:effectLst/>
              </a:rPr>
              <a:t>Federal Register</a:t>
            </a:r>
            <a:r>
              <a:rPr lang="en-US" sz="1800" dirty="0"/>
              <a:t> or in the Internal Revenue Bulletin (see § 601.601(d) of this chapter).</a:t>
            </a:r>
            <a:endParaRPr lang="en-US" sz="1800" b="0" i="0" dirty="0">
              <a:solidFill>
                <a:srgbClr val="333333"/>
              </a:solidFill>
              <a:effectLst/>
            </a:endParaRPr>
          </a:p>
          <a:p>
            <a:pPr marL="0" indent="0" algn="l" fontAlgn="base">
              <a:buNone/>
            </a:pPr>
            <a:r>
              <a:rPr lang="en-US" sz="1800" b="0" i="0" dirty="0">
                <a:solidFill>
                  <a:srgbClr val="333333"/>
                </a:solidFill>
                <a:effectLst/>
              </a:rPr>
              <a:t>Treas. Reg. § 1.163(j)-1(b)(15) and -10</a:t>
            </a:r>
            <a:r>
              <a:rPr lang="en-US" sz="1800" dirty="0"/>
              <a:t> (</a:t>
            </a:r>
            <a:r>
              <a:rPr lang="en-US" sz="1800" b="1" dirty="0">
                <a:solidFill>
                  <a:srgbClr val="FF0000"/>
                </a:solidFill>
              </a:rPr>
              <a:t>2020</a:t>
            </a:r>
            <a:r>
              <a:rPr lang="en-US" sz="1800" dirty="0"/>
              <a:t>)</a:t>
            </a:r>
            <a:endParaRPr lang="en-US" sz="1800"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160</a:t>
            </a:fld>
            <a:endParaRPr lang="en-US"/>
          </a:p>
        </p:txBody>
      </p:sp>
      <p:sp>
        <p:nvSpPr>
          <p:cNvPr id="4" name="TextBox 3">
            <a:extLst>
              <a:ext uri="{FF2B5EF4-FFF2-40B4-BE49-F238E27FC236}">
                <a16:creationId xmlns:a16="http://schemas.microsoft.com/office/drawing/2014/main" id="{AAFB27FF-D6C5-4C99-AF99-28511391ACC3}"/>
              </a:ext>
            </a:extLst>
          </p:cNvPr>
          <p:cNvSpPr txBox="1"/>
          <p:nvPr/>
        </p:nvSpPr>
        <p:spPr>
          <a:xfrm>
            <a:off x="11324735" y="60114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4 / 4</a:t>
            </a:r>
          </a:p>
        </p:txBody>
      </p:sp>
    </p:spTree>
    <p:extLst>
      <p:ext uri="{BB962C8B-B14F-4D97-AF65-F5344CB8AC3E}">
        <p14:creationId xmlns:p14="http://schemas.microsoft.com/office/powerpoint/2010/main" val="2428819130"/>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44604" y="0"/>
            <a:ext cx="12110224" cy="597359"/>
          </a:xfrm>
        </p:spPr>
        <p:txBody>
          <a:bodyPr>
            <a:noAutofit/>
          </a:bodyPr>
          <a:lstStyle/>
          <a:p>
            <a:pPr algn="ctr"/>
            <a:r>
              <a:rPr lang="en-US" sz="1200" dirty="0"/>
              <a:t>TCJA &amp; CARES Act - C Corps. (including Real Estate Investment Trusts (“REITs”), Regulated Investment Companies (“RICs”), and members of consolidated groups) and tax-exempt corporations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628652" y="737879"/>
            <a:ext cx="10745592" cy="6131271"/>
          </a:xfrm>
        </p:spPr>
        <p:txBody>
          <a:bodyPr>
            <a:noAutofit/>
          </a:bodyPr>
          <a:lstStyle/>
          <a:p>
            <a:pPr marL="0" indent="0">
              <a:buFont typeface="Arial" panose="020B0604020202020204" pitchFamily="34" charset="0"/>
              <a:buNone/>
            </a:pPr>
            <a:r>
              <a:rPr lang="en-US" sz="2100" dirty="0">
                <a:highlight>
                  <a:srgbClr val="00FFFF"/>
                </a:highlight>
              </a:rPr>
              <a:t>TCJA &amp; CARES Act</a:t>
            </a:r>
          </a:p>
          <a:p>
            <a:pPr marL="0" indent="0">
              <a:buNone/>
            </a:pPr>
            <a:r>
              <a:rPr lang="en-US" sz="2100" u="sng" dirty="0">
                <a:highlight>
                  <a:srgbClr val="00FFFF"/>
                </a:highlight>
              </a:rPr>
              <a:t>Business</a:t>
            </a:r>
            <a:r>
              <a:rPr lang="en-US" sz="2100" dirty="0">
                <a:highlight>
                  <a:srgbClr val="00FFFF"/>
                </a:highlight>
              </a:rPr>
              <a:t> Interest Expense Deduction – C Corps. (including Real Estate Investment Trusts (“REITs”), Regulated Investment Companies (“RICs”), and members of consolidated groups) and tax-exempt corporations</a:t>
            </a:r>
          </a:p>
          <a:p>
            <a:pPr marL="0" indent="0">
              <a:buNone/>
            </a:pPr>
            <a:r>
              <a:rPr lang="en-US" sz="2100" dirty="0"/>
              <a:t>C Corp., Consol. </a:t>
            </a:r>
            <a:r>
              <a:rPr lang="en-US" sz="2100" dirty="0" err="1"/>
              <a:t>Gp</a:t>
            </a:r>
            <a:r>
              <a:rPr lang="en-US" sz="2100" dirty="0"/>
              <a:t>., Consol. Return Year, &amp; S Corporation</a:t>
            </a:r>
          </a:p>
          <a:p>
            <a:pPr marL="0" indent="0">
              <a:buNone/>
            </a:pPr>
            <a:r>
              <a:rPr lang="en-US" sz="2100" dirty="0"/>
              <a:t>C and S Corporations Defined</a:t>
            </a:r>
          </a:p>
          <a:p>
            <a:pPr marL="0" indent="0">
              <a:buNone/>
            </a:pPr>
            <a:r>
              <a:rPr lang="en-US" sz="2100" dirty="0"/>
              <a:t>Definitions, Including Partnership, Partner, &amp; Corporation</a:t>
            </a:r>
          </a:p>
          <a:p>
            <a:pPr marL="0" indent="0">
              <a:buNone/>
            </a:pPr>
            <a:r>
              <a:rPr lang="en-US" sz="2100" dirty="0"/>
              <a:t>Applicable CFC, Relevant Foreign Corp., &amp; US Shareholder</a:t>
            </a:r>
          </a:p>
          <a:p>
            <a:pPr marL="0" indent="0">
              <a:buNone/>
            </a:pPr>
            <a:r>
              <a:rPr lang="en-US" sz="2100" dirty="0"/>
              <a:t>C Corps. (Incl. REITs, RICs, &amp; Members of Consol. </a:t>
            </a:r>
            <a:r>
              <a:rPr lang="en-US" sz="2100" dirty="0" err="1"/>
              <a:t>Gps</a:t>
            </a:r>
            <a:r>
              <a:rPr lang="en-US" sz="2100" dirty="0"/>
              <a:t>.) &amp; Tax-Exempt Corps. - 163(j) Limits - 2</a:t>
            </a:r>
          </a:p>
          <a:p>
            <a:pPr marL="0" indent="0">
              <a:buNone/>
            </a:pPr>
            <a:r>
              <a:rPr lang="en-US" sz="2100" dirty="0"/>
              <a:t>C Corps. (Incl. REITs, RICs, &amp; </a:t>
            </a:r>
            <a:r>
              <a:rPr lang="en-US" sz="2100" dirty="0">
                <a:highlight>
                  <a:srgbClr val="FFFF00"/>
                </a:highlight>
              </a:rPr>
              <a:t>Members of Consol. </a:t>
            </a:r>
            <a:r>
              <a:rPr lang="en-US" sz="2100" dirty="0" err="1">
                <a:highlight>
                  <a:srgbClr val="FFFF00"/>
                </a:highlight>
              </a:rPr>
              <a:t>Gps</a:t>
            </a:r>
            <a:r>
              <a:rPr lang="en-US" sz="2100" dirty="0"/>
              <a:t>.) &amp; Tax-Exempt Corps. – 163(j) Limits</a:t>
            </a:r>
          </a:p>
          <a:p>
            <a:pPr marL="0" indent="0">
              <a:buNone/>
            </a:pPr>
            <a:r>
              <a:rPr lang="en-US" sz="2100" dirty="0">
                <a:highlight>
                  <a:srgbClr val="FFFF00"/>
                </a:highlight>
              </a:rPr>
              <a:t>C Corps</a:t>
            </a:r>
            <a:r>
              <a:rPr lang="en-US" sz="2100" dirty="0"/>
              <a:t>. (Incl. </a:t>
            </a:r>
            <a:r>
              <a:rPr lang="en-US" sz="2100" dirty="0">
                <a:highlight>
                  <a:srgbClr val="FFFF00"/>
                </a:highlight>
              </a:rPr>
              <a:t>REITs, RICs</a:t>
            </a:r>
            <a:r>
              <a:rPr lang="en-US" sz="2100" dirty="0"/>
              <a:t>, &amp; Members of Consol. </a:t>
            </a:r>
            <a:r>
              <a:rPr lang="en-US" sz="2100" dirty="0" err="1"/>
              <a:t>Gps</a:t>
            </a:r>
            <a:r>
              <a:rPr lang="en-US" sz="2100" dirty="0"/>
              <a:t>.) &amp; Tax-Exempt Corps. – </a:t>
            </a:r>
            <a:r>
              <a:rPr lang="en-US" sz="2100" b="1" dirty="0">
                <a:solidFill>
                  <a:srgbClr val="FF0000"/>
                </a:solidFill>
                <a:highlight>
                  <a:srgbClr val="FFFF00"/>
                </a:highlight>
              </a:rPr>
              <a:t>E&amp;P</a:t>
            </a:r>
            <a:r>
              <a:rPr lang="en-US" sz="2100" dirty="0"/>
              <a:t> - 163(j) Limits</a:t>
            </a:r>
          </a:p>
          <a:p>
            <a:pPr marL="0" indent="0">
              <a:buNone/>
            </a:pPr>
            <a:r>
              <a:rPr lang="en-US" sz="2100" dirty="0"/>
              <a:t>Consol. &amp; Non-Consol. </a:t>
            </a:r>
            <a:r>
              <a:rPr lang="en-US" sz="2100" dirty="0" err="1"/>
              <a:t>Gps</a:t>
            </a:r>
            <a:r>
              <a:rPr lang="en-US" sz="2100" dirty="0"/>
              <a:t>. &amp; Partnerships – 163(j) Limits - 2</a:t>
            </a:r>
          </a:p>
          <a:p>
            <a:pPr marL="0" indent="0">
              <a:buNone/>
            </a:pPr>
            <a:r>
              <a:rPr lang="en-US" sz="2100" dirty="0"/>
              <a:t>Consolidated Group – 163(j) Limit, ATI, BII, BIE, &amp; C/O of BII &amp; BIE</a:t>
            </a:r>
          </a:p>
          <a:p>
            <a:pPr marL="0" indent="0">
              <a:buFont typeface="Arial" panose="020B0604020202020204" pitchFamily="34" charset="0"/>
              <a:buNone/>
            </a:pPr>
            <a:r>
              <a:rPr lang="en-US" sz="2100" dirty="0"/>
              <a:t>Consolidated Group – 163(j) Limit &amp; SRLY C/O of BII &amp; BIE</a:t>
            </a:r>
          </a:p>
          <a:p>
            <a:pPr marL="0" indent="0">
              <a:buFont typeface="Arial" panose="020B0604020202020204" pitchFamily="34" charset="0"/>
              <a:buNone/>
            </a:pPr>
            <a:r>
              <a:rPr lang="en-US" sz="2100" dirty="0"/>
              <a:t>Con. </a:t>
            </a:r>
            <a:r>
              <a:rPr lang="en-US" sz="2100" dirty="0" err="1"/>
              <a:t>Gp</a:t>
            </a:r>
            <a:r>
              <a:rPr lang="en-US" sz="2100" dirty="0"/>
              <a:t>. – 163(j) Limit BII, BIE, </a:t>
            </a:r>
            <a:r>
              <a:rPr lang="en-US" sz="2100" dirty="0" err="1"/>
              <a:t>Fl’r</a:t>
            </a:r>
            <a:r>
              <a:rPr lang="en-US" sz="2100" dirty="0"/>
              <a:t> Plan Int. Exp., C/O of BII &amp; BIE</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161</a:t>
            </a:fld>
            <a:endParaRPr lang="en-US"/>
          </a:p>
        </p:txBody>
      </p:sp>
    </p:spTree>
    <p:extLst>
      <p:ext uri="{BB962C8B-B14F-4D97-AF65-F5344CB8AC3E}">
        <p14:creationId xmlns:p14="http://schemas.microsoft.com/office/powerpoint/2010/main" val="396680632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59367" y="93757"/>
            <a:ext cx="10047245" cy="484881"/>
          </a:xfrm>
        </p:spPr>
        <p:txBody>
          <a:bodyPr>
            <a:normAutofit fontScale="90000"/>
          </a:bodyPr>
          <a:lstStyle/>
          <a:p>
            <a:pPr algn="ctr"/>
            <a:r>
              <a:rPr lang="en-US" u="sng" dirty="0"/>
              <a:t>Business</a:t>
            </a:r>
            <a:r>
              <a:rPr lang="en-US" dirty="0"/>
              <a:t> Interest Expense Deduction - Summary</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4180294" cy="3293209"/>
          </a:xfrm>
          <a:prstGeom prst="rect">
            <a:avLst/>
          </a:prstGeom>
          <a:noFill/>
        </p:spPr>
        <p:txBody>
          <a:bodyPr wrap="square" rtlCol="0">
            <a:spAutoFit/>
          </a:bodyPr>
          <a:lstStyle/>
          <a:p>
            <a:r>
              <a:rPr lang="en-US" sz="2600" b="1" dirty="0"/>
              <a:t>Enablers &amp; Limiters</a:t>
            </a:r>
            <a:r>
              <a:rPr lang="en-US" sz="2600" dirty="0"/>
              <a:t>: </a:t>
            </a:r>
          </a:p>
          <a:p>
            <a:pPr marL="457200" indent="-457200">
              <a:buFont typeface="Arial" panose="020B0604020202020204" pitchFamily="34" charset="0"/>
              <a:buChar char="•"/>
            </a:pPr>
            <a:r>
              <a:rPr lang="en-US" sz="2600" dirty="0"/>
              <a:t>BII</a:t>
            </a:r>
          </a:p>
          <a:p>
            <a:pPr marL="457200" indent="-457200">
              <a:buFont typeface="Arial" panose="020B0604020202020204" pitchFamily="34" charset="0"/>
              <a:buChar char="•"/>
            </a:pPr>
            <a:r>
              <a:rPr lang="en-US" sz="2600" dirty="0"/>
              <a:t>ATI - 30% </a:t>
            </a:r>
            <a:r>
              <a:rPr lang="en-US" sz="2600" b="1" dirty="0">
                <a:solidFill>
                  <a:srgbClr val="FF0000"/>
                </a:solidFill>
              </a:rPr>
              <a:t>√ </a:t>
            </a:r>
            <a:r>
              <a:rPr lang="en-US" sz="2600" dirty="0"/>
              <a:t>of EBITDA  2018 – 2021 then </a:t>
            </a:r>
          </a:p>
          <a:p>
            <a:pPr marL="457200" indent="-457200">
              <a:buFont typeface="Arial" panose="020B0604020202020204" pitchFamily="34" charset="0"/>
              <a:buChar char="•"/>
            </a:pPr>
            <a:r>
              <a:rPr lang="en-US" sz="2600" dirty="0"/>
              <a:t>ATI - 30%</a:t>
            </a:r>
            <a:r>
              <a:rPr lang="en-US" sz="2600" b="1" dirty="0">
                <a:solidFill>
                  <a:srgbClr val="FF0000"/>
                </a:solidFill>
              </a:rPr>
              <a:t> </a:t>
            </a:r>
            <a:r>
              <a:rPr lang="en-US" sz="2600" dirty="0"/>
              <a:t>of EBIT from 2022</a:t>
            </a:r>
          </a:p>
          <a:p>
            <a:pPr lvl="1" indent="-457200">
              <a:buFont typeface="Arial" panose="020B0604020202020204" pitchFamily="34" charset="0"/>
              <a:buChar char="•"/>
            </a:pPr>
            <a:r>
              <a:rPr lang="en-US" sz="2600" dirty="0"/>
              <a:t>Floor plan financing interest expense</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162</a:t>
            </a:fld>
            <a:endParaRPr lang="en-US"/>
          </a:p>
        </p:txBody>
      </p:sp>
      <p:sp>
        <p:nvSpPr>
          <p:cNvPr id="5" name="TextBox 4">
            <a:extLst>
              <a:ext uri="{FF2B5EF4-FFF2-40B4-BE49-F238E27FC236}">
                <a16:creationId xmlns:a16="http://schemas.microsoft.com/office/drawing/2014/main" id="{260D29D3-D9D7-4BF0-97A1-825ACF6D9A55}"/>
              </a:ext>
            </a:extLst>
          </p:cNvPr>
          <p:cNvSpPr txBox="1"/>
          <p:nvPr/>
        </p:nvSpPr>
        <p:spPr>
          <a:xfrm>
            <a:off x="646770" y="4059053"/>
            <a:ext cx="3958683" cy="1107996"/>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CARES Act increased to 50% for 2019 &amp; 2020 – can elect out – can elect 2019 ATI limit in 2020.</a:t>
            </a:r>
          </a:p>
        </p:txBody>
      </p:sp>
      <p:sp>
        <p:nvSpPr>
          <p:cNvPr id="12" name="TextBox 11">
            <a:extLst>
              <a:ext uri="{FF2B5EF4-FFF2-40B4-BE49-F238E27FC236}">
                <a16:creationId xmlns:a16="http://schemas.microsoft.com/office/drawing/2014/main" id="{1D175F4B-EEB8-4C86-90AB-FB01595A4D55}"/>
              </a:ext>
            </a:extLst>
          </p:cNvPr>
          <p:cNvSpPr txBox="1"/>
          <p:nvPr/>
        </p:nvSpPr>
        <p:spPr>
          <a:xfrm>
            <a:off x="5093319" y="717002"/>
            <a:ext cx="6347834" cy="3693319"/>
          </a:xfrm>
          <a:prstGeom prst="rect">
            <a:avLst/>
          </a:prstGeom>
          <a:noFill/>
        </p:spPr>
        <p:txBody>
          <a:bodyPr wrap="square">
            <a:spAutoFit/>
          </a:bodyPr>
          <a:lstStyle/>
          <a:p>
            <a:r>
              <a:rPr lang="en-US" sz="2600" b="1" dirty="0"/>
              <a:t>Exceptions:</a:t>
            </a:r>
          </a:p>
          <a:p>
            <a:pPr marL="457200" indent="-457200">
              <a:buFont typeface="Arial" panose="020B0604020202020204" pitchFamily="34" charset="0"/>
              <a:buChar char="•"/>
            </a:pPr>
            <a:r>
              <a:rPr lang="en-US" sz="2600" dirty="0"/>
              <a:t>Average annual gross receipts do not exceed $ 25 M ($ 26 M inflation adjusted – 2019 - 2021) for the prior 3-tax yr. period.</a:t>
            </a:r>
          </a:p>
          <a:p>
            <a:pPr marL="457200" indent="-457200">
              <a:buFont typeface="Arial" panose="020B0604020202020204" pitchFamily="34" charset="0"/>
              <a:buChar char="•"/>
            </a:pPr>
            <a:r>
              <a:rPr lang="en-US" sz="2600" dirty="0"/>
              <a:t>Performing services as an employee</a:t>
            </a:r>
          </a:p>
          <a:p>
            <a:pPr marL="457200" indent="-457200">
              <a:buFont typeface="Arial" panose="020B0604020202020204" pitchFamily="34" charset="0"/>
              <a:buChar char="•"/>
            </a:pPr>
            <a:r>
              <a:rPr lang="en-US" sz="2600" dirty="0"/>
              <a:t>Electing (irrevocable) real property trade or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Electing (irrevocable) farming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Sale or furnishing of certain utility services</a:t>
            </a:r>
          </a:p>
        </p:txBody>
      </p:sp>
      <p:sp>
        <p:nvSpPr>
          <p:cNvPr id="14" name="TextBox 13">
            <a:extLst>
              <a:ext uri="{FF2B5EF4-FFF2-40B4-BE49-F238E27FC236}">
                <a16:creationId xmlns:a16="http://schemas.microsoft.com/office/drawing/2014/main" id="{E60F4E94-4D1A-4152-AED6-22B33EAA9C24}"/>
              </a:ext>
            </a:extLst>
          </p:cNvPr>
          <p:cNvSpPr txBox="1"/>
          <p:nvPr/>
        </p:nvSpPr>
        <p:spPr>
          <a:xfrm>
            <a:off x="5207620" y="4378009"/>
            <a:ext cx="6423102" cy="769441"/>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One-Time Extension to Make or W/D Election (2018 - 2020) – CARES Act - Rev. Proc. 2020-22 (4-10-20)</a:t>
            </a:r>
          </a:p>
        </p:txBody>
      </p:sp>
      <p:sp>
        <p:nvSpPr>
          <p:cNvPr id="15" name="TextBox 14">
            <a:extLst>
              <a:ext uri="{FF2B5EF4-FFF2-40B4-BE49-F238E27FC236}">
                <a16:creationId xmlns:a16="http://schemas.microsoft.com/office/drawing/2014/main" id="{9DB52648-0D5D-4236-ABED-1794346CE7F0}"/>
              </a:ext>
            </a:extLst>
          </p:cNvPr>
          <p:cNvSpPr txBox="1"/>
          <p:nvPr/>
        </p:nvSpPr>
        <p:spPr>
          <a:xfrm>
            <a:off x="646773" y="5386043"/>
            <a:ext cx="10660564" cy="1354217"/>
          </a:xfrm>
          <a:prstGeom prst="rect">
            <a:avLst/>
          </a:prstGeom>
          <a:noFill/>
        </p:spPr>
        <p:txBody>
          <a:bodyPr wrap="square" rtlCol="0">
            <a:spAutoFit/>
          </a:bodyPr>
          <a:lstStyle/>
          <a:p>
            <a:r>
              <a:rPr lang="en-US" sz="2050" dirty="0"/>
              <a:t>Above rules generally apply to Individuals &amp; Others.  </a:t>
            </a:r>
            <a:r>
              <a:rPr lang="en-US" sz="2050" dirty="0">
                <a:highlight>
                  <a:srgbClr val="FFFF00"/>
                </a:highlight>
              </a:rPr>
              <a:t>Above &amp; additional rules apply to</a:t>
            </a:r>
            <a:r>
              <a:rPr lang="en-US" sz="2050" dirty="0"/>
              <a:t> </a:t>
            </a:r>
            <a:r>
              <a:rPr lang="en-US" sz="2050" b="1" dirty="0">
                <a:solidFill>
                  <a:srgbClr val="FF0000"/>
                </a:solidFill>
              </a:rPr>
              <a:t>(1) </a:t>
            </a:r>
            <a:r>
              <a:rPr lang="en-US" sz="2050" dirty="0">
                <a:highlight>
                  <a:srgbClr val="FFFF00"/>
                </a:highlight>
              </a:rPr>
              <a:t>C Corps. (including Real Estate Investment Trusts (“REITs”), Regulated Investment Companies (“RICs”), and members of consolidated groups) and tax-exempt corporations</a:t>
            </a:r>
            <a:r>
              <a:rPr lang="en-US" sz="2050" dirty="0"/>
              <a:t>, </a:t>
            </a:r>
            <a:r>
              <a:rPr lang="en-US" sz="2050" b="1" dirty="0">
                <a:solidFill>
                  <a:srgbClr val="FF0000"/>
                </a:solidFill>
              </a:rPr>
              <a:t>(2) </a:t>
            </a:r>
            <a:r>
              <a:rPr lang="en-US" sz="2050" dirty="0"/>
              <a:t>Partnerships &amp; S Corporations, </a:t>
            </a:r>
            <a:r>
              <a:rPr lang="en-US" sz="2050" b="1" dirty="0">
                <a:solidFill>
                  <a:srgbClr val="FF0000"/>
                </a:solidFill>
              </a:rPr>
              <a:t>(3) </a:t>
            </a:r>
            <a:r>
              <a:rPr lang="en-US" sz="2050" dirty="0"/>
              <a:t>Controlled Foreign Corporations (“CFCs”), and </a:t>
            </a:r>
            <a:r>
              <a:rPr lang="en-US" sz="2050" b="1" dirty="0">
                <a:solidFill>
                  <a:srgbClr val="FF0000"/>
                </a:solidFill>
              </a:rPr>
              <a:t>(4)</a:t>
            </a:r>
            <a:r>
              <a:rPr lang="en-US" sz="2050" dirty="0"/>
              <a:t> Effectively Connected Income (“ECI”)</a:t>
            </a:r>
          </a:p>
        </p:txBody>
      </p:sp>
      <p:cxnSp>
        <p:nvCxnSpPr>
          <p:cNvPr id="11" name="Straight Connector 10">
            <a:extLst>
              <a:ext uri="{FF2B5EF4-FFF2-40B4-BE49-F238E27FC236}">
                <a16:creationId xmlns:a16="http://schemas.microsoft.com/office/drawing/2014/main" id="{AC957B9D-104B-4EAC-A7F5-6EA46B59637F}"/>
              </a:ext>
            </a:extLst>
          </p:cNvPr>
          <p:cNvCxnSpPr>
            <a:cxnSpLocks/>
          </p:cNvCxnSpPr>
          <p:nvPr/>
        </p:nvCxnSpPr>
        <p:spPr>
          <a:xfrm flipV="1">
            <a:off x="4962293" y="702528"/>
            <a:ext cx="0" cy="454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7EF213B-8349-4DDA-AE95-189BB289F58D}"/>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118601573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78420" y="111510"/>
            <a:ext cx="11876048" cy="484881"/>
          </a:xfrm>
        </p:spPr>
        <p:txBody>
          <a:bodyPr>
            <a:normAutofit fontScale="90000"/>
          </a:bodyPr>
          <a:lstStyle/>
          <a:p>
            <a:pPr algn="ctr"/>
            <a:r>
              <a:rPr lang="en-US" dirty="0"/>
              <a:t>C Corp., Consol. </a:t>
            </a:r>
            <a:r>
              <a:rPr lang="en-US" dirty="0" err="1"/>
              <a:t>Gp</a:t>
            </a:r>
            <a:r>
              <a:rPr lang="en-US" dirty="0"/>
              <a:t>., Consol. Return Year, &amp; S Corporation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800" dirty="0"/>
              <a:t>(5) </a:t>
            </a:r>
            <a:r>
              <a:rPr lang="en-US" sz="2800" i="1" dirty="0"/>
              <a:t>C corporation</a:t>
            </a:r>
            <a:r>
              <a:rPr lang="en-US" sz="2800" dirty="0"/>
              <a:t>. The term </a:t>
            </a:r>
            <a:r>
              <a:rPr lang="en-US" sz="2800" i="1" dirty="0"/>
              <a:t>C corporation </a:t>
            </a:r>
            <a:r>
              <a:rPr lang="en-US" sz="2800" dirty="0"/>
              <a:t>has the meaning provided in section 1361(a)(2). </a:t>
            </a:r>
          </a:p>
          <a:p>
            <a:pPr marL="457200" lvl="1" indent="0" fontAlgn="base">
              <a:buNone/>
            </a:pPr>
            <a:endParaRPr lang="en-US" sz="2800" b="0" i="0" dirty="0">
              <a:solidFill>
                <a:srgbClr val="333333"/>
              </a:solidFill>
              <a:effectLst/>
            </a:endParaRPr>
          </a:p>
          <a:p>
            <a:pPr marL="457200" lvl="1" indent="0" fontAlgn="base">
              <a:buNone/>
            </a:pPr>
            <a:r>
              <a:rPr lang="en-US" sz="2800" dirty="0"/>
              <a:t>(7) </a:t>
            </a:r>
            <a:r>
              <a:rPr lang="en-US" sz="2800" i="1" dirty="0"/>
              <a:t>Consolidated group</a:t>
            </a:r>
            <a:r>
              <a:rPr lang="en-US" sz="2800" dirty="0"/>
              <a:t>. The term </a:t>
            </a:r>
            <a:r>
              <a:rPr lang="en-US" sz="2800" i="1" dirty="0"/>
              <a:t>consolidated group</a:t>
            </a:r>
            <a:r>
              <a:rPr lang="en-US" sz="2800" dirty="0"/>
              <a:t> has the meaning provided in § 1.1502–1(h).</a:t>
            </a:r>
          </a:p>
          <a:p>
            <a:pPr marL="457200" lvl="1" indent="0" fontAlgn="base">
              <a:buNone/>
            </a:pPr>
            <a:endParaRPr lang="en-US" sz="2800" dirty="0"/>
          </a:p>
          <a:p>
            <a:pPr marL="457200" lvl="1" indent="0" fontAlgn="base">
              <a:buNone/>
            </a:pPr>
            <a:r>
              <a:rPr lang="en-US" sz="2800" dirty="0"/>
              <a:t>(8) </a:t>
            </a:r>
            <a:r>
              <a:rPr lang="en-US" sz="2800" i="1" dirty="0"/>
              <a:t>Consolidated return year</a:t>
            </a:r>
            <a:r>
              <a:rPr lang="en-US" sz="2800" dirty="0"/>
              <a:t>. The term </a:t>
            </a:r>
            <a:r>
              <a:rPr lang="en-US" sz="2800" i="1" dirty="0"/>
              <a:t>consolidated return year </a:t>
            </a:r>
            <a:r>
              <a:rPr lang="en-US" sz="2800" dirty="0"/>
              <a:t>has the meaning provided in § 1.1502–1(d).  </a:t>
            </a:r>
          </a:p>
          <a:p>
            <a:pPr marL="457200" lvl="1" indent="0" fontAlgn="base">
              <a:buNone/>
            </a:pPr>
            <a:endParaRPr lang="en-US" sz="2800" dirty="0"/>
          </a:p>
          <a:p>
            <a:pPr marL="457200" lvl="1" indent="0" fontAlgn="base">
              <a:buNone/>
            </a:pPr>
            <a:r>
              <a:rPr lang="en-US" sz="2800" dirty="0"/>
              <a:t>(34) </a:t>
            </a:r>
            <a:r>
              <a:rPr lang="en-US" sz="2800" i="1" dirty="0"/>
              <a:t>S corporation</a:t>
            </a:r>
            <a:r>
              <a:rPr lang="en-US" sz="2800" dirty="0"/>
              <a:t>. The term </a:t>
            </a:r>
            <a:r>
              <a:rPr lang="en-US" sz="2800" i="1" dirty="0"/>
              <a:t>S corporation </a:t>
            </a:r>
            <a:r>
              <a:rPr lang="en-US" sz="2800" dirty="0"/>
              <a:t>has the meaning provided in section 1361(a)(1). </a:t>
            </a:r>
          </a:p>
          <a:p>
            <a:pPr marL="0" indent="0" fontAlgn="base">
              <a:buNone/>
            </a:pPr>
            <a:endParaRPr lang="en-US" b="0" i="0" dirty="0">
              <a:solidFill>
                <a:srgbClr val="333333"/>
              </a:solidFill>
              <a:effectLst/>
            </a:endParaRPr>
          </a:p>
          <a:p>
            <a:pPr marL="0" indent="0" fontAlgn="base">
              <a:buNone/>
            </a:pPr>
            <a:r>
              <a:rPr lang="en-US" b="0" i="0" dirty="0">
                <a:solidFill>
                  <a:srgbClr val="333333"/>
                </a:solidFill>
                <a:effectLst/>
              </a:rPr>
              <a:t>Treas. Reg. § 1.163(j)-1(b)(5)</a:t>
            </a:r>
            <a:r>
              <a:rPr lang="en-US" dirty="0">
                <a:solidFill>
                  <a:srgbClr val="333333"/>
                </a:solidFill>
              </a:rPr>
              <a:t>, (7), (8), &amp; (34)</a:t>
            </a:r>
            <a:r>
              <a:rPr lang="en-US" sz="2800" dirty="0"/>
              <a:t> (</a:t>
            </a:r>
            <a:r>
              <a:rPr lang="en-US" sz="2800" b="1" dirty="0">
                <a:solidFill>
                  <a:srgbClr val="FF0000"/>
                </a:solidFill>
              </a:rPr>
              <a:t>2020</a:t>
            </a:r>
            <a:r>
              <a:rPr lang="en-US" sz="2800" dirty="0"/>
              <a:t>)</a:t>
            </a:r>
            <a:r>
              <a:rPr lang="en-US" b="0" i="0" dirty="0">
                <a:solidFill>
                  <a:srgbClr val="333333"/>
                </a:solidFill>
                <a:effectLst/>
              </a:rPr>
              <a:t>.  </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163</a:t>
            </a:fld>
            <a:endParaRPr lang="en-US"/>
          </a:p>
        </p:txBody>
      </p:sp>
    </p:spTree>
    <p:extLst>
      <p:ext uri="{BB962C8B-B14F-4D97-AF65-F5344CB8AC3E}">
        <p14:creationId xmlns:p14="http://schemas.microsoft.com/office/powerpoint/2010/main" val="262348999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78420" y="111510"/>
            <a:ext cx="11876048" cy="484881"/>
          </a:xfrm>
        </p:spPr>
        <p:txBody>
          <a:bodyPr>
            <a:normAutofit fontScale="90000"/>
          </a:bodyPr>
          <a:lstStyle/>
          <a:p>
            <a:pPr algn="ctr"/>
            <a:r>
              <a:rPr lang="en-US" dirty="0"/>
              <a:t>C and S Corporations Defined</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a:spcBef>
                <a:spcPts val="300"/>
              </a:spcBef>
              <a:spcAft>
                <a:spcPts val="300"/>
              </a:spcAft>
              <a:buNone/>
            </a:pPr>
            <a:r>
              <a:rPr lang="en-US" sz="2800" b="1" i="0" dirty="0">
                <a:solidFill>
                  <a:srgbClr val="333333"/>
                </a:solidFill>
                <a:effectLst/>
              </a:rPr>
              <a:t>(a) </a:t>
            </a:r>
            <a:r>
              <a:rPr lang="en-US" sz="2800" b="1" i="0" cap="small" dirty="0">
                <a:solidFill>
                  <a:srgbClr val="333333"/>
                </a:solidFill>
                <a:effectLst/>
              </a:rPr>
              <a:t>S corporation defined</a:t>
            </a:r>
          </a:p>
          <a:p>
            <a:pPr marL="457200" lvl="1" indent="0">
              <a:spcBef>
                <a:spcPts val="300"/>
              </a:spcBef>
              <a:spcAft>
                <a:spcPts val="300"/>
              </a:spcAft>
              <a:buNone/>
            </a:pPr>
            <a:r>
              <a:rPr lang="en-US" sz="2800" b="1" i="0" dirty="0">
                <a:solidFill>
                  <a:srgbClr val="333333"/>
                </a:solidFill>
                <a:effectLst/>
              </a:rPr>
              <a:t>(1) </a:t>
            </a:r>
            <a:r>
              <a:rPr lang="en-US" sz="2800" b="1" i="0" cap="small" dirty="0">
                <a:solidFill>
                  <a:srgbClr val="333333"/>
                </a:solidFill>
                <a:effectLst/>
              </a:rPr>
              <a:t>In general </a:t>
            </a:r>
            <a:r>
              <a:rPr lang="en-US" sz="2800" b="0" i="0" dirty="0">
                <a:solidFill>
                  <a:srgbClr val="333333"/>
                </a:solidFill>
                <a:effectLst/>
              </a:rPr>
              <a:t>For purposes of this title, the term “</a:t>
            </a:r>
            <a:r>
              <a:rPr lang="en-US" sz="2800" b="0" i="0" u="none" strike="noStrike" dirty="0">
                <a:solidFill>
                  <a:srgbClr val="0068AC"/>
                </a:solidFill>
                <a:effectLst/>
                <a:hlinkClick r:id="rId2"/>
              </a:rPr>
              <a:t>S corporation</a:t>
            </a:r>
            <a:r>
              <a:rPr lang="en-US" sz="2800" b="0" i="0" dirty="0">
                <a:solidFill>
                  <a:srgbClr val="333333"/>
                </a:solidFill>
                <a:effectLst/>
              </a:rPr>
              <a:t>” means, with respect to any taxable year, a</a:t>
            </a:r>
            <a:r>
              <a:rPr lang="en-US" sz="2800" b="0" i="0" u="none" strike="noStrike" dirty="0">
                <a:solidFill>
                  <a:srgbClr val="0068AC"/>
                </a:solidFill>
                <a:effectLst/>
                <a:hlinkClick r:id="rId3"/>
              </a:rPr>
              <a:t> small business corporation </a:t>
            </a:r>
            <a:r>
              <a:rPr lang="en-US" sz="2800" b="0" i="0" dirty="0">
                <a:solidFill>
                  <a:srgbClr val="333333"/>
                </a:solidFill>
                <a:effectLst/>
              </a:rPr>
              <a:t>for which an election under </a:t>
            </a:r>
            <a:r>
              <a:rPr lang="en-US" sz="2800" b="0" i="0" u="none" strike="noStrike" dirty="0">
                <a:solidFill>
                  <a:srgbClr val="0068AC"/>
                </a:solidFill>
                <a:effectLst/>
                <a:hlinkClick r:id="rId4"/>
              </a:rPr>
              <a:t>section 1362(a)</a:t>
            </a:r>
            <a:r>
              <a:rPr lang="en-US" sz="2800" b="0" i="0" dirty="0">
                <a:solidFill>
                  <a:srgbClr val="333333"/>
                </a:solidFill>
                <a:effectLst/>
              </a:rPr>
              <a:t> is in effect for such year.</a:t>
            </a:r>
          </a:p>
          <a:p>
            <a:pPr marL="457200" lvl="1" indent="0">
              <a:spcBef>
                <a:spcPts val="300"/>
              </a:spcBef>
              <a:spcAft>
                <a:spcPts val="300"/>
              </a:spcAft>
              <a:buNone/>
            </a:pPr>
            <a:r>
              <a:rPr lang="en-US" sz="2800" b="1" i="0" dirty="0">
                <a:solidFill>
                  <a:srgbClr val="333333"/>
                </a:solidFill>
                <a:effectLst/>
              </a:rPr>
              <a:t>(2) </a:t>
            </a:r>
            <a:r>
              <a:rPr lang="en-US" sz="2800" b="1" i="0" cap="small" dirty="0">
                <a:solidFill>
                  <a:srgbClr val="333333"/>
                </a:solidFill>
                <a:effectLst/>
              </a:rPr>
              <a:t>C corporation </a:t>
            </a:r>
            <a:r>
              <a:rPr lang="en-US" sz="2800" b="0" i="0" dirty="0">
                <a:solidFill>
                  <a:srgbClr val="333333"/>
                </a:solidFill>
                <a:effectLst/>
              </a:rPr>
              <a:t>For purposes of this title, the term “</a:t>
            </a:r>
            <a:r>
              <a:rPr lang="en-US" sz="2800" b="0" i="0" u="none" strike="noStrike" dirty="0">
                <a:solidFill>
                  <a:srgbClr val="0068AC"/>
                </a:solidFill>
                <a:effectLst/>
                <a:hlinkClick r:id="rId5"/>
              </a:rPr>
              <a:t>C corporation</a:t>
            </a:r>
            <a:r>
              <a:rPr lang="en-US" sz="2800" b="0" i="0" dirty="0">
                <a:solidFill>
                  <a:srgbClr val="333333"/>
                </a:solidFill>
                <a:effectLst/>
              </a:rPr>
              <a:t>” means, with respect to any taxable year, a corporation which is not an</a:t>
            </a:r>
            <a:r>
              <a:rPr lang="en-US" sz="2800" b="0" i="0" u="none" strike="noStrike" dirty="0">
                <a:solidFill>
                  <a:srgbClr val="0068AC"/>
                </a:solidFill>
                <a:effectLst/>
                <a:hlinkClick r:id="rId2"/>
              </a:rPr>
              <a:t> S corporation </a:t>
            </a:r>
            <a:r>
              <a:rPr lang="en-US" sz="2800" b="0" i="0" dirty="0">
                <a:solidFill>
                  <a:srgbClr val="333333"/>
                </a:solidFill>
                <a:effectLst/>
              </a:rPr>
              <a:t>for such year.</a:t>
            </a:r>
          </a:p>
          <a:p>
            <a:pPr marL="457200" lvl="1" indent="0">
              <a:spcBef>
                <a:spcPts val="300"/>
              </a:spcBef>
              <a:spcAft>
                <a:spcPts val="300"/>
              </a:spcAft>
              <a:buNone/>
            </a:pPr>
            <a:endParaRPr lang="en-US" sz="2800" b="0" i="0" dirty="0">
              <a:solidFill>
                <a:srgbClr val="333333"/>
              </a:solidFill>
              <a:effectLst/>
            </a:endParaRPr>
          </a:p>
          <a:p>
            <a:pPr marL="0" indent="0" fontAlgn="base">
              <a:buNone/>
            </a:pPr>
            <a:r>
              <a:rPr lang="en-US" b="0" i="0" dirty="0">
                <a:solidFill>
                  <a:srgbClr val="333333"/>
                </a:solidFill>
                <a:effectLst/>
              </a:rPr>
              <a:t>IRC § 1361(a)</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164</a:t>
            </a:fld>
            <a:endParaRPr lang="en-US"/>
          </a:p>
        </p:txBody>
      </p:sp>
    </p:spTree>
    <p:extLst>
      <p:ext uri="{BB962C8B-B14F-4D97-AF65-F5344CB8AC3E}">
        <p14:creationId xmlns:p14="http://schemas.microsoft.com/office/powerpoint/2010/main" val="385643302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78420" y="111510"/>
            <a:ext cx="11876048" cy="484881"/>
          </a:xfrm>
        </p:spPr>
        <p:txBody>
          <a:bodyPr>
            <a:normAutofit fontScale="90000"/>
          </a:bodyPr>
          <a:lstStyle/>
          <a:p>
            <a:pPr algn="ctr"/>
            <a:r>
              <a:rPr lang="en-US" dirty="0"/>
              <a:t>Definitions, Including Partnership, Partner, &amp; Corporation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a:buNone/>
            </a:pPr>
            <a:r>
              <a:rPr lang="en-US" sz="1600" b="0" i="0" dirty="0">
                <a:solidFill>
                  <a:srgbClr val="333333"/>
                </a:solidFill>
                <a:effectLst/>
              </a:rPr>
              <a:t>7701 - Definitions</a:t>
            </a:r>
          </a:p>
          <a:p>
            <a:pPr marL="914400" lvl="1" indent="-457200">
              <a:spcBef>
                <a:spcPts val="300"/>
              </a:spcBef>
              <a:spcAft>
                <a:spcPts val="300"/>
              </a:spcAft>
              <a:buAutoNum type="alphaLcParenBoth"/>
            </a:pPr>
            <a:r>
              <a:rPr lang="en-US" sz="1600" b="0" i="0" dirty="0">
                <a:solidFill>
                  <a:srgbClr val="333333"/>
                </a:solidFill>
                <a:effectLst/>
              </a:rPr>
              <a:t>When used in this title, where not otherwise distinctly expressed or manifestly incompatible with the intent thereof—</a:t>
            </a:r>
          </a:p>
          <a:p>
            <a:pPr marL="457200" lvl="1" indent="0">
              <a:spcBef>
                <a:spcPts val="300"/>
              </a:spcBef>
              <a:spcAft>
                <a:spcPts val="300"/>
              </a:spcAft>
              <a:buNone/>
            </a:pPr>
            <a:r>
              <a:rPr lang="en-US" sz="1600" b="1" i="0" dirty="0">
                <a:solidFill>
                  <a:srgbClr val="333333"/>
                </a:solidFill>
                <a:effectLst/>
              </a:rPr>
              <a:t>(1) </a:t>
            </a:r>
            <a:r>
              <a:rPr lang="en-US" sz="1600" b="1" i="0" cap="small" dirty="0">
                <a:solidFill>
                  <a:srgbClr val="333333"/>
                </a:solidFill>
                <a:effectLst/>
              </a:rPr>
              <a:t>Person </a:t>
            </a:r>
            <a:r>
              <a:rPr lang="en-US" sz="1600" b="0" i="0" dirty="0">
                <a:solidFill>
                  <a:srgbClr val="333333"/>
                </a:solidFill>
                <a:effectLst/>
              </a:rPr>
              <a:t>The term “</a:t>
            </a:r>
            <a:r>
              <a:rPr lang="en-US" sz="1600" b="0" i="0" u="none" strike="noStrike" dirty="0">
                <a:solidFill>
                  <a:srgbClr val="0068AC"/>
                </a:solidFill>
                <a:effectLst/>
                <a:hlinkClick r:id="rId2"/>
              </a:rPr>
              <a:t>person</a:t>
            </a:r>
            <a:r>
              <a:rPr lang="en-US" sz="1600" b="0" i="0" dirty="0">
                <a:solidFill>
                  <a:srgbClr val="333333"/>
                </a:solidFill>
                <a:effectLst/>
              </a:rPr>
              <a:t>” shall be construed to mean and include an individual, a trust, estate, </a:t>
            </a:r>
            <a:r>
              <a:rPr lang="en-US" sz="1600" b="0" i="0" u="none" strike="noStrike" dirty="0">
                <a:solidFill>
                  <a:srgbClr val="0068AC"/>
                </a:solidFill>
                <a:effectLst/>
                <a:hlinkClick r:id="rId3"/>
              </a:rPr>
              <a:t>partnership</a:t>
            </a:r>
            <a:r>
              <a:rPr lang="en-US" sz="1600" b="0" i="0" dirty="0">
                <a:solidFill>
                  <a:srgbClr val="333333"/>
                </a:solidFill>
                <a:effectLst/>
              </a:rPr>
              <a:t>, association, company or </a:t>
            </a:r>
            <a:r>
              <a:rPr lang="en-US" sz="1600" b="0" i="0" u="none" strike="noStrike" dirty="0">
                <a:solidFill>
                  <a:srgbClr val="0068AC"/>
                </a:solidFill>
                <a:effectLst/>
                <a:hlinkClick r:id="rId4"/>
              </a:rPr>
              <a:t>corporation</a:t>
            </a:r>
            <a:r>
              <a:rPr lang="en-US" sz="1600" b="0" i="0" dirty="0">
                <a:solidFill>
                  <a:srgbClr val="333333"/>
                </a:solidFill>
                <a:effectLst/>
              </a:rPr>
              <a:t>.</a:t>
            </a:r>
          </a:p>
          <a:p>
            <a:pPr marL="457200" lvl="1" indent="0">
              <a:spcBef>
                <a:spcPts val="300"/>
              </a:spcBef>
              <a:spcAft>
                <a:spcPts val="300"/>
              </a:spcAft>
              <a:buNone/>
            </a:pPr>
            <a:r>
              <a:rPr lang="en-US" sz="1600" b="1" i="0" dirty="0">
                <a:solidFill>
                  <a:srgbClr val="333333"/>
                </a:solidFill>
                <a:effectLst/>
              </a:rPr>
              <a:t>(2) </a:t>
            </a:r>
            <a:r>
              <a:rPr lang="en-US" sz="1600" b="1" i="0" cap="small" dirty="0">
                <a:solidFill>
                  <a:srgbClr val="333333"/>
                </a:solidFill>
                <a:effectLst/>
                <a:highlight>
                  <a:srgbClr val="FFFF00"/>
                </a:highlight>
              </a:rPr>
              <a:t>Partnership and partner</a:t>
            </a:r>
            <a:r>
              <a:rPr lang="en-US" sz="1600" b="1" i="0" cap="small" dirty="0">
                <a:solidFill>
                  <a:srgbClr val="333333"/>
                </a:solidFill>
                <a:effectLst/>
              </a:rPr>
              <a:t> </a:t>
            </a:r>
            <a:r>
              <a:rPr lang="en-US" sz="1600" b="0" i="0" dirty="0">
                <a:solidFill>
                  <a:srgbClr val="333333"/>
                </a:solidFill>
                <a:effectLst/>
              </a:rPr>
              <a:t>The term “</a:t>
            </a:r>
            <a:r>
              <a:rPr lang="en-US" sz="1600" b="0" i="0" u="none" strike="noStrike" dirty="0">
                <a:solidFill>
                  <a:srgbClr val="0068AC"/>
                </a:solidFill>
                <a:effectLst/>
                <a:hlinkClick r:id="rId3"/>
              </a:rPr>
              <a:t>partnership</a:t>
            </a:r>
            <a:r>
              <a:rPr lang="en-US" sz="1600" b="0" i="0" dirty="0">
                <a:solidFill>
                  <a:srgbClr val="333333"/>
                </a:solidFill>
                <a:effectLst/>
              </a:rPr>
              <a:t>” includes a syndicate, group, pool, joint venture, or other unincorporated organization, through or by means of which any business, financial operation, or venture is carried on, and which is not, within the meaning of this title, a trust or estate or a </a:t>
            </a:r>
            <a:r>
              <a:rPr lang="en-US" sz="1600" b="0" i="0" u="none" strike="noStrike" dirty="0">
                <a:solidFill>
                  <a:srgbClr val="0068AC"/>
                </a:solidFill>
                <a:effectLst/>
                <a:hlinkClick r:id="rId4"/>
              </a:rPr>
              <a:t>corporation</a:t>
            </a:r>
            <a:r>
              <a:rPr lang="en-US" sz="1600" b="0" i="0" dirty="0">
                <a:solidFill>
                  <a:srgbClr val="333333"/>
                </a:solidFill>
                <a:effectLst/>
              </a:rPr>
              <a:t>; and the term </a:t>
            </a:r>
            <a:r>
              <a:rPr lang="en-US" sz="1600" b="0" i="0" u="none" strike="noStrike" dirty="0">
                <a:solidFill>
                  <a:srgbClr val="0068AC"/>
                </a:solidFill>
                <a:effectLst/>
                <a:hlinkClick r:id="rId5"/>
              </a:rPr>
              <a:t>“partner”</a:t>
            </a:r>
            <a:r>
              <a:rPr lang="en-US" sz="1600" b="0" i="0" dirty="0">
                <a:solidFill>
                  <a:srgbClr val="333333"/>
                </a:solidFill>
                <a:effectLst/>
              </a:rPr>
              <a:t> includes a member in such a syndicate, group, pool, joint venture, or organization.</a:t>
            </a:r>
          </a:p>
          <a:p>
            <a:pPr marL="457200" lvl="1" indent="0">
              <a:spcBef>
                <a:spcPts val="300"/>
              </a:spcBef>
              <a:spcAft>
                <a:spcPts val="300"/>
              </a:spcAft>
              <a:buNone/>
            </a:pPr>
            <a:r>
              <a:rPr lang="en-US" sz="1600" b="1" i="0" dirty="0">
                <a:solidFill>
                  <a:srgbClr val="333333"/>
                </a:solidFill>
                <a:effectLst/>
              </a:rPr>
              <a:t>(3) </a:t>
            </a:r>
            <a:r>
              <a:rPr lang="en-US" sz="1600" b="1" i="0" cap="small" dirty="0">
                <a:solidFill>
                  <a:srgbClr val="333333"/>
                </a:solidFill>
                <a:effectLst/>
                <a:highlight>
                  <a:srgbClr val="FFFF00"/>
                </a:highlight>
              </a:rPr>
              <a:t>Corporation</a:t>
            </a:r>
            <a:r>
              <a:rPr lang="en-US" sz="1600" b="1" i="0" cap="small" dirty="0">
                <a:solidFill>
                  <a:srgbClr val="333333"/>
                </a:solidFill>
                <a:effectLst/>
              </a:rPr>
              <a:t> </a:t>
            </a:r>
            <a:r>
              <a:rPr lang="en-US" sz="1600" b="0" i="0" dirty="0">
                <a:solidFill>
                  <a:srgbClr val="333333"/>
                </a:solidFill>
                <a:effectLst/>
              </a:rPr>
              <a:t>The term “</a:t>
            </a:r>
            <a:r>
              <a:rPr lang="en-US" sz="1600" b="0" i="0" u="none" strike="noStrike" dirty="0">
                <a:solidFill>
                  <a:srgbClr val="0068AC"/>
                </a:solidFill>
                <a:effectLst/>
                <a:hlinkClick r:id="rId4"/>
              </a:rPr>
              <a:t>corporation</a:t>
            </a:r>
            <a:r>
              <a:rPr lang="en-US" sz="1600" b="0" i="0" dirty="0">
                <a:solidFill>
                  <a:srgbClr val="333333"/>
                </a:solidFill>
                <a:effectLst/>
              </a:rPr>
              <a:t>” includes associations, joint</a:t>
            </a:r>
            <a:r>
              <a:rPr lang="en-US" sz="1600" b="0" i="0" u="none" strike="noStrike" dirty="0">
                <a:solidFill>
                  <a:srgbClr val="0068AC"/>
                </a:solidFill>
                <a:effectLst/>
                <a:hlinkClick r:id="rId6"/>
              </a:rPr>
              <a:t>-stock </a:t>
            </a:r>
            <a:r>
              <a:rPr lang="en-US" sz="1600" b="0" i="0" dirty="0">
                <a:solidFill>
                  <a:srgbClr val="333333"/>
                </a:solidFill>
                <a:effectLst/>
              </a:rPr>
              <a:t>companies, and insurance companies.</a:t>
            </a:r>
          </a:p>
          <a:p>
            <a:pPr marL="457200" lvl="1" indent="0">
              <a:spcBef>
                <a:spcPts val="300"/>
              </a:spcBef>
              <a:spcAft>
                <a:spcPts val="300"/>
              </a:spcAft>
              <a:buNone/>
            </a:pPr>
            <a:r>
              <a:rPr lang="en-US" sz="1600" b="1" i="0" dirty="0">
                <a:solidFill>
                  <a:srgbClr val="333333"/>
                </a:solidFill>
                <a:effectLst/>
              </a:rPr>
              <a:t>(4) </a:t>
            </a:r>
            <a:r>
              <a:rPr lang="en-US" sz="1600" b="1" i="0" cap="small" dirty="0">
                <a:solidFill>
                  <a:srgbClr val="333333"/>
                </a:solidFill>
                <a:effectLst/>
                <a:highlight>
                  <a:srgbClr val="FFFF00"/>
                </a:highlight>
              </a:rPr>
              <a:t>Domestic</a:t>
            </a:r>
            <a:r>
              <a:rPr lang="en-US" sz="1600" b="1" i="0" cap="small" dirty="0">
                <a:solidFill>
                  <a:srgbClr val="333333"/>
                </a:solidFill>
                <a:effectLst/>
              </a:rPr>
              <a:t> </a:t>
            </a:r>
            <a:r>
              <a:rPr lang="en-US" sz="1600" b="0" i="0" dirty="0">
                <a:solidFill>
                  <a:srgbClr val="333333"/>
                </a:solidFill>
                <a:effectLst/>
              </a:rPr>
              <a:t>The term “</a:t>
            </a:r>
            <a:r>
              <a:rPr lang="en-US" sz="1600" b="0" i="0" u="none" strike="noStrike" dirty="0">
                <a:solidFill>
                  <a:srgbClr val="0068AC"/>
                </a:solidFill>
                <a:effectLst/>
                <a:hlinkClick r:id="rId7"/>
              </a:rPr>
              <a:t>domestic</a:t>
            </a:r>
            <a:r>
              <a:rPr lang="en-US" sz="1600" b="0" i="0" dirty="0">
                <a:solidFill>
                  <a:srgbClr val="333333"/>
                </a:solidFill>
                <a:effectLst/>
              </a:rPr>
              <a:t>” when applied to a </a:t>
            </a:r>
            <a:r>
              <a:rPr lang="en-US" sz="1600" b="0" i="0" u="none" strike="noStrike" dirty="0">
                <a:solidFill>
                  <a:srgbClr val="0068AC"/>
                </a:solidFill>
                <a:effectLst/>
                <a:hlinkClick r:id="rId4"/>
              </a:rPr>
              <a:t>corporation</a:t>
            </a:r>
            <a:r>
              <a:rPr lang="en-US" sz="1600" b="0" i="0" dirty="0">
                <a:solidFill>
                  <a:srgbClr val="333333"/>
                </a:solidFill>
                <a:effectLst/>
              </a:rPr>
              <a:t> or</a:t>
            </a:r>
            <a:r>
              <a:rPr lang="en-US" sz="1600" b="0" i="0" u="none" strike="noStrike" dirty="0">
                <a:solidFill>
                  <a:srgbClr val="0068AC"/>
                </a:solidFill>
                <a:effectLst/>
                <a:hlinkClick r:id="rId3"/>
              </a:rPr>
              <a:t> partnership </a:t>
            </a:r>
            <a:r>
              <a:rPr lang="en-US" sz="1600" b="0" i="0" dirty="0">
                <a:solidFill>
                  <a:srgbClr val="333333"/>
                </a:solidFill>
                <a:effectLst/>
              </a:rPr>
              <a:t>means created or organized in the </a:t>
            </a:r>
            <a:r>
              <a:rPr lang="en-US" sz="1600" b="0" i="0" u="none" strike="noStrike" dirty="0">
                <a:solidFill>
                  <a:srgbClr val="0068AC"/>
                </a:solidFill>
                <a:effectLst/>
                <a:hlinkClick r:id="rId8"/>
              </a:rPr>
              <a:t>United States</a:t>
            </a:r>
            <a:r>
              <a:rPr lang="en-US" sz="1600" b="0" i="0" dirty="0">
                <a:solidFill>
                  <a:srgbClr val="333333"/>
                </a:solidFill>
                <a:effectLst/>
              </a:rPr>
              <a:t> or under the law of the </a:t>
            </a:r>
            <a:r>
              <a:rPr lang="en-US" sz="1600" b="0" i="0" u="none" strike="noStrike" dirty="0">
                <a:solidFill>
                  <a:srgbClr val="0068AC"/>
                </a:solidFill>
                <a:effectLst/>
                <a:hlinkClick r:id="rId8"/>
              </a:rPr>
              <a:t>United States</a:t>
            </a:r>
            <a:r>
              <a:rPr lang="en-US" sz="1600" b="0" i="0" dirty="0">
                <a:solidFill>
                  <a:srgbClr val="333333"/>
                </a:solidFill>
                <a:effectLst/>
              </a:rPr>
              <a:t> or of any</a:t>
            </a:r>
            <a:r>
              <a:rPr lang="en-US" sz="1600" b="0" i="0" u="none" strike="noStrike" dirty="0">
                <a:solidFill>
                  <a:srgbClr val="0068AC"/>
                </a:solidFill>
                <a:effectLst/>
                <a:hlinkClick r:id="rId9"/>
              </a:rPr>
              <a:t> State </a:t>
            </a:r>
            <a:r>
              <a:rPr lang="en-US" sz="1600" b="0" i="0" dirty="0">
                <a:solidFill>
                  <a:srgbClr val="333333"/>
                </a:solidFill>
                <a:effectLst/>
              </a:rPr>
              <a:t>unless, in the case of a</a:t>
            </a:r>
            <a:r>
              <a:rPr lang="en-US" sz="1600" b="0" i="0" u="none" strike="noStrike" dirty="0">
                <a:solidFill>
                  <a:srgbClr val="0068AC"/>
                </a:solidFill>
                <a:effectLst/>
                <a:hlinkClick r:id="rId10"/>
              </a:rPr>
              <a:t> partnership,</a:t>
            </a:r>
            <a:r>
              <a:rPr lang="en-US" sz="1600" b="0" i="0" dirty="0">
                <a:solidFill>
                  <a:srgbClr val="333333"/>
                </a:solidFill>
                <a:effectLst/>
              </a:rPr>
              <a:t> the</a:t>
            </a:r>
            <a:r>
              <a:rPr lang="en-US" sz="1600" b="0" i="0" u="none" strike="noStrike" dirty="0">
                <a:solidFill>
                  <a:srgbClr val="0068AC"/>
                </a:solidFill>
                <a:effectLst/>
                <a:hlinkClick r:id="rId11"/>
              </a:rPr>
              <a:t> Secretary </a:t>
            </a:r>
            <a:r>
              <a:rPr lang="en-US" sz="1600" b="0" i="0" dirty="0">
                <a:solidFill>
                  <a:srgbClr val="333333"/>
                </a:solidFill>
                <a:effectLst/>
              </a:rPr>
              <a:t>provides otherwise by regulations.</a:t>
            </a:r>
          </a:p>
          <a:p>
            <a:pPr marL="457200" lvl="1" indent="0">
              <a:spcBef>
                <a:spcPts val="300"/>
              </a:spcBef>
              <a:spcAft>
                <a:spcPts val="300"/>
              </a:spcAft>
              <a:buNone/>
            </a:pPr>
            <a:r>
              <a:rPr lang="en-US" sz="1600" b="1" i="0" dirty="0">
                <a:solidFill>
                  <a:srgbClr val="333333"/>
                </a:solidFill>
                <a:effectLst/>
              </a:rPr>
              <a:t>(5) </a:t>
            </a:r>
            <a:r>
              <a:rPr lang="en-US" sz="1600" b="1" i="0" cap="small" dirty="0">
                <a:solidFill>
                  <a:srgbClr val="333333"/>
                </a:solidFill>
                <a:effectLst/>
                <a:highlight>
                  <a:srgbClr val="FFFF00"/>
                </a:highlight>
              </a:rPr>
              <a:t>Foreign</a:t>
            </a:r>
            <a:r>
              <a:rPr lang="en-US" sz="1600" b="1" i="0" cap="small" dirty="0">
                <a:solidFill>
                  <a:srgbClr val="333333"/>
                </a:solidFill>
                <a:effectLst/>
              </a:rPr>
              <a:t> </a:t>
            </a:r>
            <a:r>
              <a:rPr lang="en-US" sz="1600" b="0" i="0" dirty="0">
                <a:solidFill>
                  <a:srgbClr val="333333"/>
                </a:solidFill>
                <a:effectLst/>
              </a:rPr>
              <a:t>The term “</a:t>
            </a:r>
            <a:r>
              <a:rPr lang="en-US" sz="1600" b="0" i="0" u="none" strike="noStrike" dirty="0">
                <a:solidFill>
                  <a:srgbClr val="0068AC"/>
                </a:solidFill>
                <a:effectLst/>
                <a:hlinkClick r:id="rId12"/>
              </a:rPr>
              <a:t>foreign</a:t>
            </a:r>
            <a:r>
              <a:rPr lang="en-US" sz="1600" b="0" i="0" dirty="0">
                <a:solidFill>
                  <a:srgbClr val="333333"/>
                </a:solidFill>
                <a:effectLst/>
              </a:rPr>
              <a:t>” when applied to a </a:t>
            </a:r>
            <a:r>
              <a:rPr lang="en-US" sz="1600" b="0" i="0" u="none" strike="noStrike" dirty="0">
                <a:solidFill>
                  <a:srgbClr val="0068AC"/>
                </a:solidFill>
                <a:effectLst/>
                <a:hlinkClick r:id="rId4"/>
              </a:rPr>
              <a:t>corporation</a:t>
            </a:r>
            <a:r>
              <a:rPr lang="en-US" sz="1600" b="0" i="0" dirty="0">
                <a:solidFill>
                  <a:srgbClr val="333333"/>
                </a:solidFill>
                <a:effectLst/>
              </a:rPr>
              <a:t> or</a:t>
            </a:r>
            <a:r>
              <a:rPr lang="en-US" sz="1600" b="0" i="0" u="none" strike="noStrike" dirty="0">
                <a:solidFill>
                  <a:srgbClr val="0068AC"/>
                </a:solidFill>
                <a:effectLst/>
                <a:hlinkClick r:id="rId3"/>
              </a:rPr>
              <a:t> partnership </a:t>
            </a:r>
            <a:r>
              <a:rPr lang="en-US" sz="1600" b="0" i="0" dirty="0">
                <a:solidFill>
                  <a:srgbClr val="333333"/>
                </a:solidFill>
                <a:effectLst/>
              </a:rPr>
              <a:t>means a </a:t>
            </a:r>
            <a:r>
              <a:rPr lang="en-US" sz="1600" b="0" i="0" u="none" strike="noStrike" dirty="0">
                <a:solidFill>
                  <a:srgbClr val="0068AC"/>
                </a:solidFill>
                <a:effectLst/>
                <a:hlinkClick r:id="rId4"/>
              </a:rPr>
              <a:t>corporation</a:t>
            </a:r>
            <a:r>
              <a:rPr lang="en-US" sz="1600" b="0" i="0" dirty="0">
                <a:solidFill>
                  <a:srgbClr val="333333"/>
                </a:solidFill>
                <a:effectLst/>
              </a:rPr>
              <a:t> or</a:t>
            </a:r>
            <a:r>
              <a:rPr lang="en-US" sz="1600" b="0" i="0" u="none" strike="noStrike" dirty="0">
                <a:solidFill>
                  <a:srgbClr val="0068AC"/>
                </a:solidFill>
                <a:effectLst/>
                <a:hlinkClick r:id="rId3"/>
              </a:rPr>
              <a:t> partnership </a:t>
            </a:r>
            <a:r>
              <a:rPr lang="en-US" sz="1600" b="0" i="0" dirty="0">
                <a:solidFill>
                  <a:srgbClr val="333333"/>
                </a:solidFill>
                <a:effectLst/>
              </a:rPr>
              <a:t>which is not</a:t>
            </a:r>
            <a:r>
              <a:rPr lang="en-US" sz="1600" b="0" i="0" u="none" strike="noStrike" dirty="0">
                <a:solidFill>
                  <a:srgbClr val="0068AC"/>
                </a:solidFill>
                <a:effectLst/>
                <a:hlinkClick r:id="rId7"/>
              </a:rPr>
              <a:t> domestic.</a:t>
            </a:r>
            <a:endParaRPr lang="en-US" sz="1600" b="0" i="0" dirty="0">
              <a:solidFill>
                <a:srgbClr val="333333"/>
              </a:solidFill>
              <a:effectLst/>
            </a:endParaRPr>
          </a:p>
          <a:p>
            <a:pPr marL="457200" lvl="1" indent="0">
              <a:spcBef>
                <a:spcPts val="300"/>
              </a:spcBef>
              <a:spcAft>
                <a:spcPts val="300"/>
              </a:spcAft>
              <a:buNone/>
            </a:pPr>
            <a:r>
              <a:rPr lang="en-US" sz="1600" b="1" i="0" dirty="0">
                <a:solidFill>
                  <a:srgbClr val="333333"/>
                </a:solidFill>
                <a:effectLst/>
              </a:rPr>
              <a:t>(6) </a:t>
            </a:r>
            <a:r>
              <a:rPr lang="en-US" sz="1600" b="1" i="0" cap="small" dirty="0">
                <a:solidFill>
                  <a:srgbClr val="333333"/>
                </a:solidFill>
                <a:effectLst/>
              </a:rPr>
              <a:t>Fiduciary </a:t>
            </a:r>
            <a:r>
              <a:rPr lang="en-US" sz="1600" b="0" i="0" dirty="0">
                <a:solidFill>
                  <a:srgbClr val="333333"/>
                </a:solidFill>
                <a:effectLst/>
              </a:rPr>
              <a:t>The term “</a:t>
            </a:r>
            <a:r>
              <a:rPr lang="en-US" sz="1600" b="0" i="0" u="none" strike="noStrike" dirty="0">
                <a:solidFill>
                  <a:srgbClr val="0068AC"/>
                </a:solidFill>
                <a:effectLst/>
                <a:hlinkClick r:id="rId13"/>
              </a:rPr>
              <a:t>fiduciary</a:t>
            </a:r>
            <a:r>
              <a:rPr lang="en-US" sz="1600" b="0" i="0" dirty="0">
                <a:solidFill>
                  <a:srgbClr val="333333"/>
                </a:solidFill>
                <a:effectLst/>
              </a:rPr>
              <a:t>” means a guardian, trustee, executor, administrator, receiver, conservator, or any</a:t>
            </a:r>
            <a:r>
              <a:rPr lang="en-US" sz="1600" b="0" i="0" u="none" strike="noStrike" dirty="0">
                <a:solidFill>
                  <a:srgbClr val="0068AC"/>
                </a:solidFill>
                <a:effectLst/>
                <a:hlinkClick r:id="rId2"/>
              </a:rPr>
              <a:t> person </a:t>
            </a:r>
            <a:r>
              <a:rPr lang="en-US" sz="1600" b="0" i="0" dirty="0">
                <a:solidFill>
                  <a:srgbClr val="333333"/>
                </a:solidFill>
                <a:effectLst/>
              </a:rPr>
              <a:t>acting in any </a:t>
            </a:r>
            <a:r>
              <a:rPr lang="en-US" sz="1600" b="0" i="0" u="none" strike="noStrike" dirty="0">
                <a:solidFill>
                  <a:srgbClr val="0068AC"/>
                </a:solidFill>
                <a:effectLst/>
                <a:hlinkClick r:id="rId13"/>
              </a:rPr>
              <a:t>fiduciary</a:t>
            </a:r>
            <a:r>
              <a:rPr lang="en-US" sz="1600" b="0" i="0" dirty="0">
                <a:solidFill>
                  <a:srgbClr val="333333"/>
                </a:solidFill>
                <a:effectLst/>
              </a:rPr>
              <a:t> capacity for any</a:t>
            </a:r>
            <a:r>
              <a:rPr lang="en-US" sz="1600" b="0" i="0" u="none" strike="noStrike" dirty="0">
                <a:solidFill>
                  <a:srgbClr val="0068AC"/>
                </a:solidFill>
                <a:effectLst/>
                <a:hlinkClick r:id="rId2"/>
              </a:rPr>
              <a:t> person.</a:t>
            </a:r>
            <a:endParaRPr lang="en-US" sz="1600" b="0" i="0" dirty="0">
              <a:solidFill>
                <a:srgbClr val="333333"/>
              </a:solidFill>
              <a:effectLst/>
            </a:endParaRPr>
          </a:p>
          <a:p>
            <a:pPr marL="457200" lvl="1" indent="0">
              <a:spcBef>
                <a:spcPts val="300"/>
              </a:spcBef>
              <a:spcAft>
                <a:spcPts val="300"/>
              </a:spcAft>
              <a:buNone/>
            </a:pPr>
            <a:r>
              <a:rPr lang="en-US" sz="1600" b="1" i="0" dirty="0">
                <a:solidFill>
                  <a:srgbClr val="333333"/>
                </a:solidFill>
                <a:effectLst/>
              </a:rPr>
              <a:t>(7) </a:t>
            </a:r>
            <a:r>
              <a:rPr lang="en-US" sz="1600" b="1" i="0" cap="small" dirty="0">
                <a:solidFill>
                  <a:srgbClr val="333333"/>
                </a:solidFill>
                <a:effectLst/>
              </a:rPr>
              <a:t>Stock </a:t>
            </a:r>
            <a:r>
              <a:rPr lang="en-US" sz="1600" b="0" i="0" dirty="0">
                <a:solidFill>
                  <a:srgbClr val="333333"/>
                </a:solidFill>
                <a:effectLst/>
              </a:rPr>
              <a:t>The term “</a:t>
            </a:r>
            <a:r>
              <a:rPr lang="en-US" sz="1600" b="0" i="0" u="none" strike="noStrike" dirty="0">
                <a:solidFill>
                  <a:srgbClr val="0068AC"/>
                </a:solidFill>
                <a:effectLst/>
                <a:hlinkClick r:id="rId6"/>
              </a:rPr>
              <a:t>stock</a:t>
            </a:r>
            <a:r>
              <a:rPr lang="en-US" sz="1600" b="0" i="0" dirty="0">
                <a:solidFill>
                  <a:srgbClr val="333333"/>
                </a:solidFill>
                <a:effectLst/>
              </a:rPr>
              <a:t>” includes shares in an association, joint-</a:t>
            </a:r>
            <a:r>
              <a:rPr lang="en-US" sz="1600" b="0" i="0" u="none" strike="noStrike" dirty="0">
                <a:solidFill>
                  <a:srgbClr val="0068AC"/>
                </a:solidFill>
                <a:effectLst/>
                <a:hlinkClick r:id="rId6"/>
              </a:rPr>
              <a:t>stock</a:t>
            </a:r>
            <a:r>
              <a:rPr lang="en-US" sz="1600" b="0" i="0" dirty="0">
                <a:solidFill>
                  <a:srgbClr val="333333"/>
                </a:solidFill>
                <a:effectLst/>
              </a:rPr>
              <a:t> company, or insurance company.</a:t>
            </a:r>
          </a:p>
          <a:p>
            <a:pPr marL="457200" lvl="1" indent="0">
              <a:spcBef>
                <a:spcPts val="300"/>
              </a:spcBef>
              <a:spcAft>
                <a:spcPts val="300"/>
              </a:spcAft>
              <a:buNone/>
            </a:pPr>
            <a:r>
              <a:rPr lang="en-US" sz="1600" b="1" i="0" dirty="0">
                <a:solidFill>
                  <a:srgbClr val="333333"/>
                </a:solidFill>
                <a:effectLst/>
              </a:rPr>
              <a:t>(8) </a:t>
            </a:r>
            <a:r>
              <a:rPr lang="en-US" sz="1600" b="1" i="0" cap="small" dirty="0">
                <a:solidFill>
                  <a:srgbClr val="333333"/>
                </a:solidFill>
                <a:effectLst/>
                <a:highlight>
                  <a:srgbClr val="FFFF00"/>
                </a:highlight>
              </a:rPr>
              <a:t>Shareholder</a:t>
            </a:r>
            <a:r>
              <a:rPr lang="en-US" sz="1600" b="1" i="0" cap="small" dirty="0">
                <a:solidFill>
                  <a:srgbClr val="333333"/>
                </a:solidFill>
                <a:effectLst/>
              </a:rPr>
              <a:t> </a:t>
            </a:r>
            <a:r>
              <a:rPr lang="en-US" sz="1600" b="0" i="0" dirty="0">
                <a:solidFill>
                  <a:srgbClr val="333333"/>
                </a:solidFill>
                <a:effectLst/>
              </a:rPr>
              <a:t>The term “</a:t>
            </a:r>
            <a:r>
              <a:rPr lang="en-US" sz="1600" b="0" i="0" u="none" strike="noStrike" dirty="0">
                <a:solidFill>
                  <a:srgbClr val="0068AC"/>
                </a:solidFill>
                <a:effectLst/>
                <a:hlinkClick r:id="rId14"/>
              </a:rPr>
              <a:t>shareholder</a:t>
            </a:r>
            <a:r>
              <a:rPr lang="en-US" sz="1600" b="0" i="0" dirty="0">
                <a:solidFill>
                  <a:srgbClr val="333333"/>
                </a:solidFill>
                <a:effectLst/>
              </a:rPr>
              <a:t>” includes a member in an association, joint</a:t>
            </a:r>
            <a:r>
              <a:rPr lang="en-US" sz="1600" b="0" i="0" u="none" strike="noStrike" dirty="0">
                <a:solidFill>
                  <a:srgbClr val="0068AC"/>
                </a:solidFill>
                <a:effectLst/>
                <a:hlinkClick r:id="rId6"/>
              </a:rPr>
              <a:t>-stock </a:t>
            </a:r>
            <a:r>
              <a:rPr lang="en-US" sz="1600" b="0" i="0" dirty="0">
                <a:solidFill>
                  <a:srgbClr val="333333"/>
                </a:solidFill>
                <a:effectLst/>
              </a:rPr>
              <a:t>company, or insurance company.</a:t>
            </a:r>
          </a:p>
          <a:p>
            <a:pPr marL="457200" lvl="1" indent="0">
              <a:spcBef>
                <a:spcPts val="300"/>
              </a:spcBef>
              <a:spcAft>
                <a:spcPts val="300"/>
              </a:spcAft>
              <a:buNone/>
            </a:pPr>
            <a:r>
              <a:rPr lang="en-US" sz="1600" b="1" i="0" dirty="0">
                <a:solidFill>
                  <a:srgbClr val="333333"/>
                </a:solidFill>
                <a:effectLst/>
              </a:rPr>
              <a:t>(9) </a:t>
            </a:r>
            <a:r>
              <a:rPr lang="en-US" sz="1600" b="1" i="0" cap="small" dirty="0">
                <a:solidFill>
                  <a:srgbClr val="333333"/>
                </a:solidFill>
                <a:effectLst/>
              </a:rPr>
              <a:t>United States </a:t>
            </a:r>
            <a:r>
              <a:rPr lang="en-US" sz="1600" b="0" i="0" dirty="0">
                <a:solidFill>
                  <a:srgbClr val="333333"/>
                </a:solidFill>
                <a:effectLst/>
              </a:rPr>
              <a:t>The term “</a:t>
            </a:r>
            <a:r>
              <a:rPr lang="en-US" sz="1600" b="0" i="0" u="none" strike="noStrike" dirty="0">
                <a:solidFill>
                  <a:srgbClr val="0068AC"/>
                </a:solidFill>
                <a:effectLst/>
                <a:hlinkClick r:id="rId8"/>
              </a:rPr>
              <a:t>United States</a:t>
            </a:r>
            <a:r>
              <a:rPr lang="en-US" sz="1600" b="0" i="0" dirty="0">
                <a:solidFill>
                  <a:srgbClr val="333333"/>
                </a:solidFill>
                <a:effectLst/>
              </a:rPr>
              <a:t>” when used in a geographical sense includes only the</a:t>
            </a:r>
            <a:r>
              <a:rPr lang="en-US" sz="1600" b="0" i="0" u="none" strike="noStrike" dirty="0">
                <a:solidFill>
                  <a:srgbClr val="0068AC"/>
                </a:solidFill>
                <a:effectLst/>
                <a:hlinkClick r:id="rId15"/>
              </a:rPr>
              <a:t> States </a:t>
            </a:r>
            <a:r>
              <a:rPr lang="en-US" sz="1600" b="0" i="0" dirty="0">
                <a:solidFill>
                  <a:srgbClr val="333333"/>
                </a:solidFill>
                <a:effectLst/>
              </a:rPr>
              <a:t>and the District of Columbia.</a:t>
            </a:r>
          </a:p>
          <a:p>
            <a:pPr marL="457200" lvl="1" indent="0">
              <a:spcBef>
                <a:spcPts val="300"/>
              </a:spcBef>
              <a:spcAft>
                <a:spcPts val="300"/>
              </a:spcAft>
              <a:buNone/>
            </a:pPr>
            <a:r>
              <a:rPr lang="en-US" sz="1600" dirty="0">
                <a:solidFill>
                  <a:srgbClr val="333333"/>
                </a:solidFill>
              </a:rPr>
              <a:t>. . .</a:t>
            </a:r>
            <a:endParaRPr lang="en-US" sz="1600" b="0" i="0" dirty="0">
              <a:solidFill>
                <a:srgbClr val="333333"/>
              </a:solidFill>
              <a:effectLst/>
            </a:endParaRPr>
          </a:p>
          <a:p>
            <a:pPr marL="0" indent="0" fontAlgn="base">
              <a:buNone/>
            </a:pPr>
            <a:r>
              <a:rPr lang="en-US" sz="1600" b="0" i="0" dirty="0">
                <a:solidFill>
                  <a:srgbClr val="333333"/>
                </a:solidFill>
                <a:effectLst/>
              </a:rPr>
              <a:t>IRC § 7701(a)</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165</a:t>
            </a:fld>
            <a:endParaRPr lang="en-US"/>
          </a:p>
        </p:txBody>
      </p:sp>
    </p:spTree>
    <p:extLst>
      <p:ext uri="{BB962C8B-B14F-4D97-AF65-F5344CB8AC3E}">
        <p14:creationId xmlns:p14="http://schemas.microsoft.com/office/powerpoint/2010/main" val="38338705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78420" y="111510"/>
            <a:ext cx="11876048" cy="484881"/>
          </a:xfrm>
        </p:spPr>
        <p:txBody>
          <a:bodyPr>
            <a:normAutofit fontScale="90000"/>
          </a:bodyPr>
          <a:lstStyle/>
          <a:p>
            <a:pPr algn="ctr"/>
            <a:r>
              <a:rPr lang="en-US" dirty="0"/>
              <a:t>Applicable CFC, Relevant Foreign Corp., &amp; US Shareholder</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750" dirty="0"/>
              <a:t>(2) </a:t>
            </a:r>
            <a:r>
              <a:rPr lang="en-US" sz="2750" i="1" dirty="0"/>
              <a:t>Applicable CFC</a:t>
            </a:r>
            <a:r>
              <a:rPr lang="en-US" sz="2750" dirty="0"/>
              <a:t>. The term </a:t>
            </a:r>
            <a:r>
              <a:rPr lang="en-US" sz="2750" i="1" dirty="0"/>
              <a:t>applicable CFC</a:t>
            </a:r>
            <a:r>
              <a:rPr lang="en-US" sz="2750" dirty="0"/>
              <a:t> means a foreign corporation described in section 957, but only if the foreign corporation has at least one United States shareholder that owns, within the meaning of section 958(a), stock of the foreign corporation. </a:t>
            </a:r>
          </a:p>
          <a:p>
            <a:pPr marL="457200" lvl="1" indent="0" fontAlgn="base">
              <a:buNone/>
            </a:pPr>
            <a:endParaRPr lang="en-US" sz="2750" b="0" i="0" dirty="0">
              <a:solidFill>
                <a:srgbClr val="333333"/>
              </a:solidFill>
              <a:effectLst/>
            </a:endParaRPr>
          </a:p>
          <a:p>
            <a:pPr marL="457200" lvl="1" indent="0" fontAlgn="base">
              <a:buNone/>
            </a:pPr>
            <a:r>
              <a:rPr lang="en-US" sz="2750" dirty="0"/>
              <a:t>(33) </a:t>
            </a:r>
            <a:r>
              <a:rPr lang="en-US" sz="2750" i="1" dirty="0"/>
              <a:t>Relevant foreign corporation</a:t>
            </a:r>
            <a:r>
              <a:rPr lang="en-US" sz="2750" dirty="0"/>
              <a:t>. The term </a:t>
            </a:r>
            <a:r>
              <a:rPr lang="en-US" sz="2750" i="1" dirty="0"/>
              <a:t>relevant foreign corporation </a:t>
            </a:r>
            <a:r>
              <a:rPr lang="en-US" sz="2750" dirty="0"/>
              <a:t>means any foreign corporation whose classification is relevant under § 301.7701–3(d)(1) for a taxable year, other than solely pursuant to section 881 or 882. </a:t>
            </a:r>
          </a:p>
          <a:p>
            <a:pPr marL="457200" lvl="1" indent="0" fontAlgn="base">
              <a:buNone/>
            </a:pPr>
            <a:endParaRPr lang="en-US" sz="2750" dirty="0"/>
          </a:p>
          <a:p>
            <a:pPr marL="457200" lvl="1" indent="0" fontAlgn="base">
              <a:buNone/>
            </a:pPr>
            <a:r>
              <a:rPr lang="en-US" sz="2750" dirty="0"/>
              <a:t>(46) </a:t>
            </a:r>
            <a:r>
              <a:rPr lang="en-US" sz="2750" i="1" dirty="0"/>
              <a:t>United States shareholder</a:t>
            </a:r>
            <a:r>
              <a:rPr lang="en-US" sz="2750" dirty="0"/>
              <a:t>. The term </a:t>
            </a:r>
            <a:r>
              <a:rPr lang="en-US" sz="2750" i="1" dirty="0"/>
              <a:t>United States shareholder </a:t>
            </a:r>
            <a:r>
              <a:rPr lang="en-US" sz="2750" dirty="0"/>
              <a:t>has the meaning provided in section 951(b). </a:t>
            </a:r>
          </a:p>
          <a:p>
            <a:pPr marL="0" indent="0" fontAlgn="base">
              <a:buNone/>
            </a:pPr>
            <a:endParaRPr lang="en-US" sz="2750" b="0" i="0" dirty="0">
              <a:solidFill>
                <a:srgbClr val="333333"/>
              </a:solidFill>
              <a:effectLst/>
            </a:endParaRPr>
          </a:p>
          <a:p>
            <a:pPr marL="0" indent="0" fontAlgn="base">
              <a:buNone/>
            </a:pPr>
            <a:r>
              <a:rPr lang="en-US" sz="2750" b="0" i="0" dirty="0">
                <a:solidFill>
                  <a:srgbClr val="333333"/>
                </a:solidFill>
                <a:effectLst/>
              </a:rPr>
              <a:t>Treas. Reg. § 1.163(j)-1(b)(2)</a:t>
            </a:r>
            <a:r>
              <a:rPr lang="en-US" sz="2750" dirty="0">
                <a:solidFill>
                  <a:srgbClr val="333333"/>
                </a:solidFill>
              </a:rPr>
              <a:t>, (33), &amp; (46)</a:t>
            </a:r>
            <a:r>
              <a:rPr lang="en-US" sz="2800" dirty="0"/>
              <a:t> (</a:t>
            </a:r>
            <a:r>
              <a:rPr lang="en-US" sz="2800" b="1" dirty="0">
                <a:solidFill>
                  <a:srgbClr val="FF0000"/>
                </a:solidFill>
              </a:rPr>
              <a:t>2020</a:t>
            </a:r>
            <a:r>
              <a:rPr lang="en-US" sz="2800" dirty="0"/>
              <a:t>)</a:t>
            </a:r>
            <a:r>
              <a:rPr lang="en-US" sz="2750" b="0" i="0" dirty="0">
                <a:solidFill>
                  <a:srgbClr val="333333"/>
                </a:solidFill>
                <a:effectLst/>
              </a:rPr>
              <a:t>.  </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166</a:t>
            </a:fld>
            <a:endParaRPr lang="en-US"/>
          </a:p>
        </p:txBody>
      </p:sp>
    </p:spTree>
    <p:extLst>
      <p:ext uri="{BB962C8B-B14F-4D97-AF65-F5344CB8AC3E}">
        <p14:creationId xmlns:p14="http://schemas.microsoft.com/office/powerpoint/2010/main" val="80101739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44965" y="111508"/>
            <a:ext cx="11909502" cy="484881"/>
          </a:xfrm>
        </p:spPr>
        <p:txBody>
          <a:bodyPr>
            <a:noAutofit/>
          </a:bodyPr>
          <a:lstStyle/>
          <a:p>
            <a:pPr algn="ctr"/>
            <a:r>
              <a:rPr lang="en-US" sz="2550" dirty="0"/>
              <a:t>C Corps. (Incl. REITs, RICs, &amp; Members of Consol. </a:t>
            </a:r>
            <a:r>
              <a:rPr lang="en-US" sz="2550" dirty="0" err="1"/>
              <a:t>Gps</a:t>
            </a:r>
            <a:r>
              <a:rPr lang="en-US" sz="2550" dirty="0"/>
              <a:t>.) &amp; Tax-Exempt Corps. - 163(j) Limits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350" dirty="0">
                <a:highlight>
                  <a:srgbClr val="FFFF00"/>
                </a:highlight>
              </a:rPr>
              <a:t>(b) </a:t>
            </a:r>
            <a:r>
              <a:rPr lang="en-US" sz="1350" i="1" dirty="0">
                <a:highlight>
                  <a:srgbClr val="FFFF00"/>
                </a:highlight>
              </a:rPr>
              <a:t>Characterization of items of income, gain, deduction, or loss</a:t>
            </a:r>
            <a:r>
              <a:rPr lang="en-US" sz="1350" dirty="0"/>
              <a:t>—</a:t>
            </a:r>
          </a:p>
          <a:p>
            <a:pPr marL="457200" lvl="1" indent="0" fontAlgn="base">
              <a:buNone/>
            </a:pPr>
            <a:r>
              <a:rPr lang="en-US" sz="1350" dirty="0"/>
              <a:t>(1)</a:t>
            </a:r>
            <a:r>
              <a:rPr lang="en-US" sz="1350" i="1" dirty="0"/>
              <a:t> </a:t>
            </a:r>
            <a:r>
              <a:rPr lang="en-US" sz="1350" i="1" dirty="0">
                <a:highlight>
                  <a:srgbClr val="FFFF00"/>
                </a:highlight>
              </a:rPr>
              <a:t>Interest expense and interest income</a:t>
            </a:r>
            <a:r>
              <a:rPr lang="en-US" sz="1350" dirty="0"/>
              <a:t>. Solely for purposes of section 163(j), all interest expense of a taxpayer that is a C corporation is treated as properly allocable to a trade or business. Similarly, solely for purposes of section 163(j), </a:t>
            </a:r>
            <a:r>
              <a:rPr lang="en-US" sz="1350" dirty="0">
                <a:highlight>
                  <a:srgbClr val="FFFF00"/>
                </a:highlight>
              </a:rPr>
              <a:t>all interest income of a taxpayer that is a C corporation is treated as properly allocable to a trade or business</a:t>
            </a:r>
            <a:r>
              <a:rPr lang="en-US" sz="1350" dirty="0"/>
              <a:t>. </a:t>
            </a:r>
            <a:r>
              <a:rPr lang="en-US" sz="1350" b="1" dirty="0">
                <a:solidFill>
                  <a:srgbClr val="FF0000"/>
                </a:solidFill>
              </a:rPr>
              <a:t>For rules governing the allocation of interest expense and interest income between excepted and non-excepted trades or businesses, see § 1.163(j)–10</a:t>
            </a:r>
            <a:r>
              <a:rPr lang="en-US" sz="1350" dirty="0"/>
              <a:t>. </a:t>
            </a:r>
          </a:p>
          <a:p>
            <a:pPr marL="457200" lvl="1" indent="0" fontAlgn="base">
              <a:buNone/>
            </a:pPr>
            <a:r>
              <a:rPr lang="en-US" sz="1350" dirty="0"/>
              <a:t>(2) </a:t>
            </a:r>
            <a:r>
              <a:rPr lang="en-US" sz="1350" i="1" dirty="0">
                <a:highlight>
                  <a:srgbClr val="FFFF00"/>
                </a:highlight>
              </a:rPr>
              <a:t>Adjusted taxable income</a:t>
            </a:r>
            <a:r>
              <a:rPr lang="en-US" sz="1350" dirty="0"/>
              <a:t>. Solely for purposes of section 163(j), </a:t>
            </a:r>
            <a:r>
              <a:rPr lang="en-US" sz="1350" dirty="0">
                <a:highlight>
                  <a:srgbClr val="FFFF00"/>
                </a:highlight>
              </a:rPr>
              <a:t>all items of income, gain, deduction, or loss of a taxpayer that is a C corporation are treated as properly allocable to a trade or business</a:t>
            </a:r>
            <a:r>
              <a:rPr lang="en-US" sz="1350" dirty="0"/>
              <a:t>. For rules governing the allocation of tax items between excepted and non-excepted trades or businesses, see § 1.163(j)–10. </a:t>
            </a:r>
          </a:p>
          <a:p>
            <a:pPr marL="457200" lvl="1" indent="0" fontAlgn="base">
              <a:buNone/>
            </a:pPr>
            <a:r>
              <a:rPr lang="en-US" sz="1350" dirty="0"/>
              <a:t>(3) </a:t>
            </a:r>
            <a:r>
              <a:rPr lang="en-US" sz="1350" i="1" dirty="0"/>
              <a:t>Investment interest, investment income, investment expenses, and certain other </a:t>
            </a:r>
            <a:r>
              <a:rPr lang="en-US" sz="1350" i="1" dirty="0">
                <a:highlight>
                  <a:srgbClr val="FFFF00"/>
                </a:highlight>
              </a:rPr>
              <a:t>tax items of a partnership with a C corporation partner</a:t>
            </a:r>
            <a:r>
              <a:rPr lang="en-US" sz="1350" dirty="0"/>
              <a:t>—</a:t>
            </a:r>
          </a:p>
          <a:p>
            <a:pPr marL="457200" lvl="1" indent="0" fontAlgn="base">
              <a:buNone/>
            </a:pPr>
            <a:r>
              <a:rPr lang="en-US" sz="1350" dirty="0"/>
              <a:t>(</a:t>
            </a:r>
            <a:r>
              <a:rPr lang="en-US" sz="1350" dirty="0" err="1"/>
              <a:t>i</a:t>
            </a:r>
            <a:r>
              <a:rPr lang="en-US" sz="1350" dirty="0"/>
              <a:t>) </a:t>
            </a:r>
            <a:r>
              <a:rPr lang="en-US" sz="1350" i="1" dirty="0"/>
              <a:t>Characterization as expense or income properly allocable to a trade or business</a:t>
            </a:r>
            <a:r>
              <a:rPr lang="en-US" sz="1350" dirty="0"/>
              <a:t>. For purposes of section 163(j), </a:t>
            </a:r>
            <a:r>
              <a:rPr lang="en-US" sz="1350" b="1" dirty="0">
                <a:solidFill>
                  <a:srgbClr val="FF0000"/>
                </a:solidFill>
                <a:highlight>
                  <a:srgbClr val="FFFF00"/>
                </a:highlight>
              </a:rPr>
              <a:t>any investment interest, investment income, or investment expense (within the meaning of section 163(d)) that a partnership pays, receives, or accrues and that is allocated to a C corporation partner as a separately stated item is treated by the C corporation partner as properly allocable to a trade or business of that partner</a:t>
            </a:r>
            <a:r>
              <a:rPr lang="en-US" sz="1350" dirty="0">
                <a:highlight>
                  <a:srgbClr val="FFFF00"/>
                </a:highlight>
              </a:rPr>
              <a:t>. Similarly, for purposes of section 163(j), any other tax items of a partnership</a:t>
            </a:r>
            <a:r>
              <a:rPr lang="en-US" sz="1350" dirty="0"/>
              <a:t> that are neither properly allocable to a trade or business of the partnership nor described in section 163(d) and that are allocated to a C corporation partner as separately stated items are treated as properly allocable to a trade or business of that partner. </a:t>
            </a:r>
          </a:p>
          <a:p>
            <a:pPr marL="457200" lvl="1" indent="0" fontAlgn="base">
              <a:buNone/>
            </a:pPr>
            <a:r>
              <a:rPr lang="en-US" sz="1350" dirty="0"/>
              <a:t>(ii) </a:t>
            </a:r>
            <a:r>
              <a:rPr lang="en-US" sz="1350" i="1" dirty="0"/>
              <a:t>Effect of characterization on partnership</a:t>
            </a:r>
            <a:r>
              <a:rPr lang="en-US" sz="1350" dirty="0"/>
              <a:t>. The characterization of a partner’s tax items pursuant to paragraph (b)(3)(</a:t>
            </a:r>
            <a:r>
              <a:rPr lang="en-US" sz="1350" dirty="0" err="1"/>
              <a:t>i</a:t>
            </a:r>
            <a:r>
              <a:rPr lang="en-US" sz="1350" dirty="0"/>
              <a:t>) of this section </a:t>
            </a:r>
            <a:r>
              <a:rPr lang="en-US" sz="1350" dirty="0">
                <a:highlight>
                  <a:srgbClr val="FFFF00"/>
                </a:highlight>
              </a:rPr>
              <a:t>does not affect the characterization of these items at the partnership level</a:t>
            </a:r>
            <a:r>
              <a:rPr lang="en-US" sz="1350" dirty="0"/>
              <a:t>. </a:t>
            </a:r>
          </a:p>
          <a:p>
            <a:pPr marL="457200" lvl="1" indent="0" fontAlgn="base">
              <a:buNone/>
            </a:pPr>
            <a:r>
              <a:rPr lang="en-US" sz="1350" dirty="0"/>
              <a:t>(iii) </a:t>
            </a:r>
            <a:r>
              <a:rPr lang="en-US" sz="1350" i="1" dirty="0"/>
              <a:t>Separately stated interest expense and interest income of a partnership not treated as excess business interest expense or excess taxable income of a C corporation partner</a:t>
            </a:r>
            <a:r>
              <a:rPr lang="en-US" sz="1350" dirty="0"/>
              <a:t>. Investment interest expense and other interest expense of a partnership that is treated as business interest expense by a C corporation partner under paragraph (b)(3)(</a:t>
            </a:r>
            <a:r>
              <a:rPr lang="en-US" sz="1350" dirty="0" err="1"/>
              <a:t>i</a:t>
            </a:r>
            <a:r>
              <a:rPr lang="en-US" sz="1350" dirty="0"/>
              <a:t>) of this section is not treated as excess business interest expense of the partnership. Investment interest income and other interest income of a partnership that is treated as business interest income by a C corporation partner under paragraph (b)(3)(</a:t>
            </a:r>
            <a:r>
              <a:rPr lang="en-US" sz="1350" dirty="0" err="1"/>
              <a:t>i</a:t>
            </a:r>
            <a:r>
              <a:rPr lang="en-US" sz="1350" dirty="0"/>
              <a:t>) of this section is not treated as excess taxable income of the partnership. </a:t>
            </a:r>
            <a:r>
              <a:rPr lang="en-US" sz="1350" b="1" dirty="0">
                <a:solidFill>
                  <a:srgbClr val="FF0000"/>
                </a:solidFill>
              </a:rPr>
              <a:t>For rules governing excess business interest expense and excess taxable income, see § 1.163(j)–6.</a:t>
            </a:r>
          </a:p>
          <a:p>
            <a:pPr marL="457200" lvl="1" indent="0" fontAlgn="base">
              <a:buNone/>
            </a:pPr>
            <a:r>
              <a:rPr lang="en-US" sz="1350" dirty="0"/>
              <a:t>(iv) </a:t>
            </a:r>
            <a:r>
              <a:rPr lang="en-US" sz="1350" i="1" dirty="0"/>
              <a:t>Treatment of deemed inclusions of a domestic partnership that are not allocable to any trade or business</a:t>
            </a:r>
            <a:r>
              <a:rPr lang="en-US" sz="1350" dirty="0"/>
              <a:t>. </a:t>
            </a:r>
            <a:r>
              <a:rPr lang="en-US" sz="1350" dirty="0">
                <a:highlight>
                  <a:srgbClr val="FFFF00"/>
                </a:highlight>
              </a:rPr>
              <a:t>If a United States shareholder that is a domestic partnership includes amounts in gross income under sections 951(a) [</a:t>
            </a:r>
            <a:r>
              <a:rPr lang="en-US" sz="1350" b="1" dirty="0">
                <a:solidFill>
                  <a:srgbClr val="FF0000"/>
                </a:solidFill>
                <a:highlight>
                  <a:srgbClr val="FFFF00"/>
                </a:highlight>
              </a:rPr>
              <a:t>subpart F income</a:t>
            </a:r>
            <a:r>
              <a:rPr lang="en-US" sz="1350" dirty="0">
                <a:highlight>
                  <a:srgbClr val="FFFF00"/>
                </a:highlight>
              </a:rPr>
              <a:t>] </a:t>
            </a:r>
            <a:r>
              <a:rPr lang="en-US" sz="1350" b="1" dirty="0">
                <a:solidFill>
                  <a:srgbClr val="FF0000"/>
                </a:solidFill>
                <a:highlight>
                  <a:srgbClr val="FFFF00"/>
                </a:highlight>
              </a:rPr>
              <a:t>or</a:t>
            </a:r>
            <a:r>
              <a:rPr lang="en-US" sz="1350" dirty="0">
                <a:highlight>
                  <a:srgbClr val="FFFF00"/>
                </a:highlight>
              </a:rPr>
              <a:t> 951A(a) [</a:t>
            </a:r>
            <a:r>
              <a:rPr lang="en-US" sz="1350" b="1" dirty="0">
                <a:solidFill>
                  <a:srgbClr val="FF0000"/>
                </a:solidFill>
                <a:highlight>
                  <a:srgbClr val="FFFF00"/>
                </a:highlight>
              </a:rPr>
              <a:t>GILTI] that are not properly allocable to a trade or business of the domestic partnership, then</a:t>
            </a:r>
            <a:r>
              <a:rPr lang="en-US" sz="1350" dirty="0">
                <a:highlight>
                  <a:srgbClr val="FFFF00"/>
                </a:highlight>
              </a:rPr>
              <a:t>, notwithstanding paragraph (b)(3)(</a:t>
            </a:r>
            <a:r>
              <a:rPr lang="en-US" sz="1350" dirty="0" err="1">
                <a:highlight>
                  <a:srgbClr val="FFFF00"/>
                </a:highlight>
              </a:rPr>
              <a:t>i</a:t>
            </a:r>
            <a:r>
              <a:rPr lang="en-US" sz="1350" dirty="0">
                <a:highlight>
                  <a:srgbClr val="FFFF00"/>
                </a:highlight>
              </a:rPr>
              <a:t>) of this section, </a:t>
            </a:r>
            <a:r>
              <a:rPr lang="en-US" sz="1350" b="1" dirty="0">
                <a:solidFill>
                  <a:srgbClr val="FF0000"/>
                </a:solidFill>
                <a:highlight>
                  <a:srgbClr val="FFFF00"/>
                </a:highlight>
              </a:rPr>
              <a:t>to the extent a C corporation partner</a:t>
            </a:r>
            <a:r>
              <a:rPr lang="en-US" sz="1350" dirty="0">
                <a:highlight>
                  <a:srgbClr val="FFFF00"/>
                </a:highlight>
              </a:rPr>
              <a:t>, including an indirect partner in the case of tiered partnerships, </a:t>
            </a:r>
            <a:r>
              <a:rPr lang="en-US" sz="1350" b="1" dirty="0">
                <a:solidFill>
                  <a:srgbClr val="FF0000"/>
                </a:solidFill>
                <a:highlight>
                  <a:srgbClr val="FFFF00"/>
                </a:highlight>
              </a:rPr>
              <a:t>takes such amounts into account as a distributive share</a:t>
            </a:r>
            <a:r>
              <a:rPr lang="en-US" sz="1350" dirty="0">
                <a:highlight>
                  <a:srgbClr val="FFFF00"/>
                </a:highlight>
              </a:rPr>
              <a:t> in accordance with section 702 and § 1.702–1(a)(8)(ii), </a:t>
            </a:r>
            <a:r>
              <a:rPr lang="en-US" sz="1350" b="1" dirty="0">
                <a:solidFill>
                  <a:srgbClr val="FF0000"/>
                </a:solidFill>
                <a:highlight>
                  <a:srgbClr val="FFFF00"/>
                </a:highlight>
              </a:rPr>
              <a:t>the C corporation partner may not treat such amounts as properly allocable to a trade or business of the C corporation partner</a:t>
            </a:r>
            <a:r>
              <a:rPr lang="en-US" sz="1350" dirty="0">
                <a:highlight>
                  <a:srgbClr val="FFFF00"/>
                </a:highlight>
              </a:rPr>
              <a:t>. </a:t>
            </a:r>
            <a:endParaRPr lang="en-US" sz="1350" i="0" dirty="0">
              <a:solidFill>
                <a:srgbClr val="333333"/>
              </a:solidFill>
              <a:effectLst/>
              <a:highlight>
                <a:srgbClr val="FFFF00"/>
              </a:highlight>
            </a:endParaRPr>
          </a:p>
          <a:p>
            <a:pPr marL="0" indent="0" fontAlgn="base">
              <a:buNone/>
            </a:pPr>
            <a:r>
              <a:rPr lang="en-US" sz="1350" i="0" dirty="0">
                <a:solidFill>
                  <a:srgbClr val="333333"/>
                </a:solidFill>
                <a:effectLst/>
              </a:rPr>
              <a:t>Treas. Reg. § 1.163(j)-4(b)</a:t>
            </a:r>
            <a:r>
              <a:rPr lang="en-US" sz="1400" dirty="0"/>
              <a:t> (</a:t>
            </a:r>
            <a:r>
              <a:rPr lang="en-US" sz="1400" b="1" dirty="0">
                <a:solidFill>
                  <a:srgbClr val="FF0000"/>
                </a:solidFill>
              </a:rPr>
              <a:t>2020</a:t>
            </a:r>
            <a:r>
              <a:rPr lang="en-US" sz="1400" dirty="0"/>
              <a:t>)</a:t>
            </a:r>
            <a:endParaRPr lang="en-US" sz="135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167</a:t>
            </a:fld>
            <a:endParaRPr lang="en-US" dirty="0"/>
          </a:p>
        </p:txBody>
      </p:sp>
      <p:sp>
        <p:nvSpPr>
          <p:cNvPr id="4" name="TextBox 3">
            <a:extLst>
              <a:ext uri="{FF2B5EF4-FFF2-40B4-BE49-F238E27FC236}">
                <a16:creationId xmlns:a16="http://schemas.microsoft.com/office/drawing/2014/main" id="{6AFA75F6-1840-4D5E-A2C9-D357A2A5FBE9}"/>
              </a:ext>
            </a:extLst>
          </p:cNvPr>
          <p:cNvSpPr txBox="1"/>
          <p:nvPr/>
        </p:nvSpPr>
        <p:spPr>
          <a:xfrm>
            <a:off x="11324735" y="60114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2</a:t>
            </a:r>
          </a:p>
        </p:txBody>
      </p:sp>
    </p:spTree>
    <p:extLst>
      <p:ext uri="{BB962C8B-B14F-4D97-AF65-F5344CB8AC3E}">
        <p14:creationId xmlns:p14="http://schemas.microsoft.com/office/powerpoint/2010/main" val="87949928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44965" y="111508"/>
            <a:ext cx="11909502" cy="484881"/>
          </a:xfrm>
        </p:spPr>
        <p:txBody>
          <a:bodyPr>
            <a:noAutofit/>
          </a:bodyPr>
          <a:lstStyle/>
          <a:p>
            <a:pPr algn="ctr"/>
            <a:r>
              <a:rPr lang="en-US" sz="2550" dirty="0"/>
              <a:t>C Corps. (Incl. REITs, RICs, &amp; Members of Consol. </a:t>
            </a:r>
            <a:r>
              <a:rPr lang="en-US" sz="2550" dirty="0" err="1"/>
              <a:t>Gps</a:t>
            </a:r>
            <a:r>
              <a:rPr lang="en-US" sz="2550" dirty="0"/>
              <a:t>.) &amp; Tax-Exempt Corps. - 163(j) Limits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600" dirty="0"/>
              <a:t>(b) </a:t>
            </a:r>
            <a:r>
              <a:rPr lang="en-US" sz="1600" i="1" dirty="0">
                <a:highlight>
                  <a:srgbClr val="FFFF00"/>
                </a:highlight>
              </a:rPr>
              <a:t>Characterization of items of income, gain, deduction, or loss</a:t>
            </a:r>
            <a:r>
              <a:rPr lang="en-US" sz="1600" dirty="0"/>
              <a:t>— [Continued]</a:t>
            </a:r>
          </a:p>
          <a:p>
            <a:pPr marL="457200" lvl="1" indent="0" fontAlgn="base">
              <a:buNone/>
            </a:pPr>
            <a:r>
              <a:rPr lang="en-US" sz="1600" dirty="0"/>
              <a:t>(4) </a:t>
            </a:r>
            <a:r>
              <a:rPr lang="en-US" sz="1600" i="1" dirty="0"/>
              <a:t>Application to RICs and REITs</a:t>
            </a:r>
            <a:r>
              <a:rPr lang="en-US" sz="1600" dirty="0"/>
              <a:t>—</a:t>
            </a:r>
          </a:p>
          <a:p>
            <a:pPr marL="457200" lvl="1" indent="0" fontAlgn="base">
              <a:buNone/>
            </a:pPr>
            <a:r>
              <a:rPr lang="en-US" sz="1600" dirty="0"/>
              <a:t>(</a:t>
            </a:r>
            <a:r>
              <a:rPr lang="en-US" sz="1600" dirty="0" err="1"/>
              <a:t>i</a:t>
            </a:r>
            <a:r>
              <a:rPr lang="en-US" sz="1600" dirty="0"/>
              <a:t>)</a:t>
            </a:r>
            <a:r>
              <a:rPr lang="en-US" sz="1600" i="1" dirty="0"/>
              <a:t> In general</a:t>
            </a:r>
            <a:r>
              <a:rPr lang="en-US" sz="1600" dirty="0"/>
              <a:t>. Except as otherwise provided in paragraphs (b)(4)(ii) and (iii) of this section, the </a:t>
            </a:r>
            <a:r>
              <a:rPr lang="en-US" sz="1600" dirty="0">
                <a:highlight>
                  <a:srgbClr val="FFFF00"/>
                </a:highlight>
              </a:rPr>
              <a:t>rules in this paragraph (b) apply to RICs and REITs</a:t>
            </a:r>
            <a:r>
              <a:rPr lang="en-US" sz="1600" dirty="0"/>
              <a:t>. </a:t>
            </a:r>
          </a:p>
          <a:p>
            <a:pPr marL="457200" lvl="1" indent="0" fontAlgn="base">
              <a:buNone/>
            </a:pPr>
            <a:r>
              <a:rPr lang="en-US" sz="1600" dirty="0"/>
              <a:t>(ii) </a:t>
            </a:r>
            <a:r>
              <a:rPr lang="en-US" sz="1600" i="1" dirty="0"/>
              <a:t>Tentative taxable income of RICs and REITs</a:t>
            </a:r>
            <a:r>
              <a:rPr lang="en-US" sz="1600" dirty="0"/>
              <a:t>. The </a:t>
            </a:r>
            <a:r>
              <a:rPr lang="en-US" sz="1600" dirty="0">
                <a:highlight>
                  <a:srgbClr val="FFFF00"/>
                </a:highlight>
              </a:rPr>
              <a:t>tentative taxable income of a RIC or REIT </a:t>
            </a:r>
            <a:r>
              <a:rPr lang="en-US" sz="1600" dirty="0"/>
              <a:t>for purposes of calculating ATI is the tentative taxable income of the corporation, </a:t>
            </a:r>
            <a:r>
              <a:rPr lang="en-US" sz="1600" dirty="0">
                <a:highlight>
                  <a:srgbClr val="FFFF00"/>
                </a:highlight>
              </a:rPr>
              <a:t>without any adjustment that would be made under section 852(b)(2) or 857(b)(2) to compute investment company taxable income or real estate investment trust taxable income</a:t>
            </a:r>
            <a:r>
              <a:rPr lang="en-US" sz="1600" dirty="0"/>
              <a:t>, respectively. For example, the </a:t>
            </a:r>
            <a:r>
              <a:rPr lang="en-US" sz="1600" b="1" dirty="0">
                <a:solidFill>
                  <a:srgbClr val="FF0000"/>
                </a:solidFill>
                <a:highlight>
                  <a:srgbClr val="FFFF00"/>
                </a:highlight>
              </a:rPr>
              <a:t>tentative taxable income of a RIC or REIT is  not reduced by the deduction for dividends paid, but is reduced by the dividends received deduction (DRD) and the other deductions</a:t>
            </a:r>
            <a:r>
              <a:rPr lang="en-US" sz="1600" dirty="0">
                <a:highlight>
                  <a:srgbClr val="FFFF00"/>
                </a:highlight>
              </a:rPr>
              <a:t> described in sections 852(b)(2)(C) and 857(b)(2)(A). </a:t>
            </a:r>
            <a:r>
              <a:rPr lang="en-US" sz="1600" dirty="0"/>
              <a:t>See paragraph (b)(4)(iii) of this section for an adjustment to ATI in respect of these items. </a:t>
            </a:r>
          </a:p>
          <a:p>
            <a:pPr marL="457200" lvl="1" indent="0" fontAlgn="base">
              <a:buNone/>
            </a:pPr>
            <a:r>
              <a:rPr lang="en-US" sz="1600" dirty="0"/>
              <a:t>(iii) </a:t>
            </a:r>
            <a:r>
              <a:rPr lang="en-US" sz="1600" i="1" dirty="0"/>
              <a:t>Other adjustments to adjusted taxable income for RICs and REITs</a:t>
            </a:r>
            <a:r>
              <a:rPr lang="en-US" sz="1600" dirty="0"/>
              <a:t>. In the case of a taxpayer that, for a taxable year, is a </a:t>
            </a:r>
            <a:r>
              <a:rPr lang="en-US" sz="1600" dirty="0">
                <a:highlight>
                  <a:srgbClr val="FFFF00"/>
                </a:highlight>
              </a:rPr>
              <a:t>RIC to which section 852(b) applies or a REIT to which section 857(b) applies, the </a:t>
            </a:r>
            <a:r>
              <a:rPr lang="en-US" sz="1600" b="1" dirty="0">
                <a:solidFill>
                  <a:srgbClr val="FF0000"/>
                </a:solidFill>
                <a:highlight>
                  <a:srgbClr val="FFFF00"/>
                </a:highlight>
              </a:rPr>
              <a:t>taxpayer’s ATI for the taxable year is increased by the amounts of any deductions described in section 852(b)(2)(C) or 857(b)(2)(A). </a:t>
            </a:r>
          </a:p>
          <a:p>
            <a:pPr marL="457200" lvl="1" indent="0" fontAlgn="base">
              <a:buNone/>
            </a:pPr>
            <a:r>
              <a:rPr lang="en-US" sz="1600" dirty="0"/>
              <a:t>(5) </a:t>
            </a:r>
            <a:r>
              <a:rPr lang="en-US" sz="1600" i="1" dirty="0"/>
              <a:t>Application to tax-exempt corporations</a:t>
            </a:r>
            <a:r>
              <a:rPr lang="en-US" sz="1600" dirty="0"/>
              <a:t>. </a:t>
            </a:r>
            <a:r>
              <a:rPr lang="en-US" sz="1600" dirty="0">
                <a:highlight>
                  <a:srgbClr val="FFFF00"/>
                </a:highlight>
              </a:rPr>
              <a:t>The rules in this paragraph (b) apply to a tax-exempt corporation only with respect to that corporation’s items of income, gain, deduction, or loss that are taken into account in computing the corporation’s unrelated business taxable income, as defined in section 512. </a:t>
            </a:r>
          </a:p>
          <a:p>
            <a:pPr marL="457200" lvl="1" indent="0" fontAlgn="base">
              <a:buNone/>
            </a:pPr>
            <a:r>
              <a:rPr lang="en-US" sz="1600" dirty="0"/>
              <a:t>(6) </a:t>
            </a:r>
            <a:r>
              <a:rPr lang="en-US" sz="1600" i="1" dirty="0"/>
              <a:t>Adjusted taxable income of cooperatives</a:t>
            </a:r>
            <a:r>
              <a:rPr lang="en-US" sz="1600" dirty="0"/>
              <a:t>. Solely for purposes of computing the ATI of a cooperative under § 1.163(j)–1(b)(1), </a:t>
            </a:r>
            <a:r>
              <a:rPr lang="en-US" sz="1600" dirty="0">
                <a:highlight>
                  <a:srgbClr val="FFFF00"/>
                </a:highlight>
              </a:rPr>
              <a:t>tentative taxable income is not reduced by the amount of any patronage dividend under section 1382(b)(1) or by any amount paid in redemption of nonqualified written notices of allocation distributed as patronage dividends under section 1382(b)(2)</a:t>
            </a:r>
            <a:r>
              <a:rPr lang="en-US" sz="1600" dirty="0"/>
              <a:t> (for cooperatives subject to taxation under sections 1381 through 1388), any amount described in section 1382(c) (for cooperatives described in section 1381(a)(1) and section 521), or any equivalent amount deducted by an organization that operates on a cooperative basis but is not subject to taxation under sections 1381 through 1388. </a:t>
            </a:r>
          </a:p>
          <a:p>
            <a:pPr marL="0" indent="0" fontAlgn="base">
              <a:buNone/>
            </a:pPr>
            <a:r>
              <a:rPr lang="en-US" sz="1600" i="0" dirty="0">
                <a:solidFill>
                  <a:srgbClr val="333333"/>
                </a:solidFill>
                <a:effectLst/>
              </a:rPr>
              <a:t>Treas. Reg. § 1.163(j)-4(b)</a:t>
            </a:r>
            <a:r>
              <a:rPr lang="en-US" sz="1600" dirty="0"/>
              <a:t> (</a:t>
            </a:r>
            <a:r>
              <a:rPr lang="en-US" sz="1600" b="1" dirty="0">
                <a:solidFill>
                  <a:srgbClr val="FF0000"/>
                </a:solidFill>
              </a:rPr>
              <a:t>2020</a:t>
            </a:r>
            <a:r>
              <a:rPr lang="en-US" sz="1600" dirty="0"/>
              <a:t>)</a:t>
            </a:r>
            <a:endParaRPr lang="en-US" sz="16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168</a:t>
            </a:fld>
            <a:endParaRPr lang="en-US" dirty="0"/>
          </a:p>
        </p:txBody>
      </p:sp>
      <p:sp>
        <p:nvSpPr>
          <p:cNvPr id="4" name="TextBox 3">
            <a:extLst>
              <a:ext uri="{FF2B5EF4-FFF2-40B4-BE49-F238E27FC236}">
                <a16:creationId xmlns:a16="http://schemas.microsoft.com/office/drawing/2014/main" id="{6AFA75F6-1840-4D5E-A2C9-D357A2A5FBE9}"/>
              </a:ext>
            </a:extLst>
          </p:cNvPr>
          <p:cNvSpPr txBox="1"/>
          <p:nvPr/>
        </p:nvSpPr>
        <p:spPr>
          <a:xfrm>
            <a:off x="11324735" y="60114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2</a:t>
            </a:r>
          </a:p>
        </p:txBody>
      </p:sp>
    </p:spTree>
    <p:extLst>
      <p:ext uri="{BB962C8B-B14F-4D97-AF65-F5344CB8AC3E}">
        <p14:creationId xmlns:p14="http://schemas.microsoft.com/office/powerpoint/2010/main" val="2192130942"/>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44965" y="111508"/>
            <a:ext cx="11909502" cy="484881"/>
          </a:xfrm>
        </p:spPr>
        <p:txBody>
          <a:bodyPr>
            <a:noAutofit/>
          </a:bodyPr>
          <a:lstStyle/>
          <a:p>
            <a:pPr algn="ctr"/>
            <a:r>
              <a:rPr lang="en-US" sz="2300" dirty="0">
                <a:highlight>
                  <a:srgbClr val="FFFF00"/>
                </a:highlight>
              </a:rPr>
              <a:t>C Corps</a:t>
            </a:r>
            <a:r>
              <a:rPr lang="en-US" sz="2300" dirty="0"/>
              <a:t>. (Incl. </a:t>
            </a:r>
            <a:r>
              <a:rPr lang="en-US" sz="2300" dirty="0">
                <a:highlight>
                  <a:srgbClr val="FFFF00"/>
                </a:highlight>
              </a:rPr>
              <a:t>REITs, RICs</a:t>
            </a:r>
            <a:r>
              <a:rPr lang="en-US" sz="2300" dirty="0"/>
              <a:t>, &amp; Members of Consol. </a:t>
            </a:r>
            <a:r>
              <a:rPr lang="en-US" sz="2300" dirty="0" err="1"/>
              <a:t>Gps</a:t>
            </a:r>
            <a:r>
              <a:rPr lang="en-US" sz="2300" dirty="0"/>
              <a:t>.) &amp; Tax-Exempt Corps. – </a:t>
            </a:r>
            <a:r>
              <a:rPr lang="en-US" sz="2300" b="1" dirty="0">
                <a:solidFill>
                  <a:srgbClr val="FF0000"/>
                </a:solidFill>
                <a:highlight>
                  <a:srgbClr val="FFFF00"/>
                </a:highlight>
              </a:rPr>
              <a:t>E&amp;P</a:t>
            </a:r>
            <a:r>
              <a:rPr lang="en-US" sz="2300" dirty="0"/>
              <a:t> - 163(j) Limits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0" indent="0" fontAlgn="base">
              <a:buNone/>
            </a:pPr>
            <a:r>
              <a:rPr lang="en-US" dirty="0">
                <a:highlight>
                  <a:srgbClr val="FFFF00"/>
                </a:highlight>
              </a:rPr>
              <a:t>C Corporation</a:t>
            </a:r>
            <a:r>
              <a:rPr lang="en-US" dirty="0"/>
              <a:t> – Earnings &amp; Profits (“</a:t>
            </a:r>
            <a:r>
              <a:rPr lang="en-US" dirty="0">
                <a:highlight>
                  <a:srgbClr val="FFFF00"/>
                </a:highlight>
              </a:rPr>
              <a:t>E&amp;P</a:t>
            </a:r>
            <a:r>
              <a:rPr lang="en-US" dirty="0"/>
              <a:t>”) are </a:t>
            </a:r>
            <a:r>
              <a:rPr lang="en-US" dirty="0">
                <a:highlight>
                  <a:srgbClr val="FFFF00"/>
                </a:highlight>
              </a:rPr>
              <a:t>reduced for interest expense whether deducted or carried forward</a:t>
            </a:r>
            <a:r>
              <a:rPr lang="en-US" dirty="0"/>
              <a:t> under IRC § 163(j)</a:t>
            </a:r>
          </a:p>
          <a:p>
            <a:pPr marL="0" indent="0" fontAlgn="base">
              <a:buNone/>
            </a:pPr>
            <a:endParaRPr lang="en-US" dirty="0"/>
          </a:p>
          <a:p>
            <a:pPr marL="0" indent="0" fontAlgn="base">
              <a:buNone/>
            </a:pPr>
            <a:r>
              <a:rPr lang="en-US" dirty="0"/>
              <a:t>Real Estate Investment Trust (“</a:t>
            </a:r>
            <a:r>
              <a:rPr lang="en-US" dirty="0">
                <a:highlight>
                  <a:srgbClr val="FFFF00"/>
                </a:highlight>
              </a:rPr>
              <a:t>REIT</a:t>
            </a:r>
            <a:r>
              <a:rPr lang="en-US" dirty="0"/>
              <a:t>”) &amp; Regulated Investment Company (“</a:t>
            </a:r>
            <a:r>
              <a:rPr lang="en-US" dirty="0">
                <a:highlight>
                  <a:srgbClr val="FFFF00"/>
                </a:highlight>
              </a:rPr>
              <a:t>RIC</a:t>
            </a:r>
            <a:r>
              <a:rPr lang="en-US" dirty="0"/>
              <a:t>”) – </a:t>
            </a:r>
            <a:r>
              <a:rPr lang="en-US" dirty="0">
                <a:highlight>
                  <a:srgbClr val="FFFF00"/>
                </a:highlight>
              </a:rPr>
              <a:t>E&amp;P</a:t>
            </a:r>
            <a:r>
              <a:rPr lang="en-US" dirty="0"/>
              <a:t> are </a:t>
            </a:r>
            <a:r>
              <a:rPr lang="en-US" dirty="0">
                <a:highlight>
                  <a:srgbClr val="FFFF00"/>
                </a:highlight>
              </a:rPr>
              <a:t>reduced for interest expense (including carry forward interest expense ) only when </a:t>
            </a:r>
            <a:r>
              <a:rPr lang="en-US" dirty="0">
                <a:solidFill>
                  <a:srgbClr val="333333"/>
                </a:solidFill>
                <a:highlight>
                  <a:srgbClr val="FFFF00"/>
                </a:highlight>
              </a:rPr>
              <a:t>deducted </a:t>
            </a:r>
            <a:r>
              <a:rPr lang="en-US" dirty="0">
                <a:solidFill>
                  <a:srgbClr val="333333"/>
                </a:solidFill>
              </a:rPr>
              <a:t>under IRC § 163(j)</a:t>
            </a:r>
          </a:p>
          <a:p>
            <a:pPr marL="0" indent="0" fontAlgn="base">
              <a:buNone/>
            </a:pPr>
            <a:endParaRPr lang="en-US" dirty="0"/>
          </a:p>
          <a:p>
            <a:pPr marL="0" indent="0" fontAlgn="base">
              <a:buNone/>
            </a:pPr>
            <a:r>
              <a:rPr lang="en-US" i="0" dirty="0">
                <a:solidFill>
                  <a:srgbClr val="333333"/>
                </a:solidFill>
                <a:effectLst/>
              </a:rPr>
              <a:t>Treas. Reg. § 1.163(j)-4(c)(1)</a:t>
            </a:r>
            <a:r>
              <a:rPr lang="en-US" sz="2800" dirty="0"/>
              <a:t> (</a:t>
            </a:r>
            <a:r>
              <a:rPr lang="en-US" sz="2800" b="1" dirty="0">
                <a:solidFill>
                  <a:srgbClr val="FF0000"/>
                </a:solidFill>
              </a:rPr>
              <a:t>2020</a:t>
            </a:r>
            <a:r>
              <a:rPr lang="en-US" sz="2800" dirty="0"/>
              <a:t>)</a:t>
            </a:r>
            <a:r>
              <a:rPr lang="en-US" i="0" dirty="0">
                <a:solidFill>
                  <a:srgbClr val="333333"/>
                </a:solidFill>
                <a:effectLst/>
              </a:rPr>
              <a:t>; see Treas</a:t>
            </a:r>
            <a:r>
              <a:rPr lang="en-US" dirty="0">
                <a:solidFill>
                  <a:srgbClr val="333333"/>
                </a:solidFill>
              </a:rPr>
              <a:t>.</a:t>
            </a:r>
            <a:r>
              <a:rPr lang="en-US" i="0" dirty="0">
                <a:solidFill>
                  <a:srgbClr val="333333"/>
                </a:solidFill>
                <a:effectLst/>
              </a:rPr>
              <a:t> Reg. § 1.163(j)-5</a:t>
            </a:r>
            <a:r>
              <a:rPr lang="en-US" sz="2800" dirty="0"/>
              <a:t> (</a:t>
            </a:r>
            <a:r>
              <a:rPr lang="en-US" sz="2800" b="1" dirty="0">
                <a:solidFill>
                  <a:srgbClr val="FF0000"/>
                </a:solidFill>
              </a:rPr>
              <a:t>2020</a:t>
            </a:r>
            <a:r>
              <a:rPr lang="en-US" sz="2800" dirty="0"/>
              <a:t>)</a:t>
            </a:r>
            <a:r>
              <a:rPr lang="en-US" i="0" dirty="0">
                <a:solidFill>
                  <a:srgbClr val="333333"/>
                </a:solidFill>
                <a:effectLst/>
              </a:rPr>
              <a:t> for consolidated group members</a:t>
            </a:r>
            <a:endParaRPr lang="en-US"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169</a:t>
            </a:fld>
            <a:endParaRPr lang="en-US" dirty="0"/>
          </a:p>
        </p:txBody>
      </p:sp>
    </p:spTree>
    <p:extLst>
      <p:ext uri="{BB962C8B-B14F-4D97-AF65-F5344CB8AC3E}">
        <p14:creationId xmlns:p14="http://schemas.microsoft.com/office/powerpoint/2010/main" val="1661982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Autofit/>
          </a:bodyPr>
          <a:lstStyle/>
          <a:p>
            <a:pPr algn="ctr"/>
            <a:r>
              <a:rPr lang="en-US" sz="3600" dirty="0"/>
              <a:t>Interest Deductions  – 2018 </a:t>
            </a:r>
            <a:r>
              <a:rPr lang="en-US" sz="3600" b="1" u="sng" dirty="0">
                <a:solidFill>
                  <a:srgbClr val="FF0000"/>
                </a:solidFill>
              </a:rPr>
              <a:t>Proposed</a:t>
            </a:r>
            <a:r>
              <a:rPr lang="en-US" sz="3600" dirty="0"/>
              <a:t> Treasury Regulations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79548" y="746506"/>
            <a:ext cx="10774252" cy="6157214"/>
          </a:xfrm>
        </p:spPr>
        <p:txBody>
          <a:bodyPr>
            <a:noAutofit/>
          </a:bodyPr>
          <a:lstStyle/>
          <a:p>
            <a:pPr marL="0" indent="0">
              <a:buNone/>
            </a:pPr>
            <a:r>
              <a:rPr lang="en-US" sz="1800" dirty="0"/>
              <a:t>§1.1502-13(a)(6)(ii)(R) and (S) and (vi), (c)(7)(ii)(R) and (S), and (h)(2)(iv) </a:t>
            </a:r>
            <a:r>
              <a:rPr lang="en-US" sz="1800" b="1" dirty="0"/>
              <a:t>Intercompany transactions.</a:t>
            </a:r>
            <a:endParaRPr lang="en-US" sz="1800" dirty="0"/>
          </a:p>
          <a:p>
            <a:pPr marL="0" indent="0">
              <a:buNone/>
            </a:pPr>
            <a:r>
              <a:rPr lang="en-US" sz="1800" dirty="0"/>
              <a:t>§1.1502-21(d) </a:t>
            </a:r>
            <a:r>
              <a:rPr lang="en-US" sz="1800" b="1" dirty="0"/>
              <a:t>Net operating losses.</a:t>
            </a:r>
            <a:r>
              <a:rPr lang="en-US" sz="1800" dirty="0"/>
              <a:t> </a:t>
            </a:r>
          </a:p>
          <a:p>
            <a:pPr marL="0" indent="0">
              <a:buNone/>
            </a:pPr>
            <a:r>
              <a:rPr lang="en-US" sz="1800" dirty="0"/>
              <a:t>§1.1502-36(f)(2) </a:t>
            </a:r>
            <a:r>
              <a:rPr lang="en-US" sz="1800" b="1" dirty="0"/>
              <a:t>Unified loss rule.</a:t>
            </a:r>
            <a:endParaRPr lang="en-US" sz="1800" dirty="0"/>
          </a:p>
          <a:p>
            <a:pPr marL="0" indent="0" fontAlgn="base">
              <a:buNone/>
            </a:pPr>
            <a:r>
              <a:rPr lang="en-US" sz="1800" dirty="0"/>
              <a:t>§1.1502-79(f) </a:t>
            </a:r>
            <a:r>
              <a:rPr lang="en-US" sz="1800" b="1" dirty="0"/>
              <a:t>Separate return years. . . . </a:t>
            </a:r>
            <a:r>
              <a:rPr lang="en-US" sz="1800" dirty="0"/>
              <a:t>(f) </a:t>
            </a:r>
            <a:r>
              <a:rPr lang="en-US" sz="1800" i="1" dirty="0"/>
              <a:t>Disallowed business interest expense carryforwards.</a:t>
            </a:r>
            <a:r>
              <a:rPr lang="en-US" sz="1800" dirty="0"/>
              <a:t> </a:t>
            </a:r>
            <a:endParaRPr lang="en-US" sz="1800" b="1" dirty="0"/>
          </a:p>
          <a:p>
            <a:pPr marL="0" indent="0">
              <a:buNone/>
            </a:pPr>
            <a:r>
              <a:rPr lang="en-US" sz="1800" dirty="0"/>
              <a:t>§ 1.1502-90 </a:t>
            </a:r>
            <a:r>
              <a:rPr lang="en-US" sz="1800" b="1" dirty="0"/>
              <a:t>Table of contents. </a:t>
            </a:r>
            <a:r>
              <a:rPr lang="en-US" sz="1800" dirty="0"/>
              <a:t>[§ 1.1502-90 also issued under 26 U.S.C. 382(m) and 26 U.S.C. 1502.]</a:t>
            </a:r>
          </a:p>
          <a:p>
            <a:pPr marL="0" indent="0">
              <a:buNone/>
            </a:pPr>
            <a:r>
              <a:rPr lang="en-US" sz="1800" dirty="0"/>
              <a:t>§ 1.1502-91(e)(2) </a:t>
            </a:r>
            <a:r>
              <a:rPr lang="en-US" sz="1800" b="1" dirty="0"/>
              <a:t>Application of section 382 with respect to a consolidated group.</a:t>
            </a:r>
            <a:endParaRPr lang="en-US" sz="1800" dirty="0"/>
          </a:p>
          <a:p>
            <a:pPr marL="0" indent="0">
              <a:buNone/>
            </a:pPr>
            <a:r>
              <a:rPr lang="en-US" sz="1800" dirty="0"/>
              <a:t>§ 1.1502-95(b)(4)(ii)(B) </a:t>
            </a:r>
            <a:r>
              <a:rPr lang="en-US" sz="1800" b="1" dirty="0"/>
              <a:t>Rules on ceasing to be a member of a consolidated group (or loss subgroup) </a:t>
            </a:r>
            <a:r>
              <a:rPr lang="en-US" sz="1800" b="1" i="1" dirty="0"/>
              <a:t>.</a:t>
            </a:r>
            <a:endParaRPr lang="en-US" sz="1800" dirty="0"/>
          </a:p>
          <a:p>
            <a:pPr marL="0" indent="0" fontAlgn="base">
              <a:buNone/>
            </a:pPr>
            <a:r>
              <a:rPr lang="en-US" sz="1800" dirty="0"/>
              <a:t>§ 1.1502-98(a) and (b) </a:t>
            </a:r>
            <a:r>
              <a:rPr lang="en-US" sz="1800" b="1" dirty="0"/>
              <a:t>Coordination with sections 383 and 163(j). . . . </a:t>
            </a:r>
            <a:r>
              <a:rPr lang="en-US" sz="1800" dirty="0"/>
              <a:t>(a) </a:t>
            </a:r>
            <a:r>
              <a:rPr lang="en-US" sz="1800" i="1" dirty="0"/>
              <a:t>Coordination with section 383.</a:t>
            </a:r>
            <a:r>
              <a:rPr lang="en-US" sz="1800" dirty="0"/>
              <a:t> 	(b) </a:t>
            </a:r>
            <a:r>
              <a:rPr lang="en-US" sz="1800" i="1" dirty="0"/>
              <a:t>Application to section 163(j)</a:t>
            </a:r>
            <a:endParaRPr lang="en-US" sz="1800" dirty="0"/>
          </a:p>
          <a:p>
            <a:pPr marL="0" indent="0" fontAlgn="base">
              <a:buNone/>
            </a:pPr>
            <a:r>
              <a:rPr lang="en-US" sz="1800" dirty="0"/>
              <a:t>§ 1.1502-99(d) </a:t>
            </a:r>
            <a:r>
              <a:rPr lang="en-US" sz="1800" b="1" dirty="0"/>
              <a:t>Effective/applicability dates. . . . </a:t>
            </a:r>
            <a:r>
              <a:rPr lang="en-US" sz="1800" i="1" dirty="0"/>
              <a:t>Application to section 163(j) </a:t>
            </a:r>
          </a:p>
          <a:p>
            <a:pPr marL="0" indent="0" fontAlgn="base">
              <a:buNone/>
            </a:pPr>
            <a:r>
              <a:rPr lang="en-US" sz="1800" dirty="0"/>
              <a:t>§ 1.1504-4(</a:t>
            </a:r>
            <a:r>
              <a:rPr lang="en-US" sz="1800" dirty="0" err="1"/>
              <a:t>i</a:t>
            </a:r>
            <a:r>
              <a:rPr lang="en-US" sz="1800" dirty="0"/>
              <a:t>) </a:t>
            </a:r>
            <a:r>
              <a:rPr lang="en-US" sz="1800" b="1" dirty="0"/>
              <a:t>Treatment of warrants, options, convertible obligations, and other similar interests</a:t>
            </a:r>
            <a:r>
              <a:rPr lang="en-US" sz="1800" b="1" i="1" dirty="0"/>
              <a:t>.</a:t>
            </a:r>
            <a:r>
              <a:rPr lang="en-US" sz="1800" dirty="0"/>
              <a:t> </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a:xfrm>
            <a:off x="8543035" y="6314406"/>
            <a:ext cx="2743200" cy="365125"/>
          </a:xfrm>
        </p:spPr>
        <p:txBody>
          <a:bodyPr/>
          <a:lstStyle/>
          <a:p>
            <a:fld id="{B7BD4E8F-DB89-41F9-BBEF-35A5EF59F7D1}" type="slidenum">
              <a:rPr lang="en-US" smtClean="0"/>
              <a:t>17</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24E3491B-DD65-43B9-9976-1DE5673D11B6}"/>
              </a:ext>
            </a:extLst>
          </p:cNvPr>
          <p:cNvSpPr txBox="1"/>
          <p:nvPr/>
        </p:nvSpPr>
        <p:spPr>
          <a:xfrm>
            <a:off x="5700156" y="5074554"/>
            <a:ext cx="6187044" cy="1015663"/>
          </a:xfrm>
          <a:prstGeom prst="rect">
            <a:avLst/>
          </a:prstGeom>
          <a:noFill/>
          <a:ln w="38100">
            <a:solidFill>
              <a:srgbClr val="FF0000"/>
            </a:solidFill>
          </a:ln>
        </p:spPr>
        <p:txBody>
          <a:bodyPr wrap="square" rtlCol="0">
            <a:spAutoFit/>
          </a:bodyPr>
          <a:lstStyle/>
          <a:p>
            <a:r>
              <a:rPr lang="en-US" sz="2000" dirty="0"/>
              <a:t>439 pages with Preamble when released – Nov. 27, 2018</a:t>
            </a:r>
          </a:p>
          <a:p>
            <a:r>
              <a:rPr lang="en-US" sz="2000" dirty="0"/>
              <a:t>121 pages as sent to the Federal Register – Dec. 28, 2018</a:t>
            </a:r>
          </a:p>
          <a:p>
            <a:r>
              <a:rPr lang="en-US" sz="2000" dirty="0"/>
              <a:t>REG-106089-18, RIN 1545-BO73, 83 FR 67490</a:t>
            </a:r>
          </a:p>
        </p:txBody>
      </p:sp>
      <p:sp>
        <p:nvSpPr>
          <p:cNvPr id="8" name="TextBox 7">
            <a:extLst>
              <a:ext uri="{FF2B5EF4-FFF2-40B4-BE49-F238E27FC236}">
                <a16:creationId xmlns:a16="http://schemas.microsoft.com/office/drawing/2014/main" id="{277DF3A6-5935-42C7-AA24-F2FB645FB856}"/>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3</a:t>
            </a:r>
          </a:p>
        </p:txBody>
      </p:sp>
    </p:spTree>
    <p:extLst>
      <p:ext uri="{BB962C8B-B14F-4D97-AF65-F5344CB8AC3E}">
        <p14:creationId xmlns:p14="http://schemas.microsoft.com/office/powerpoint/2010/main" val="89330396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44965" y="111508"/>
            <a:ext cx="11909502" cy="484881"/>
          </a:xfrm>
        </p:spPr>
        <p:txBody>
          <a:bodyPr>
            <a:noAutofit/>
          </a:bodyPr>
          <a:lstStyle/>
          <a:p>
            <a:pPr algn="ctr"/>
            <a:r>
              <a:rPr lang="en-US" sz="2550" dirty="0"/>
              <a:t>C Corps. (Incl. REITs, RICs, &amp; </a:t>
            </a:r>
            <a:r>
              <a:rPr lang="en-US" sz="2550" dirty="0">
                <a:highlight>
                  <a:srgbClr val="FFFF00"/>
                </a:highlight>
              </a:rPr>
              <a:t>Members of Consol. </a:t>
            </a:r>
            <a:r>
              <a:rPr lang="en-US" sz="2550" dirty="0" err="1">
                <a:highlight>
                  <a:srgbClr val="FFFF00"/>
                </a:highlight>
              </a:rPr>
              <a:t>Gps</a:t>
            </a:r>
            <a:r>
              <a:rPr lang="en-US" sz="2550" dirty="0"/>
              <a:t>.) &amp; Tax-Exempt Corps. – 163(j) Limits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0" indent="0" fontAlgn="base">
              <a:buNone/>
            </a:pPr>
            <a:r>
              <a:rPr lang="en-US" sz="2000" dirty="0">
                <a:latin typeface="+mj-lt"/>
              </a:rPr>
              <a:t>Members of a consolidated group have a </a:t>
            </a:r>
            <a:r>
              <a:rPr lang="en-US" sz="2000" dirty="0">
                <a:highlight>
                  <a:srgbClr val="FFFF00"/>
                </a:highlight>
                <a:latin typeface="+mj-lt"/>
              </a:rPr>
              <a:t>single IRC § 163(j) limitation</a:t>
            </a:r>
            <a:r>
              <a:rPr lang="en-US" sz="2000" dirty="0">
                <a:latin typeface="+mj-lt"/>
              </a:rPr>
              <a:t>.</a:t>
            </a:r>
          </a:p>
          <a:p>
            <a:pPr marL="0" indent="0" fontAlgn="base">
              <a:buNone/>
            </a:pPr>
            <a:endParaRPr lang="en-US" sz="2000" i="0" dirty="0">
              <a:solidFill>
                <a:srgbClr val="333333"/>
              </a:solidFill>
              <a:effectLst/>
              <a:latin typeface="+mj-lt"/>
            </a:endParaRPr>
          </a:p>
          <a:p>
            <a:pPr marL="0" indent="0" fontAlgn="base">
              <a:buNone/>
            </a:pPr>
            <a:r>
              <a:rPr lang="en-US" sz="2000" i="0" dirty="0">
                <a:solidFill>
                  <a:srgbClr val="333333"/>
                </a:solidFill>
                <a:effectLst/>
                <a:highlight>
                  <a:srgbClr val="FFFF00"/>
                </a:highlight>
                <a:latin typeface="+mj-lt"/>
              </a:rPr>
              <a:t>Generally intercompany items </a:t>
            </a:r>
            <a:r>
              <a:rPr lang="en-US" sz="2000" i="0" dirty="0">
                <a:solidFill>
                  <a:srgbClr val="333333"/>
                </a:solidFill>
                <a:effectLst/>
                <a:latin typeface="+mj-lt"/>
              </a:rPr>
              <a:t>&amp; obligations &amp; corresponding items (including interest income and expense) </a:t>
            </a:r>
            <a:r>
              <a:rPr lang="en-US" sz="2000" i="0" dirty="0">
                <a:solidFill>
                  <a:srgbClr val="333333"/>
                </a:solidFill>
                <a:effectLst/>
                <a:highlight>
                  <a:srgbClr val="FFFF00"/>
                </a:highlight>
                <a:latin typeface="+mj-lt"/>
              </a:rPr>
              <a:t>are disregarded (usually matched), except for repurchase premium on intercompany obligations.</a:t>
            </a:r>
          </a:p>
          <a:p>
            <a:pPr marL="0" indent="0" fontAlgn="base">
              <a:buNone/>
            </a:pPr>
            <a:endParaRPr lang="en-US" sz="2000" dirty="0">
              <a:solidFill>
                <a:srgbClr val="333333"/>
              </a:solidFill>
              <a:latin typeface="+mj-lt"/>
            </a:endParaRPr>
          </a:p>
          <a:p>
            <a:pPr marL="0" indent="0" fontAlgn="base">
              <a:buNone/>
            </a:pPr>
            <a:r>
              <a:rPr lang="en-US" sz="2000" i="0" dirty="0">
                <a:solidFill>
                  <a:srgbClr val="333333"/>
                </a:solidFill>
                <a:effectLst/>
                <a:latin typeface="+mj-lt"/>
              </a:rPr>
              <a:t>Separate Return Limitation Year </a:t>
            </a:r>
            <a:r>
              <a:rPr lang="en-US" sz="2000" i="0" dirty="0">
                <a:solidFill>
                  <a:srgbClr val="333333"/>
                </a:solidFill>
                <a:effectLst/>
                <a:highlight>
                  <a:srgbClr val="FFFF00"/>
                </a:highlight>
                <a:latin typeface="+mj-lt"/>
              </a:rPr>
              <a:t>(“SRLY”) &amp; IRC § 382 change of </a:t>
            </a:r>
            <a:r>
              <a:rPr lang="en-US" sz="2000" dirty="0">
                <a:solidFill>
                  <a:srgbClr val="333333"/>
                </a:solidFill>
                <a:highlight>
                  <a:srgbClr val="FFFF00"/>
                </a:highlight>
                <a:latin typeface="+mj-lt"/>
              </a:rPr>
              <a:t>ownership </a:t>
            </a:r>
            <a:r>
              <a:rPr lang="en-US" sz="2000" i="0" dirty="0">
                <a:solidFill>
                  <a:srgbClr val="333333"/>
                </a:solidFill>
                <a:effectLst/>
                <a:highlight>
                  <a:srgbClr val="FFFF00"/>
                </a:highlight>
                <a:latin typeface="+mj-lt"/>
              </a:rPr>
              <a:t>rules could affect the IRC § 163(j</a:t>
            </a:r>
            <a:r>
              <a:rPr lang="en-US" sz="2000" dirty="0">
                <a:solidFill>
                  <a:srgbClr val="333333"/>
                </a:solidFill>
                <a:highlight>
                  <a:srgbClr val="FFFF00"/>
                </a:highlight>
                <a:latin typeface="+mj-lt"/>
              </a:rPr>
              <a:t>) limitation</a:t>
            </a:r>
            <a:endParaRPr lang="en-US" sz="2000" i="0" dirty="0">
              <a:solidFill>
                <a:srgbClr val="333333"/>
              </a:solidFill>
              <a:effectLst/>
              <a:latin typeface="+mj-lt"/>
            </a:endParaRPr>
          </a:p>
          <a:p>
            <a:pPr marL="0" indent="0" algn="l">
              <a:buNone/>
            </a:pPr>
            <a:endParaRPr lang="en-US" sz="2000" i="0" dirty="0">
              <a:solidFill>
                <a:srgbClr val="333333"/>
              </a:solidFill>
              <a:effectLst/>
              <a:latin typeface="+mj-lt"/>
            </a:endParaRPr>
          </a:p>
          <a:p>
            <a:pPr marL="0" indent="0" algn="l">
              <a:buNone/>
            </a:pPr>
            <a:r>
              <a:rPr lang="en-US" sz="2000" i="0" dirty="0">
                <a:solidFill>
                  <a:srgbClr val="333333"/>
                </a:solidFill>
                <a:effectLst/>
                <a:latin typeface="+mj-lt"/>
              </a:rPr>
              <a:t>For a SRLY, </a:t>
            </a:r>
            <a:r>
              <a:rPr lang="en-US" sz="2000" i="0" dirty="0">
                <a:solidFill>
                  <a:srgbClr val="333333"/>
                </a:solidFill>
                <a:effectLst/>
                <a:highlight>
                  <a:srgbClr val="FFFF00"/>
                </a:highlight>
                <a:latin typeface="+mj-lt"/>
              </a:rPr>
              <a:t>a cumulative register concept like </a:t>
            </a:r>
            <a:r>
              <a:rPr lang="en-US" sz="2000" i="0" dirty="0">
                <a:solidFill>
                  <a:srgbClr val="333333"/>
                </a:solidFill>
                <a:effectLst/>
                <a:latin typeface="+mj-lt"/>
              </a:rPr>
              <a:t>Treas. Reg. § 1.1502-21(c) for Net Operating Losses </a:t>
            </a:r>
            <a:r>
              <a:rPr lang="en-US" sz="2000" i="0" dirty="0">
                <a:solidFill>
                  <a:srgbClr val="333333"/>
                </a:solidFill>
                <a:effectLst/>
                <a:highlight>
                  <a:srgbClr val="FFFF00"/>
                </a:highlight>
                <a:latin typeface="+mj-lt"/>
              </a:rPr>
              <a:t>(“NOLs”), applies.  2021 Final Regs. have a transition rule</a:t>
            </a:r>
            <a:r>
              <a:rPr lang="en-US" sz="2000" i="0" dirty="0">
                <a:solidFill>
                  <a:srgbClr val="333333"/>
                </a:solidFill>
                <a:effectLst/>
                <a:latin typeface="+mj-lt"/>
              </a:rPr>
              <a:t>.</a:t>
            </a:r>
            <a:r>
              <a:rPr lang="en-US" sz="2000" dirty="0">
                <a:solidFill>
                  <a:srgbClr val="000000"/>
                </a:solidFill>
                <a:effectLst/>
                <a:latin typeface="+mj-lt"/>
              </a:rPr>
              <a:t>  S</a:t>
            </a:r>
            <a:r>
              <a:rPr lang="en-US" sz="2000" b="0" i="0" u="none" strike="noStrike" baseline="0" dirty="0">
                <a:solidFill>
                  <a:srgbClr val="000000"/>
                </a:solidFill>
                <a:latin typeface="+mj-lt"/>
              </a:rPr>
              <a:t>imilar to the treatment of a consolidated group member, the BIE carryover of a CFC group member is available to offset interest income of another CFC group member only to the extent of the carryover member’s separately computed IRC § 163(j) limitation while a member of the CFC group. </a:t>
            </a:r>
            <a:endParaRPr lang="en-US" sz="2000" i="0" dirty="0">
              <a:solidFill>
                <a:srgbClr val="333333"/>
              </a:solidFill>
              <a:effectLst/>
              <a:highlight>
                <a:srgbClr val="FFFF00"/>
              </a:highlight>
              <a:latin typeface="+mj-lt"/>
            </a:endParaRPr>
          </a:p>
          <a:p>
            <a:pPr marL="0" indent="0" fontAlgn="base">
              <a:buNone/>
            </a:pPr>
            <a:endParaRPr lang="en-US" sz="2000" i="0" dirty="0">
              <a:solidFill>
                <a:srgbClr val="333333"/>
              </a:solidFill>
              <a:effectLst/>
              <a:latin typeface="+mj-lt"/>
            </a:endParaRPr>
          </a:p>
          <a:p>
            <a:pPr marL="0" indent="0" fontAlgn="base">
              <a:buNone/>
            </a:pPr>
            <a:r>
              <a:rPr lang="en-US" sz="2000" i="0" dirty="0">
                <a:solidFill>
                  <a:srgbClr val="333333"/>
                </a:solidFill>
                <a:effectLst/>
                <a:latin typeface="+mj-lt"/>
              </a:rPr>
              <a:t>Treas. Reg. § 1.163(j)-4(d) &amp; -5; See Treas</a:t>
            </a:r>
            <a:r>
              <a:rPr lang="en-US" sz="2000" dirty="0">
                <a:solidFill>
                  <a:srgbClr val="333333"/>
                </a:solidFill>
                <a:latin typeface="+mj-lt"/>
              </a:rPr>
              <a:t>.</a:t>
            </a:r>
            <a:r>
              <a:rPr lang="en-US" sz="2000" i="0" dirty="0">
                <a:solidFill>
                  <a:srgbClr val="333333"/>
                </a:solidFill>
                <a:effectLst/>
                <a:latin typeface="+mj-lt"/>
              </a:rPr>
              <a:t> Reg. § 1.163(j)-5 for consolidated group members, Treas. Reg. § 1.1502-1(f) for SRLY definition, Treas. Reg. § 1.1502-21(c) &amp; (g) for SRLY p</a:t>
            </a:r>
            <a:r>
              <a:rPr lang="en-US" sz="2000" dirty="0">
                <a:solidFill>
                  <a:srgbClr val="333333"/>
                </a:solidFill>
                <a:latin typeface="+mj-lt"/>
              </a:rPr>
              <a:t>rinciples, </a:t>
            </a:r>
            <a:r>
              <a:rPr lang="en-US" sz="2000" i="0" dirty="0">
                <a:solidFill>
                  <a:srgbClr val="333333"/>
                </a:solidFill>
                <a:effectLst/>
                <a:latin typeface="+mj-lt"/>
              </a:rPr>
              <a:t>&amp; Treas. Reg. § 1.1502-32(b</a:t>
            </a:r>
            <a:r>
              <a:rPr lang="en-US" sz="2000" dirty="0">
                <a:solidFill>
                  <a:srgbClr val="333333"/>
                </a:solidFill>
                <a:latin typeface="+mj-lt"/>
              </a:rPr>
              <a:t>) for investment adjustments &amp; </a:t>
            </a:r>
            <a:r>
              <a:rPr lang="en-US" sz="2000" dirty="0">
                <a:latin typeface="+mj-lt"/>
              </a:rPr>
              <a:t>Notice 2018-28 &amp; IR-2018-82 – All Treas. Reg. § are (</a:t>
            </a:r>
            <a:r>
              <a:rPr lang="en-US" sz="2000" b="1" dirty="0">
                <a:solidFill>
                  <a:srgbClr val="FF0000"/>
                </a:solidFill>
                <a:latin typeface="+mj-lt"/>
              </a:rPr>
              <a:t>2020</a:t>
            </a:r>
            <a:r>
              <a:rPr lang="en-US" sz="2000" dirty="0">
                <a:latin typeface="+mj-lt"/>
              </a:rPr>
              <a:t>)</a:t>
            </a:r>
            <a:endParaRPr lang="en-US" sz="2000" i="0" cap="all" dirty="0">
              <a:solidFill>
                <a:srgbClr val="333333"/>
              </a:solidFill>
              <a:latin typeface="+mj-l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170</a:t>
            </a:fld>
            <a:endParaRPr lang="en-US" dirty="0"/>
          </a:p>
        </p:txBody>
      </p:sp>
    </p:spTree>
    <p:extLst>
      <p:ext uri="{BB962C8B-B14F-4D97-AF65-F5344CB8AC3E}">
        <p14:creationId xmlns:p14="http://schemas.microsoft.com/office/powerpoint/2010/main" val="4100442720"/>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67267" y="111508"/>
            <a:ext cx="11909502" cy="484881"/>
          </a:xfrm>
        </p:spPr>
        <p:txBody>
          <a:bodyPr>
            <a:normAutofit fontScale="90000"/>
          </a:bodyPr>
          <a:lstStyle/>
          <a:p>
            <a:pPr algn="ctr"/>
            <a:r>
              <a:rPr lang="en-US" dirty="0"/>
              <a:t>Consol. &amp; Non-Consol. </a:t>
            </a:r>
            <a:r>
              <a:rPr lang="en-US" dirty="0" err="1"/>
              <a:t>Gps</a:t>
            </a:r>
            <a:r>
              <a:rPr lang="en-US" dirty="0"/>
              <a:t>. &amp; Partnerships – 163(j) Limits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750" b="0" i="0" dirty="0">
                <a:solidFill>
                  <a:srgbClr val="333333"/>
                </a:solidFill>
                <a:effectLst/>
              </a:rPr>
              <a:t>Under the proposed regulations, </a:t>
            </a:r>
            <a:r>
              <a:rPr lang="en-US" sz="1750" b="1" i="0" dirty="0">
                <a:solidFill>
                  <a:srgbClr val="FF0000"/>
                </a:solidFill>
                <a:effectLst/>
                <a:highlight>
                  <a:srgbClr val="FFFF00"/>
                </a:highlight>
              </a:rPr>
              <a:t>members of a consolidated group are aggregated</a:t>
            </a:r>
            <a:r>
              <a:rPr lang="en-US" sz="1750" b="1" i="0" dirty="0">
                <a:solidFill>
                  <a:srgbClr val="FF0000"/>
                </a:solidFill>
                <a:effectLst/>
              </a:rPr>
              <a:t> </a:t>
            </a:r>
            <a:r>
              <a:rPr lang="en-US" sz="1750" b="0" i="0" dirty="0">
                <a:solidFill>
                  <a:srgbClr val="333333"/>
                </a:solidFill>
                <a:effectLst/>
              </a:rPr>
              <a:t>for purposes of section 163(j), and the consolidated group has a single section 163(j) limitation. In contrast, </a:t>
            </a:r>
            <a:r>
              <a:rPr lang="en-US" sz="1750" b="0" i="0" dirty="0">
                <a:solidFill>
                  <a:srgbClr val="333333"/>
                </a:solidFill>
                <a:effectLst/>
                <a:highlight>
                  <a:srgbClr val="FFFF00"/>
                </a:highlight>
              </a:rPr>
              <a:t>partnerships that are wholly owned by members of a consolidated group are </a:t>
            </a:r>
            <a:r>
              <a:rPr lang="en-US" sz="1750" b="1" i="0" dirty="0">
                <a:solidFill>
                  <a:srgbClr val="FF0000"/>
                </a:solidFill>
                <a:effectLst/>
                <a:highlight>
                  <a:srgbClr val="FFFF00"/>
                </a:highlight>
              </a:rPr>
              <a:t>not</a:t>
            </a:r>
            <a:r>
              <a:rPr lang="en-US" sz="1750" b="0" i="0" dirty="0">
                <a:solidFill>
                  <a:srgbClr val="333333"/>
                </a:solidFill>
                <a:effectLst/>
                <a:highlight>
                  <a:srgbClr val="FFFF00"/>
                </a:highlight>
              </a:rPr>
              <a:t> aggregated with the group</a:t>
            </a:r>
            <a:r>
              <a:rPr lang="en-US" sz="1750" b="0" i="0" dirty="0">
                <a:solidFill>
                  <a:srgbClr val="333333"/>
                </a:solidFill>
                <a:effectLst/>
              </a:rPr>
              <a:t> for purposes of section 163(j), and </a:t>
            </a:r>
            <a:r>
              <a:rPr lang="en-US" sz="1750" b="0" i="0" dirty="0">
                <a:solidFill>
                  <a:srgbClr val="333333"/>
                </a:solidFill>
                <a:effectLst/>
                <a:highlight>
                  <a:srgbClr val="FFFF00"/>
                </a:highlight>
              </a:rPr>
              <a:t>members of an affiliated group that do not file a consolidated return are </a:t>
            </a:r>
            <a:r>
              <a:rPr lang="en-US" sz="1750" b="1" i="0" dirty="0">
                <a:solidFill>
                  <a:srgbClr val="FF0000"/>
                </a:solidFill>
                <a:effectLst/>
                <a:highlight>
                  <a:srgbClr val="FFFF00"/>
                </a:highlight>
              </a:rPr>
              <a:t>not</a:t>
            </a:r>
            <a:r>
              <a:rPr lang="en-US" sz="1750" b="0" i="0" dirty="0">
                <a:solidFill>
                  <a:srgbClr val="333333"/>
                </a:solidFill>
                <a:effectLst/>
                <a:highlight>
                  <a:srgbClr val="FFFF00"/>
                </a:highlight>
              </a:rPr>
              <a:t> aggregated</a:t>
            </a:r>
            <a:r>
              <a:rPr lang="en-US" sz="1750" b="0" i="0" dirty="0">
                <a:solidFill>
                  <a:srgbClr val="333333"/>
                </a:solidFill>
                <a:effectLst/>
              </a:rPr>
              <a:t> with each other for purposes of section 163(j).</a:t>
            </a:r>
          </a:p>
          <a:p>
            <a:pPr marL="457200" lvl="1" indent="0" fontAlgn="base">
              <a:buNone/>
            </a:pPr>
            <a:r>
              <a:rPr lang="en-US" sz="1750" dirty="0">
                <a:solidFill>
                  <a:srgbClr val="333333"/>
                </a:solidFill>
              </a:rPr>
              <a:t>. . . </a:t>
            </a:r>
          </a:p>
          <a:p>
            <a:pPr marL="457200" lvl="1" indent="0" fontAlgn="base">
              <a:buNone/>
            </a:pPr>
            <a:r>
              <a:rPr lang="en-US" sz="1750" b="0" i="0" dirty="0">
                <a:solidFill>
                  <a:srgbClr val="333333"/>
                </a:solidFill>
                <a:effectLst/>
              </a:rPr>
              <a:t>As explained in the preamble to the proposed regulations, the Treasury Department and the IRS have determined that non-consolidated entities generally should not be aggregated for purposes of applying the section 163(j) limitation. Whereas old section 163(j)(6)(C) expressly provided that “[a]</a:t>
            </a:r>
            <a:r>
              <a:rPr lang="en-US" sz="1750" b="0" i="0" dirty="0" err="1">
                <a:solidFill>
                  <a:srgbClr val="333333"/>
                </a:solidFill>
                <a:effectLst/>
              </a:rPr>
              <a:t>ll</a:t>
            </a:r>
            <a:r>
              <a:rPr lang="en-US" sz="1750" b="0" i="0" dirty="0">
                <a:solidFill>
                  <a:srgbClr val="333333"/>
                </a:solidFill>
                <a:effectLst/>
              </a:rPr>
              <a:t> members of the same affiliated group (within the meaning of section 1504(a)) shall be treated as 1 taxpayer,” section 163(j) no longer contains such language, and nothing in the legislative history of section 163(j) suggests that Congress intended non-consolidated entities to be treated as a single taxpayer for purposes of section 163(j). See the Concurrent NPRM for a discussion of a proposed exception to this general rule for CFCs. Moreover, the Treasury Department and the IRS have determined that </a:t>
            </a:r>
            <a:r>
              <a:rPr lang="en-US" sz="1750" b="0" i="0" dirty="0">
                <a:solidFill>
                  <a:srgbClr val="333333"/>
                </a:solidFill>
                <a:effectLst/>
                <a:highlight>
                  <a:srgbClr val="FFFF00"/>
                </a:highlight>
              </a:rPr>
              <a:t>controlled partnerships generally should not be treated as aggregates because section 163(j) clearly applies at the partnership level.</a:t>
            </a:r>
            <a:r>
              <a:rPr lang="en-US" sz="1750" b="0" i="0" dirty="0">
                <a:solidFill>
                  <a:srgbClr val="333333"/>
                </a:solidFill>
                <a:effectLst/>
              </a:rPr>
              <a:t> See section 163(j)(4). In other words, Congress decided that </a:t>
            </a:r>
            <a:r>
              <a:rPr lang="en-US" sz="1750" b="1" i="0" dirty="0">
                <a:solidFill>
                  <a:srgbClr val="FF0000"/>
                </a:solidFill>
                <a:effectLst/>
                <a:highlight>
                  <a:srgbClr val="FFFF00"/>
                </a:highlight>
              </a:rPr>
              <a:t>partnerships should be treated as entities rather than aggregates for purposes of section 163(j). </a:t>
            </a:r>
            <a:r>
              <a:rPr lang="en-US" sz="1750" b="0" i="0" dirty="0">
                <a:solidFill>
                  <a:srgbClr val="333333"/>
                </a:solidFill>
                <a:effectLst/>
              </a:rPr>
              <a:t>Additionally, revising the regulations to treat controlled partnerships as aggregates would not necessarily achieve the objectives sought by commenters because the controlling partners effectively could “elect” entity or aggregate treatment for the partnership simply by selling or acquiring interests therein (thereby causing the partnership to satisfy or fail the ownership requirement for aggregate treatment).</a:t>
            </a:r>
          </a:p>
          <a:p>
            <a:pPr marL="0" indent="0" fontAlgn="base">
              <a:buNone/>
            </a:pPr>
            <a:r>
              <a:rPr lang="en-US" sz="1750" i="0" dirty="0">
                <a:solidFill>
                  <a:srgbClr val="333333"/>
                </a:solidFill>
                <a:effectLst/>
              </a:rPr>
              <a:t>T.D. 9905 (Sep.14, 2020</a:t>
            </a:r>
            <a:r>
              <a:rPr lang="en-US" sz="1750" dirty="0">
                <a:solidFill>
                  <a:srgbClr val="333333"/>
                </a:solidFill>
              </a:rPr>
              <a:t>), Preamble, SUPPLEMENTARY </a:t>
            </a:r>
            <a:r>
              <a:rPr lang="en-US" sz="1750" i="0" dirty="0">
                <a:solidFill>
                  <a:srgbClr val="333333"/>
                </a:solidFill>
                <a:effectLst/>
              </a:rPr>
              <a:t>INFORMATION:, Summary of Comments and Explanation of Revisions, V. Comments on and Changes to Proposed § 1.163(j)-4: General Rules Applicable to C Corporations (Including Real Estate Investment Trusts (REITs), RICs, and Members of Consolidated Groups) and Tax-Exempt Corporations, </a:t>
            </a:r>
            <a:r>
              <a:rPr lang="en-US" sz="1750" i="0" cap="all" dirty="0">
                <a:solidFill>
                  <a:srgbClr val="333333"/>
                </a:solidFill>
                <a:effectLst/>
              </a:rPr>
              <a:t>A. AGGREGATING AFFILIATED BUT NON-CONSOLIDATED ENTITIES, 85 FR 56709.</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171</a:t>
            </a:fld>
            <a:endParaRPr lang="en-US" dirty="0"/>
          </a:p>
        </p:txBody>
      </p:sp>
      <p:sp>
        <p:nvSpPr>
          <p:cNvPr id="4" name="TextBox 3">
            <a:extLst>
              <a:ext uri="{FF2B5EF4-FFF2-40B4-BE49-F238E27FC236}">
                <a16:creationId xmlns:a16="http://schemas.microsoft.com/office/drawing/2014/main" id="{6AFA75F6-1840-4D5E-A2C9-D357A2A5FBE9}"/>
              </a:ext>
            </a:extLst>
          </p:cNvPr>
          <p:cNvSpPr txBox="1"/>
          <p:nvPr/>
        </p:nvSpPr>
        <p:spPr>
          <a:xfrm>
            <a:off x="11324735" y="60114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2</a:t>
            </a:r>
          </a:p>
        </p:txBody>
      </p:sp>
    </p:spTree>
    <p:extLst>
      <p:ext uri="{BB962C8B-B14F-4D97-AF65-F5344CB8AC3E}">
        <p14:creationId xmlns:p14="http://schemas.microsoft.com/office/powerpoint/2010/main" val="156188003"/>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800" dirty="0"/>
              <a:t>However, the Treasury Department and the IRS are concerned that the application of section 163(j) on an entity-by-entity basis outside the consolidated group context could create the potential for abuse in certain situations by facilitating the separation of excepted and non-excepted trades or businesses. For example, a </a:t>
            </a:r>
            <a:r>
              <a:rPr lang="en-US" sz="1800" dirty="0">
                <a:highlight>
                  <a:srgbClr val="FFFF00"/>
                </a:highlight>
              </a:rPr>
              <a:t>consolidated group that is engaged in both excepted and non-excepted trades or businesses could transfer its excepted trades or businesses to a controlled partnership, which in turn could borrow funds from a third party and distribute those funds to the consolidated group tax-free under section 731 (unless the debt is recharacterized as debt of the consolidated group in substance</a:t>
            </a:r>
            <a:r>
              <a:rPr lang="en-US" sz="1800" dirty="0"/>
              <a:t>; see </a:t>
            </a:r>
            <a:r>
              <a:rPr lang="en-US" sz="1800" i="1" dirty="0">
                <a:effectLst/>
              </a:rPr>
              <a:t>Plantation Patterns, Inc.</a:t>
            </a:r>
            <a:r>
              <a:rPr lang="en-US" sz="1800" dirty="0"/>
              <a:t> v. </a:t>
            </a:r>
            <a:r>
              <a:rPr lang="en-US" sz="1800" i="1" dirty="0">
                <a:effectLst/>
              </a:rPr>
              <a:t>Commissioner,</a:t>
            </a:r>
            <a:r>
              <a:rPr lang="en-US" sz="1800" dirty="0"/>
              <a:t> 462 F.2d 712 (5th Cir. 1972)). Similarly, </a:t>
            </a:r>
            <a:r>
              <a:rPr lang="en-US" sz="1800" dirty="0">
                <a:highlight>
                  <a:srgbClr val="FFFF00"/>
                </a:highlight>
              </a:rPr>
              <a:t>an individual taxpayer that is engaged in both excepted and non-excepted trades or businesses could transfer its excepted trades or businesses to a controlled corporation, which in turn could borrow funds from a third party and distribute those funds to the individual tax-free under section 301(c)(2) (assuming the corporation has no earnings and profits). Additionally, a partnership with two trades or businesses—one that generates ATI, and another that generates losses—could separate the two trades or businesses into a tiered partnership structure solely for the purpose of borrowing through the partnership that generates ATI and avoiding a section 163(j) limitation</a:t>
            </a:r>
            <a:r>
              <a:rPr lang="en-US" sz="1800" dirty="0"/>
              <a:t>. </a:t>
            </a:r>
            <a:r>
              <a:rPr lang="en-US" sz="1800" b="0" i="0" dirty="0">
                <a:solidFill>
                  <a:srgbClr val="333333"/>
                </a:solidFill>
                <a:effectLst/>
              </a:rPr>
              <a:t>The anti-avoidance rule in proposed § 1.163(j)-2(h) and the anti-abuse rule in proposed § 1.163(j)-10(c)(8) would preclude taxpayers from undertaking the foregoing transfers in certain circumstances. The </a:t>
            </a:r>
            <a:r>
              <a:rPr lang="en-US" sz="1800" b="0" i="0" dirty="0">
                <a:solidFill>
                  <a:srgbClr val="333333"/>
                </a:solidFill>
                <a:effectLst/>
                <a:highlight>
                  <a:srgbClr val="FFFF00"/>
                </a:highlight>
              </a:rPr>
              <a:t>final regulations add an example illustrating the application of the anti-avoidance rule in proposed § 1.163(j)-2(h) to the use of a controlled corporation to avoid the section 163(j) limitation, as well as an example illustrating the application of this anti-avoidance rule to the use of a lower-tier partnership to avoid the section 163(j) limitation </a:t>
            </a:r>
            <a:r>
              <a:rPr lang="en-US" sz="1800" b="0" i="0" dirty="0">
                <a:solidFill>
                  <a:srgbClr val="333333"/>
                </a:solidFill>
                <a:effectLst/>
              </a:rPr>
              <a:t>in a similar manner.</a:t>
            </a:r>
          </a:p>
          <a:p>
            <a:pPr marL="0" indent="0" fontAlgn="base">
              <a:buNone/>
            </a:pPr>
            <a:r>
              <a:rPr lang="en-US" sz="1800" i="0" dirty="0">
                <a:solidFill>
                  <a:srgbClr val="333333"/>
                </a:solidFill>
                <a:effectLst/>
              </a:rPr>
              <a:t>T.D. 9905 (Sep.14, 2020</a:t>
            </a:r>
            <a:r>
              <a:rPr lang="en-US" sz="1800" dirty="0">
                <a:solidFill>
                  <a:srgbClr val="333333"/>
                </a:solidFill>
              </a:rPr>
              <a:t>), Preamble, SUPPLEMENTARY </a:t>
            </a:r>
            <a:r>
              <a:rPr lang="en-US" sz="1800" i="0" dirty="0">
                <a:solidFill>
                  <a:srgbClr val="333333"/>
                </a:solidFill>
                <a:effectLst/>
              </a:rPr>
              <a:t>INFORMATION:, Summary of Comments and Explanation of Revisions, V. Comments on and Changes to Proposed § 1.163(j)-4: General Rules Applicable to C Corporations (Including Real Estate Investment Trusts (REITs), RICs, and Members of Consolidated Groups) and Tax-Exempt Corporations, </a:t>
            </a:r>
            <a:r>
              <a:rPr lang="en-US" sz="1800" i="0" cap="all" dirty="0">
                <a:solidFill>
                  <a:srgbClr val="333333"/>
                </a:solidFill>
                <a:effectLst/>
              </a:rPr>
              <a:t>A. AGGREGATING AFFILIATED BUT NON-CONSOLIDATED ENTITIES, 85 FR 56709.</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172</a:t>
            </a:fld>
            <a:endParaRPr lang="en-US" dirty="0"/>
          </a:p>
        </p:txBody>
      </p:sp>
      <p:sp>
        <p:nvSpPr>
          <p:cNvPr id="4" name="TextBox 3">
            <a:extLst>
              <a:ext uri="{FF2B5EF4-FFF2-40B4-BE49-F238E27FC236}">
                <a16:creationId xmlns:a16="http://schemas.microsoft.com/office/drawing/2014/main" id="{6AFA75F6-1840-4D5E-A2C9-D357A2A5FBE9}"/>
              </a:ext>
            </a:extLst>
          </p:cNvPr>
          <p:cNvSpPr txBox="1"/>
          <p:nvPr/>
        </p:nvSpPr>
        <p:spPr>
          <a:xfrm>
            <a:off x="11324735" y="60114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2</a:t>
            </a:r>
          </a:p>
        </p:txBody>
      </p:sp>
      <p:sp>
        <p:nvSpPr>
          <p:cNvPr id="8" name="Title 1">
            <a:extLst>
              <a:ext uri="{FF2B5EF4-FFF2-40B4-BE49-F238E27FC236}">
                <a16:creationId xmlns:a16="http://schemas.microsoft.com/office/drawing/2014/main" id="{8F19F124-8CB5-4FF8-9D6E-A226A4CED0FB}"/>
              </a:ext>
            </a:extLst>
          </p:cNvPr>
          <p:cNvSpPr>
            <a:spLocks noGrp="1"/>
          </p:cNvSpPr>
          <p:nvPr>
            <p:ph type="title"/>
          </p:nvPr>
        </p:nvSpPr>
        <p:spPr>
          <a:xfrm>
            <a:off x="167267" y="111508"/>
            <a:ext cx="11909502" cy="484881"/>
          </a:xfrm>
        </p:spPr>
        <p:txBody>
          <a:bodyPr>
            <a:normAutofit fontScale="90000"/>
          </a:bodyPr>
          <a:lstStyle/>
          <a:p>
            <a:pPr algn="ctr"/>
            <a:r>
              <a:rPr lang="en-US" dirty="0"/>
              <a:t>Consol. &amp; Non-Consol. </a:t>
            </a:r>
            <a:r>
              <a:rPr lang="en-US" dirty="0" err="1"/>
              <a:t>Gps</a:t>
            </a:r>
            <a:r>
              <a:rPr lang="en-US" dirty="0"/>
              <a:t>. &amp; Partnerships – 163(j) Limits</a:t>
            </a:r>
          </a:p>
        </p:txBody>
      </p:sp>
    </p:spTree>
    <p:extLst>
      <p:ext uri="{BB962C8B-B14F-4D97-AF65-F5344CB8AC3E}">
        <p14:creationId xmlns:p14="http://schemas.microsoft.com/office/powerpoint/2010/main" val="402837739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22661"/>
            <a:ext cx="12087922" cy="484881"/>
          </a:xfrm>
        </p:spPr>
        <p:txBody>
          <a:bodyPr>
            <a:noAutofit/>
          </a:bodyPr>
          <a:lstStyle/>
          <a:p>
            <a:pPr algn="ctr"/>
            <a:r>
              <a:rPr lang="en-US" sz="3600" dirty="0"/>
              <a:t>Consolidated Group – 163(j) Limit, ATI, BII, BIE, &amp; C/O of BII &amp; BIE</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750" b="0" i="0" dirty="0">
                <a:solidFill>
                  <a:srgbClr val="333333"/>
                </a:solidFill>
                <a:effectLst/>
              </a:rPr>
              <a:t>Proposed § 1.163(j)-4(d)(2) contains rules governing the calculation of the section 163(j) limitation for members of a consolidated group. These rules provide, in part, that: (</a:t>
            </a:r>
            <a:r>
              <a:rPr lang="en-US" sz="1750" b="0" i="0" dirty="0" err="1">
                <a:solidFill>
                  <a:srgbClr val="333333"/>
                </a:solidFill>
                <a:effectLst/>
              </a:rPr>
              <a:t>i</a:t>
            </a:r>
            <a:r>
              <a:rPr lang="en-US" sz="1750" b="0" i="0" dirty="0">
                <a:solidFill>
                  <a:srgbClr val="333333"/>
                </a:solidFill>
                <a:effectLst/>
              </a:rPr>
              <a:t>) A consolidated group has a single section 163(j) limitation; (ii) for purposes of calculating the group's ATI, the relevant taxable income is the consolidated group's consolidated taxable income, and intercompany items and corresponding items are disregarded to the extent they offset in amount; and (iii) for purposes of calculating the group's ATI and determining the business interest expense and business interest income of each member, all intercompany obligations (as defined in § 1.1502-13(g)(2)(ii)) are disregarded (thus, interest expense and interest income from intercompany obligations are not treated as business interest expense and business interest income for purposes of section 163(j)).</a:t>
            </a:r>
          </a:p>
          <a:p>
            <a:pPr marL="457200" lvl="1" indent="0">
              <a:buNone/>
            </a:pPr>
            <a:r>
              <a:rPr lang="en-US" sz="1750" dirty="0"/>
              <a:t>In turn, proposed § 1.163(j)-5(b)(3) contains rules governing the treatment of disallowed business interest expense carryforwards for consolidated groups. These rules provide, in part, that if the aggregate amount of members' business interest expense (including disallowed business interest expense carryforwards) exceeds the group's section 163(j) limitation, then: </a:t>
            </a:r>
            <a:r>
              <a:rPr lang="en-US" sz="1750" dirty="0">
                <a:highlight>
                  <a:srgbClr val="FFFF00"/>
                </a:highlight>
              </a:rPr>
              <a:t>(</a:t>
            </a:r>
            <a:r>
              <a:rPr lang="en-US" sz="1750" dirty="0" err="1">
                <a:highlight>
                  <a:srgbClr val="FFFF00"/>
                </a:highlight>
              </a:rPr>
              <a:t>i</a:t>
            </a:r>
            <a:r>
              <a:rPr lang="en-US" sz="1750" dirty="0">
                <a:highlight>
                  <a:srgbClr val="FFFF00"/>
                </a:highlight>
              </a:rPr>
              <a:t>)</a:t>
            </a:r>
            <a:r>
              <a:rPr lang="en-US" sz="1750" dirty="0"/>
              <a:t> </a:t>
            </a:r>
            <a:r>
              <a:rPr lang="en-US" sz="1750" dirty="0">
                <a:highlight>
                  <a:srgbClr val="FFFF00"/>
                </a:highlight>
              </a:rPr>
              <a:t>Each member with current-year business interest expense and either current-year business interest income or floor plan financing interest expense deducts current-year business interest expense to the extent of its current-year business interest income and floor plan financing interest expense</a:t>
            </a:r>
            <a:r>
              <a:rPr lang="en-US" sz="1750" dirty="0"/>
              <a:t>; </a:t>
            </a:r>
            <a:r>
              <a:rPr lang="en-US" sz="1750" dirty="0">
                <a:highlight>
                  <a:srgbClr val="FFFF00"/>
                </a:highlight>
              </a:rPr>
              <a:t>(ii) </a:t>
            </a:r>
            <a:r>
              <a:rPr lang="en-US" sz="1750" dirty="0"/>
              <a:t>if the group has any remaining section 163(j) limitation, </a:t>
            </a:r>
            <a:r>
              <a:rPr lang="en-US" sz="1750" dirty="0">
                <a:highlight>
                  <a:srgbClr val="FFFF00"/>
                </a:highlight>
              </a:rPr>
              <a:t>each member with remaining current-year business interest expense deducts a pro rata portion of its expense</a:t>
            </a:r>
            <a:r>
              <a:rPr lang="en-US" sz="1750" dirty="0"/>
              <a:t>; </a:t>
            </a:r>
            <a:r>
              <a:rPr lang="en-US" sz="1750" dirty="0">
                <a:highlight>
                  <a:srgbClr val="FFFF00"/>
                </a:highlight>
              </a:rPr>
              <a:t>(iii</a:t>
            </a:r>
            <a:r>
              <a:rPr lang="en-US" sz="1750" dirty="0"/>
              <a:t>) if the group has any remaining section 163(j) limitation, </a:t>
            </a:r>
            <a:r>
              <a:rPr lang="en-US" sz="1750" dirty="0">
                <a:highlight>
                  <a:srgbClr val="FFFF00"/>
                </a:highlight>
              </a:rPr>
              <a:t>disallowed business interest expense carryforwards are deducted on a pro rata basis in the order of the taxable years in which they arose</a:t>
            </a:r>
            <a:r>
              <a:rPr lang="en-US" sz="1750" dirty="0"/>
              <a:t>; and </a:t>
            </a:r>
            <a:r>
              <a:rPr lang="en-US" sz="1750" dirty="0">
                <a:highlight>
                  <a:srgbClr val="FFFF00"/>
                </a:highlight>
              </a:rPr>
              <a:t>(iv) </a:t>
            </a:r>
            <a:r>
              <a:rPr lang="en-US" sz="1750" dirty="0"/>
              <a:t>each member whose business interest expense is </a:t>
            </a:r>
            <a:r>
              <a:rPr lang="en-US" sz="1750" dirty="0">
                <a:highlight>
                  <a:srgbClr val="FFFF00"/>
                </a:highlight>
              </a:rPr>
              <a:t>not fully absorbed by the group in the current taxable year carries the expense forward to the succeeding taxable year as a disallowed business interest expense carryforward</a:t>
            </a:r>
            <a:r>
              <a:rPr lang="en-US" sz="1750" dirty="0"/>
              <a:t>.</a:t>
            </a:r>
          </a:p>
          <a:p>
            <a:pPr marL="0" indent="0">
              <a:buNone/>
            </a:pPr>
            <a:r>
              <a:rPr lang="en-US" sz="1750" i="0" dirty="0">
                <a:solidFill>
                  <a:srgbClr val="333333"/>
                </a:solidFill>
                <a:effectLst/>
              </a:rPr>
              <a:t>T.D. 9905 (Sep.14, 2020</a:t>
            </a:r>
            <a:r>
              <a:rPr lang="en-US" sz="1750" dirty="0">
                <a:solidFill>
                  <a:srgbClr val="333333"/>
                </a:solidFill>
              </a:rPr>
              <a:t>), Preamble, SUPPLEMENTARY </a:t>
            </a:r>
            <a:r>
              <a:rPr lang="en-US" sz="1750" i="0" dirty="0">
                <a:solidFill>
                  <a:srgbClr val="333333"/>
                </a:solidFill>
                <a:effectLst/>
              </a:rPr>
              <a:t>INFORMATION:, Summary of Comments and Explanation of Revisions, V. Comments on and Changes to Proposed § 1.163(j)-4: General Rules Applicable to C Corporations (Including Real Estate Investment Trusts (REITs), RICs, and Members of Consolidated Groups) and Tax-Exempt Corporations, </a:t>
            </a:r>
            <a:r>
              <a:rPr lang="en-US" sz="1750" i="0" cap="all" dirty="0">
                <a:solidFill>
                  <a:srgbClr val="333333"/>
                </a:solidFill>
                <a:effectLst/>
              </a:rPr>
              <a:t>B. INTERCOMPANY TRANSACTIONS AND INTERCOMPANY OBLIGATIONS, 85 FR 56709.</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173</a:t>
            </a:fld>
            <a:endParaRPr lang="en-US" dirty="0"/>
          </a:p>
        </p:txBody>
      </p:sp>
    </p:spTree>
    <p:extLst>
      <p:ext uri="{BB962C8B-B14F-4D97-AF65-F5344CB8AC3E}">
        <p14:creationId xmlns:p14="http://schemas.microsoft.com/office/powerpoint/2010/main" val="357979354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669076" y="111510"/>
            <a:ext cx="10827832" cy="484881"/>
          </a:xfrm>
        </p:spPr>
        <p:txBody>
          <a:bodyPr>
            <a:noAutofit/>
          </a:bodyPr>
          <a:lstStyle/>
          <a:p>
            <a:pPr algn="ctr"/>
            <a:r>
              <a:rPr lang="en-US" sz="3600" dirty="0"/>
              <a:t>Consolidated Group – 163(j) Limit &amp; SRLY C/O of BII &amp; BIE</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450" b="0" i="0" dirty="0">
                <a:solidFill>
                  <a:srgbClr val="333333"/>
                </a:solidFill>
                <a:effectLst/>
              </a:rPr>
              <a:t>After considering the comments received, the Treasury Department and the IRS have determined that a </a:t>
            </a:r>
            <a:r>
              <a:rPr lang="en-US" sz="1450" b="0" i="0" dirty="0">
                <a:solidFill>
                  <a:srgbClr val="333333"/>
                </a:solidFill>
                <a:effectLst/>
                <a:highlight>
                  <a:srgbClr val="FFFF00"/>
                </a:highlight>
              </a:rPr>
              <a:t>cumulative section 163(j) SRLY register</a:t>
            </a:r>
            <a:r>
              <a:rPr lang="en-US" sz="1450" b="0" i="0" dirty="0">
                <a:solidFill>
                  <a:srgbClr val="333333"/>
                </a:solidFill>
                <a:effectLst/>
              </a:rPr>
              <a:t> would better approximate the results under section 163(j) </a:t>
            </a:r>
            <a:r>
              <a:rPr lang="en-US" sz="1450" b="0" i="0" dirty="0">
                <a:solidFill>
                  <a:srgbClr val="333333"/>
                </a:solidFill>
                <a:effectLst/>
                <a:highlight>
                  <a:srgbClr val="FFFF00"/>
                </a:highlight>
              </a:rPr>
              <a:t>if the SRLY member had not joined a consolidated group</a:t>
            </a:r>
            <a:r>
              <a:rPr lang="en-US" sz="1450" b="0" i="0" dirty="0">
                <a:solidFill>
                  <a:srgbClr val="333333"/>
                </a:solidFill>
                <a:effectLst/>
              </a:rPr>
              <a:t>, and that this approach is not inconsistent with congressional intent. Therefore, the final regulations adopt a cumulative section 163(j) SRLY register.</a:t>
            </a:r>
          </a:p>
          <a:p>
            <a:pPr marL="457200" lvl="1" indent="0" fontAlgn="base">
              <a:buNone/>
            </a:pPr>
            <a:r>
              <a:rPr lang="en-US" sz="1450" b="0" i="0" dirty="0">
                <a:solidFill>
                  <a:srgbClr val="333333"/>
                </a:solidFill>
                <a:effectLst/>
              </a:rPr>
              <a:t>The cumulative section 163(j) SRLY register operates in a manner similar to, but is separate and distinct from, the cumulative register for NOLs described in § 1.1502-21(c). </a:t>
            </a:r>
            <a:r>
              <a:rPr lang="en-US" sz="1450" b="0" i="0" dirty="0">
                <a:solidFill>
                  <a:srgbClr val="333333"/>
                </a:solidFill>
                <a:effectLst/>
                <a:highlight>
                  <a:srgbClr val="FFFF00"/>
                </a:highlight>
              </a:rPr>
              <a:t>In computing a member's section 163(j) SRLY register, the intercompany transaction rules of § 1.1502-13 generally continue to apply; thus, for example, intercompany income items and intercompany deductions and losses (to the extent absorbed by the group) generally are taken into account in computing the section 163(j) SRLY register. However, interest income and expense from intercompany obligations are not taken into account in computing the section 163(j) SRLY register. </a:t>
            </a:r>
            <a:r>
              <a:rPr lang="en-US" sz="1450" b="0" i="0" dirty="0">
                <a:solidFill>
                  <a:srgbClr val="333333"/>
                </a:solidFill>
                <a:effectLst/>
              </a:rPr>
              <a:t>This approach approximates the SRLY member's capacity to utilize carryforwards on a standalone basis while harmonizing with the single-entity application of section 163(j) to consolidated groups. Under this approach, </a:t>
            </a:r>
            <a:r>
              <a:rPr lang="en-US" sz="1450" b="0" i="0" dirty="0">
                <a:solidFill>
                  <a:srgbClr val="333333"/>
                </a:solidFill>
                <a:effectLst/>
                <a:highlight>
                  <a:srgbClr val="FFFF00"/>
                </a:highlight>
              </a:rPr>
              <a:t>intercompany interest income and expense items will neither increase nor decrease the SRLY register.</a:t>
            </a:r>
          </a:p>
          <a:p>
            <a:pPr marL="457200" lvl="1" indent="0" fontAlgn="base">
              <a:buNone/>
            </a:pPr>
            <a:r>
              <a:rPr lang="en-US" sz="1450" b="0" i="0" dirty="0">
                <a:solidFill>
                  <a:srgbClr val="333333"/>
                </a:solidFill>
                <a:effectLst/>
              </a:rPr>
              <a:t>In the preamble to the proposed regulations, the Treasury Department and the IRS requested comments on another alternative to both an annual register and a cumulative register—removing the SRLY limitation from a member's SRLY-limited disallowed business interest expense carryforwards, to the extent of the member's standalone section 163(j) limitation, in taxable years in which the member's standalone section 163(j) limitation exceeds the consolidated group's section 163(j) limitation. A commenter endorsed this approach. However, other commenters expressed concern that this approach would be more distortive than a cumulative register approach. The Treasury Department and the IRS agree that a cumulative register more closely approximates the results on a standalone basis than this alternative approach. Thus, the final regulations adopt a cumulative register approach rather than this alternative approach.</a:t>
            </a:r>
          </a:p>
          <a:p>
            <a:pPr marL="457200" lvl="1" indent="0">
              <a:buNone/>
            </a:pPr>
            <a:r>
              <a:rPr lang="en-US" sz="1450" dirty="0"/>
              <a:t>Commenters also expressed concern that proposed § 1.163(j)-5(d)(2) would treat SRLY carryforwards as available for deduction only to the extent the amount of the SRLY member's business interest expense already deducted by the group in the current year does not exceed the member's annual section 163(j) SRLY limitation. The adoption of the cumulative section 163(j) SRLY limitation mechanism, with the associated reduction to reflect all business interest expense of that member that is absorbed by the group, obviates the issues highlighted in the comment. The final regulations retain the other SRLY limitations in proposed § 1.163(j)-5(d)(2).</a:t>
            </a:r>
          </a:p>
          <a:p>
            <a:pPr marL="0" indent="0">
              <a:buNone/>
            </a:pPr>
            <a:r>
              <a:rPr lang="en-US" sz="1450" i="0" dirty="0">
                <a:solidFill>
                  <a:srgbClr val="333333"/>
                </a:solidFill>
                <a:effectLst/>
              </a:rPr>
              <a:t>T.D. 9905 (Sep.14, 2020</a:t>
            </a:r>
            <a:r>
              <a:rPr lang="en-US" sz="1450" dirty="0">
                <a:solidFill>
                  <a:srgbClr val="333333"/>
                </a:solidFill>
              </a:rPr>
              <a:t>), Preamble, SUPPLEMENTARY </a:t>
            </a:r>
            <a:r>
              <a:rPr lang="en-US" sz="1450" i="0" dirty="0">
                <a:solidFill>
                  <a:srgbClr val="333333"/>
                </a:solidFill>
                <a:effectLst/>
              </a:rPr>
              <a:t>INFORMATION:, Summary of Comments and Explanation of Revisions, VI. Comments on and Changes to Proposed § 1.163(j)-5: General Rules Governing Disallowed Business Interest Expense Carryforwards for C Corporations, </a:t>
            </a:r>
            <a:r>
              <a:rPr lang="en-US" sz="1450" i="0" cap="all" dirty="0">
                <a:solidFill>
                  <a:srgbClr val="333333"/>
                </a:solidFill>
                <a:effectLst/>
              </a:rPr>
              <a:t>B. CARRYFORWARDS FROM SEPARATE RETURN LIMITATION YEARS, 85 FR 56715.</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174</a:t>
            </a:fld>
            <a:endParaRPr lang="en-US" dirty="0"/>
          </a:p>
        </p:txBody>
      </p:sp>
    </p:spTree>
    <p:extLst>
      <p:ext uri="{BB962C8B-B14F-4D97-AF65-F5344CB8AC3E}">
        <p14:creationId xmlns:p14="http://schemas.microsoft.com/office/powerpoint/2010/main" val="12987678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9210" y="111510"/>
            <a:ext cx="11998712" cy="484881"/>
          </a:xfrm>
        </p:spPr>
        <p:txBody>
          <a:bodyPr>
            <a:noAutofit/>
          </a:bodyPr>
          <a:lstStyle/>
          <a:p>
            <a:pPr algn="ctr"/>
            <a:r>
              <a:rPr lang="en-US" sz="3600" dirty="0"/>
              <a:t>Con. </a:t>
            </a:r>
            <a:r>
              <a:rPr lang="en-US" sz="3600" dirty="0" err="1"/>
              <a:t>Gp</a:t>
            </a:r>
            <a:r>
              <a:rPr lang="en-US" sz="3600" dirty="0"/>
              <a:t>. – 163(j) Limit BII, BIE, </a:t>
            </a:r>
            <a:r>
              <a:rPr lang="en-US" sz="3600" dirty="0" err="1"/>
              <a:t>Fl’r</a:t>
            </a:r>
            <a:r>
              <a:rPr lang="en-US" sz="3600" dirty="0"/>
              <a:t> Plan Int. Exp., C/O of BII &amp; BIE</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b="0" i="0" dirty="0">
                <a:solidFill>
                  <a:srgbClr val="333333"/>
                </a:solidFill>
                <a:effectLst/>
              </a:rPr>
              <a:t>As described in part V(B) of this Summary of Comments and Explanation of Revisions section, proposed § 1.163(j)-5(b)(3) provides, in part, that </a:t>
            </a:r>
            <a:r>
              <a:rPr lang="en-US" b="0" i="0" dirty="0">
                <a:solidFill>
                  <a:srgbClr val="333333"/>
                </a:solidFill>
                <a:effectLst/>
                <a:highlight>
                  <a:srgbClr val="FFFF00"/>
                </a:highlight>
              </a:rPr>
              <a:t>if the aggregate amount of members' business interest expense (including carryforwards) exceeds the consolidated group's section 163(j) limitation for the current year, then each member with current-year business interest expense and current-year business interest income or floor plan financing interest expense deducts current-year business interest expense to the extent of its current-year business interest income and floor plan financing interest expense. Thereafter, if the group has any remaining section 163(j) limitation, each member with remaining current-year business interest expense deducts a pro rata portion thereof.</a:t>
            </a:r>
          </a:p>
          <a:p>
            <a:pPr marL="457200" lvl="1" indent="0" fontAlgn="base">
              <a:buNone/>
            </a:pPr>
            <a:endParaRPr lang="en-US" b="0" i="0" dirty="0">
              <a:solidFill>
                <a:srgbClr val="333333"/>
              </a:solidFill>
              <a:effectLst/>
            </a:endParaRPr>
          </a:p>
          <a:p>
            <a:pPr marL="0" lvl="1" indent="0" fontAlgn="base">
              <a:buNone/>
            </a:pPr>
            <a:r>
              <a:rPr lang="en-US" i="0" dirty="0">
                <a:solidFill>
                  <a:srgbClr val="333333"/>
                </a:solidFill>
                <a:effectLst/>
              </a:rPr>
              <a:t>T.D. 9905 (Sep.14, 2020</a:t>
            </a:r>
            <a:r>
              <a:rPr lang="en-US" dirty="0">
                <a:solidFill>
                  <a:srgbClr val="333333"/>
                </a:solidFill>
              </a:rPr>
              <a:t>), Preamble, SUPPLEMENTARY </a:t>
            </a:r>
            <a:r>
              <a:rPr lang="en-US" i="0" dirty="0">
                <a:solidFill>
                  <a:srgbClr val="333333"/>
                </a:solidFill>
                <a:effectLst/>
              </a:rPr>
              <a:t>INFORMATION:, Summary of Comments and Explanation of Revisions, VI. Comments on and Changes to Proposed § 1.163(j)-5: General Rules Governing Disallowed Business Interest Expense Carryforwards for C Corporations, </a:t>
            </a:r>
            <a:r>
              <a:rPr lang="en-US" i="0" cap="all" dirty="0">
                <a:solidFill>
                  <a:srgbClr val="333333"/>
                </a:solidFill>
                <a:effectLst/>
              </a:rPr>
              <a:t>C. OFFSETTING BUSINESS INTEREST EXPENSE WITH BUSINESS INTEREST INCOME AND FLOOR PLAN FINANCING INTEREST EXPENSE AT THE MEMBER LEVEL, 85 FR 56716.</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175</a:t>
            </a:fld>
            <a:endParaRPr lang="en-US" dirty="0"/>
          </a:p>
        </p:txBody>
      </p:sp>
    </p:spTree>
    <p:extLst>
      <p:ext uri="{BB962C8B-B14F-4D97-AF65-F5344CB8AC3E}">
        <p14:creationId xmlns:p14="http://schemas.microsoft.com/office/powerpoint/2010/main" val="86309702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58645" y="66906"/>
            <a:ext cx="10470996" cy="597359"/>
          </a:xfrm>
        </p:spPr>
        <p:txBody>
          <a:bodyPr>
            <a:noAutofit/>
          </a:bodyPr>
          <a:lstStyle/>
          <a:p>
            <a:pPr algn="ctr"/>
            <a:r>
              <a:rPr lang="en-US" sz="4000" dirty="0"/>
              <a:t>TCJA &amp; CARES Act - Partnerships &amp; S Corporations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176</a:t>
            </a:fld>
            <a:endParaRPr lang="en-US"/>
          </a:p>
        </p:txBody>
      </p:sp>
      <p:sp>
        <p:nvSpPr>
          <p:cNvPr id="8" name="Content Placeholder 2">
            <a:extLst>
              <a:ext uri="{FF2B5EF4-FFF2-40B4-BE49-F238E27FC236}">
                <a16:creationId xmlns:a16="http://schemas.microsoft.com/office/drawing/2014/main" id="{04467A94-69F0-4148-AABD-D8BD6635F3E8}"/>
              </a:ext>
            </a:extLst>
          </p:cNvPr>
          <p:cNvSpPr txBox="1">
            <a:spLocks/>
          </p:cNvSpPr>
          <p:nvPr/>
        </p:nvSpPr>
        <p:spPr>
          <a:xfrm>
            <a:off x="613317" y="726729"/>
            <a:ext cx="10783229" cy="61312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350" dirty="0">
                <a:highlight>
                  <a:srgbClr val="00FFFF"/>
                </a:highlight>
              </a:rPr>
              <a:t>TCJA &amp; CARES Act</a:t>
            </a:r>
            <a:endParaRPr lang="en-US" sz="1350" u="sng" dirty="0">
              <a:highlight>
                <a:srgbClr val="00FFFF"/>
              </a:highlight>
            </a:endParaRPr>
          </a:p>
          <a:p>
            <a:pPr marL="0" indent="0">
              <a:buFont typeface="Arial" panose="020B0604020202020204" pitchFamily="34" charset="0"/>
              <a:buNone/>
            </a:pPr>
            <a:r>
              <a:rPr lang="en-US" sz="1350" u="sng" dirty="0">
                <a:highlight>
                  <a:srgbClr val="00FFFF"/>
                </a:highlight>
              </a:rPr>
              <a:t>Business</a:t>
            </a:r>
            <a:r>
              <a:rPr lang="en-US" sz="1350" dirty="0">
                <a:highlight>
                  <a:srgbClr val="00FFFF"/>
                </a:highlight>
              </a:rPr>
              <a:t> Interest Expense Deduction – Partnerships &amp; S Corporations</a:t>
            </a:r>
          </a:p>
          <a:p>
            <a:pPr marL="0" indent="0">
              <a:buFont typeface="Arial" panose="020B0604020202020204" pitchFamily="34" charset="0"/>
              <a:buNone/>
            </a:pPr>
            <a:r>
              <a:rPr lang="en-US" sz="1350" dirty="0"/>
              <a:t>S Corporation</a:t>
            </a:r>
          </a:p>
          <a:p>
            <a:pPr marL="0" indent="0">
              <a:buFont typeface="Arial" panose="020B0604020202020204" pitchFamily="34" charset="0"/>
              <a:buNone/>
            </a:pPr>
            <a:r>
              <a:rPr lang="en-US" sz="1350" dirty="0"/>
              <a:t>Definitions, Including Partnership, Partner, Corporation</a:t>
            </a:r>
          </a:p>
          <a:p>
            <a:pPr marL="0" indent="0">
              <a:buFont typeface="Arial" panose="020B0604020202020204" pitchFamily="34" charset="0"/>
              <a:buNone/>
            </a:pPr>
            <a:r>
              <a:rPr lang="en-US" sz="1350" dirty="0"/>
              <a:t>Instructions for Form 1065 (2020)</a:t>
            </a:r>
          </a:p>
          <a:p>
            <a:pPr marL="0" indent="0">
              <a:buFont typeface="Arial" panose="020B0604020202020204" pitchFamily="34" charset="0"/>
              <a:buNone/>
            </a:pPr>
            <a:r>
              <a:rPr lang="en-US" sz="1350" dirty="0"/>
              <a:t>Inst. for Form 8990 (Rev. May 2020) – P-ships &amp; S Corps. - ETI &amp; EII</a:t>
            </a:r>
          </a:p>
          <a:p>
            <a:pPr marL="0" indent="0">
              <a:buFont typeface="Arial" panose="020B0604020202020204" pitchFamily="34" charset="0"/>
              <a:buNone/>
            </a:pPr>
            <a:r>
              <a:rPr lang="en-US" sz="1350" u="sng" dirty="0"/>
              <a:t>Business</a:t>
            </a:r>
            <a:r>
              <a:rPr lang="en-US" sz="1350" dirty="0"/>
              <a:t> Interest Expense Deduction Limiters – Partnerships</a:t>
            </a:r>
          </a:p>
          <a:p>
            <a:pPr marL="0" indent="0">
              <a:buFont typeface="Arial" panose="020B0604020202020204" pitchFamily="34" charset="0"/>
              <a:buNone/>
            </a:pPr>
            <a:r>
              <a:rPr lang="en-US" sz="1350" dirty="0"/>
              <a:t>EBIE &amp; ETI – Partnerships &amp; S Corporations</a:t>
            </a:r>
          </a:p>
          <a:p>
            <a:pPr marL="0" indent="0">
              <a:buFont typeface="Arial" panose="020B0604020202020204" pitchFamily="34" charset="0"/>
              <a:buNone/>
            </a:pPr>
            <a:r>
              <a:rPr lang="en-US" sz="1350" dirty="0"/>
              <a:t>Partnerships – EBIE</a:t>
            </a:r>
          </a:p>
          <a:p>
            <a:pPr marL="0" indent="0">
              <a:buFont typeface="Arial" panose="020B0604020202020204" pitchFamily="34" charset="0"/>
              <a:buNone/>
            </a:pPr>
            <a:r>
              <a:rPr lang="en-US" sz="1350" dirty="0"/>
              <a:t>Carryforwards – Partnerships – EBIE - 3</a:t>
            </a:r>
          </a:p>
          <a:p>
            <a:pPr marL="0" indent="0">
              <a:buFont typeface="Arial" panose="020B0604020202020204" pitchFamily="34" charset="0"/>
              <a:buNone/>
            </a:pPr>
            <a:r>
              <a:rPr lang="en-US" sz="1350" dirty="0"/>
              <a:t>EBIE – Partnerships – Basis Adjustments - 4</a:t>
            </a:r>
          </a:p>
          <a:p>
            <a:pPr marL="0" indent="0">
              <a:buFont typeface="Arial" panose="020B0604020202020204" pitchFamily="34" charset="0"/>
              <a:buNone/>
            </a:pPr>
            <a:r>
              <a:rPr lang="en-US" sz="1350" dirty="0"/>
              <a:t>ETI – Partnerships or S Corporations</a:t>
            </a:r>
          </a:p>
          <a:p>
            <a:pPr marL="0" indent="0">
              <a:buFont typeface="Arial" panose="020B0604020202020204" pitchFamily="34" charset="0"/>
              <a:buNone/>
            </a:pPr>
            <a:r>
              <a:rPr lang="en-US" sz="1350" dirty="0"/>
              <a:t>Partnerships – Passive Activities, 163(j) Limit BIE &amp; C/O of BIE</a:t>
            </a:r>
          </a:p>
          <a:p>
            <a:pPr marL="0" indent="0">
              <a:buFont typeface="Arial" panose="020B0604020202020204" pitchFamily="34" charset="0"/>
              <a:buNone/>
            </a:pPr>
            <a:r>
              <a:rPr lang="en-US" sz="1350" dirty="0"/>
              <a:t>Partnerships &amp; S Corporations – Not Subject to IRC § 163(j)</a:t>
            </a:r>
          </a:p>
          <a:p>
            <a:pPr marL="0" indent="0">
              <a:buFont typeface="Arial" panose="020B0604020202020204" pitchFamily="34" charset="0"/>
              <a:buNone/>
            </a:pPr>
            <a:r>
              <a:rPr lang="en-US" sz="1350" dirty="0"/>
              <a:t>Partnerships &amp; S Corporations Become Exempt – IRC § 163(j)</a:t>
            </a:r>
          </a:p>
          <a:p>
            <a:pPr marL="0" indent="0">
              <a:buFont typeface="Arial" panose="020B0604020202020204" pitchFamily="34" charset="0"/>
              <a:buNone/>
            </a:pPr>
            <a:r>
              <a:rPr lang="en-US" sz="1350" dirty="0"/>
              <a:t>Partnerships – Allocation - IRC § 163(j) Excess Items – 2 or 11 Steps</a:t>
            </a:r>
          </a:p>
          <a:p>
            <a:pPr marL="0" indent="0">
              <a:buFont typeface="Arial" panose="020B0604020202020204" pitchFamily="34" charset="0"/>
              <a:buNone/>
            </a:pPr>
            <a:r>
              <a:rPr lang="en-US" sz="1350" dirty="0"/>
              <a:t>Partnerships – Allocation - IRC § 163(j) Excess Items – Ex. 1</a:t>
            </a:r>
          </a:p>
          <a:p>
            <a:pPr marL="0" indent="0">
              <a:buFont typeface="Arial" panose="020B0604020202020204" pitchFamily="34" charset="0"/>
              <a:buNone/>
            </a:pPr>
            <a:r>
              <a:rPr lang="en-US" sz="1350" dirty="0"/>
              <a:t>S Corporations – Allocation - IRC § 163(j) Excess Items – Ex. 22</a:t>
            </a:r>
          </a:p>
          <a:p>
            <a:pPr marL="0" indent="0">
              <a:buFont typeface="Arial" panose="020B0604020202020204" pitchFamily="34" charset="0"/>
              <a:buNone/>
            </a:pPr>
            <a:r>
              <a:rPr lang="en-US" sz="1350" dirty="0"/>
              <a:t>Self-Charged Lending Transactions between Partnerships and Partners</a:t>
            </a:r>
          </a:p>
          <a:p>
            <a:pPr marL="0" indent="0">
              <a:buFont typeface="Arial" panose="020B0604020202020204" pitchFamily="34" charset="0"/>
              <a:buNone/>
            </a:pPr>
            <a:r>
              <a:rPr lang="en-US" sz="1350" dirty="0"/>
              <a:t>Partnerships </a:t>
            </a:r>
            <a:r>
              <a:rPr lang="en-US" sz="1350" dirty="0" err="1"/>
              <a:t>Nonseparately</a:t>
            </a:r>
            <a:r>
              <a:rPr lang="en-US" sz="1350" dirty="0"/>
              <a:t> Stated TI - Become Exempt – IRC § 163(j) - Planning</a:t>
            </a:r>
          </a:p>
        </p:txBody>
      </p:sp>
    </p:spTree>
    <p:extLst>
      <p:ext uri="{BB962C8B-B14F-4D97-AF65-F5344CB8AC3E}">
        <p14:creationId xmlns:p14="http://schemas.microsoft.com/office/powerpoint/2010/main" val="211051266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59367" y="93757"/>
            <a:ext cx="10047245" cy="484881"/>
          </a:xfrm>
        </p:spPr>
        <p:txBody>
          <a:bodyPr>
            <a:normAutofit fontScale="90000"/>
          </a:bodyPr>
          <a:lstStyle/>
          <a:p>
            <a:pPr algn="ctr"/>
            <a:r>
              <a:rPr lang="en-US" u="sng" dirty="0"/>
              <a:t>Business</a:t>
            </a:r>
            <a:r>
              <a:rPr lang="en-US" dirty="0"/>
              <a:t> Interest Expense Deduction - Summary</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4180294" cy="3293209"/>
          </a:xfrm>
          <a:prstGeom prst="rect">
            <a:avLst/>
          </a:prstGeom>
          <a:noFill/>
        </p:spPr>
        <p:txBody>
          <a:bodyPr wrap="square" rtlCol="0">
            <a:spAutoFit/>
          </a:bodyPr>
          <a:lstStyle/>
          <a:p>
            <a:r>
              <a:rPr lang="en-US" sz="2600" b="1" dirty="0"/>
              <a:t>Enablers &amp; Limiters</a:t>
            </a:r>
            <a:r>
              <a:rPr lang="en-US" sz="2600" dirty="0"/>
              <a:t>: </a:t>
            </a:r>
          </a:p>
          <a:p>
            <a:pPr marL="457200" indent="-457200">
              <a:buFont typeface="Arial" panose="020B0604020202020204" pitchFamily="34" charset="0"/>
              <a:buChar char="•"/>
            </a:pPr>
            <a:r>
              <a:rPr lang="en-US" sz="2600" dirty="0"/>
              <a:t>BII</a:t>
            </a:r>
          </a:p>
          <a:p>
            <a:pPr marL="457200" indent="-457200">
              <a:buFont typeface="Arial" panose="020B0604020202020204" pitchFamily="34" charset="0"/>
              <a:buChar char="•"/>
            </a:pPr>
            <a:r>
              <a:rPr lang="en-US" sz="2600" dirty="0"/>
              <a:t>ATI - 30% </a:t>
            </a:r>
            <a:r>
              <a:rPr lang="en-US" sz="2600" b="1" dirty="0">
                <a:solidFill>
                  <a:srgbClr val="FF0000"/>
                </a:solidFill>
              </a:rPr>
              <a:t>√ </a:t>
            </a:r>
            <a:r>
              <a:rPr lang="en-US" sz="2600" dirty="0"/>
              <a:t>of EBITDA  2018 – 2021 then </a:t>
            </a:r>
          </a:p>
          <a:p>
            <a:pPr marL="457200" indent="-457200">
              <a:buFont typeface="Arial" panose="020B0604020202020204" pitchFamily="34" charset="0"/>
              <a:buChar char="•"/>
            </a:pPr>
            <a:r>
              <a:rPr lang="en-US" sz="2600" dirty="0"/>
              <a:t>ATI - 30%</a:t>
            </a:r>
            <a:r>
              <a:rPr lang="en-US" sz="2600" b="1" dirty="0">
                <a:solidFill>
                  <a:srgbClr val="FF0000"/>
                </a:solidFill>
              </a:rPr>
              <a:t> </a:t>
            </a:r>
            <a:r>
              <a:rPr lang="en-US" sz="2600" dirty="0"/>
              <a:t>of EBIT from 2022</a:t>
            </a:r>
          </a:p>
          <a:p>
            <a:pPr lvl="1" indent="-457200">
              <a:buFont typeface="Arial" panose="020B0604020202020204" pitchFamily="34" charset="0"/>
              <a:buChar char="•"/>
            </a:pPr>
            <a:r>
              <a:rPr lang="en-US" sz="2600" dirty="0"/>
              <a:t>Floor plan financing interest expense</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177</a:t>
            </a:fld>
            <a:endParaRPr lang="en-US"/>
          </a:p>
        </p:txBody>
      </p:sp>
      <p:sp>
        <p:nvSpPr>
          <p:cNvPr id="5" name="TextBox 4">
            <a:extLst>
              <a:ext uri="{FF2B5EF4-FFF2-40B4-BE49-F238E27FC236}">
                <a16:creationId xmlns:a16="http://schemas.microsoft.com/office/drawing/2014/main" id="{260D29D3-D9D7-4BF0-97A1-825ACF6D9A55}"/>
              </a:ext>
            </a:extLst>
          </p:cNvPr>
          <p:cNvSpPr txBox="1"/>
          <p:nvPr/>
        </p:nvSpPr>
        <p:spPr>
          <a:xfrm>
            <a:off x="646770" y="4059053"/>
            <a:ext cx="3958683" cy="1107996"/>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CARES Act increased to 50% for 2019 &amp; 2020 – can elect out – can elect 2019 ATI limit in 2020.</a:t>
            </a:r>
          </a:p>
        </p:txBody>
      </p:sp>
      <p:sp>
        <p:nvSpPr>
          <p:cNvPr id="12" name="TextBox 11">
            <a:extLst>
              <a:ext uri="{FF2B5EF4-FFF2-40B4-BE49-F238E27FC236}">
                <a16:creationId xmlns:a16="http://schemas.microsoft.com/office/drawing/2014/main" id="{1D175F4B-EEB8-4C86-90AB-FB01595A4D55}"/>
              </a:ext>
            </a:extLst>
          </p:cNvPr>
          <p:cNvSpPr txBox="1"/>
          <p:nvPr/>
        </p:nvSpPr>
        <p:spPr>
          <a:xfrm>
            <a:off x="5093319" y="717002"/>
            <a:ext cx="6347834" cy="3693319"/>
          </a:xfrm>
          <a:prstGeom prst="rect">
            <a:avLst/>
          </a:prstGeom>
          <a:noFill/>
        </p:spPr>
        <p:txBody>
          <a:bodyPr wrap="square">
            <a:spAutoFit/>
          </a:bodyPr>
          <a:lstStyle/>
          <a:p>
            <a:r>
              <a:rPr lang="en-US" sz="2600" b="1" dirty="0"/>
              <a:t>Exceptions:</a:t>
            </a:r>
          </a:p>
          <a:p>
            <a:pPr marL="457200" indent="-457200">
              <a:buFont typeface="Arial" panose="020B0604020202020204" pitchFamily="34" charset="0"/>
              <a:buChar char="•"/>
            </a:pPr>
            <a:r>
              <a:rPr lang="en-US" sz="2600" dirty="0"/>
              <a:t>Average annual gross receipts do not exceed $ 25 M ($ 26 M inflation adjusted – 2019 - 2021) for the prior 3-tax yr. period.</a:t>
            </a:r>
          </a:p>
          <a:p>
            <a:pPr marL="457200" indent="-457200">
              <a:buFont typeface="Arial" panose="020B0604020202020204" pitchFamily="34" charset="0"/>
              <a:buChar char="•"/>
            </a:pPr>
            <a:r>
              <a:rPr lang="en-US" sz="2600" dirty="0"/>
              <a:t>Performing services as an employee</a:t>
            </a:r>
          </a:p>
          <a:p>
            <a:pPr marL="457200" indent="-457200">
              <a:buFont typeface="Arial" panose="020B0604020202020204" pitchFamily="34" charset="0"/>
              <a:buChar char="•"/>
            </a:pPr>
            <a:r>
              <a:rPr lang="en-US" sz="2600" dirty="0"/>
              <a:t>Electing (irrevocable) real property trade or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Electing (irrevocable) farming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Sale or furnishing of certain utility services</a:t>
            </a:r>
          </a:p>
        </p:txBody>
      </p:sp>
      <p:sp>
        <p:nvSpPr>
          <p:cNvPr id="14" name="TextBox 13">
            <a:extLst>
              <a:ext uri="{FF2B5EF4-FFF2-40B4-BE49-F238E27FC236}">
                <a16:creationId xmlns:a16="http://schemas.microsoft.com/office/drawing/2014/main" id="{E60F4E94-4D1A-4152-AED6-22B33EAA9C24}"/>
              </a:ext>
            </a:extLst>
          </p:cNvPr>
          <p:cNvSpPr txBox="1"/>
          <p:nvPr/>
        </p:nvSpPr>
        <p:spPr>
          <a:xfrm>
            <a:off x="5207620" y="4378009"/>
            <a:ext cx="6423102" cy="769441"/>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One-Time Extension to Make or W/D Election (2018 - 2020) – CARES Act - Rev. Proc. 2020-22 (4-10-20)</a:t>
            </a:r>
          </a:p>
        </p:txBody>
      </p:sp>
      <p:sp>
        <p:nvSpPr>
          <p:cNvPr id="15" name="TextBox 14">
            <a:extLst>
              <a:ext uri="{FF2B5EF4-FFF2-40B4-BE49-F238E27FC236}">
                <a16:creationId xmlns:a16="http://schemas.microsoft.com/office/drawing/2014/main" id="{9DB52648-0D5D-4236-ABED-1794346CE7F0}"/>
              </a:ext>
            </a:extLst>
          </p:cNvPr>
          <p:cNvSpPr txBox="1"/>
          <p:nvPr/>
        </p:nvSpPr>
        <p:spPr>
          <a:xfrm>
            <a:off x="646773" y="5386043"/>
            <a:ext cx="10660564" cy="1354217"/>
          </a:xfrm>
          <a:prstGeom prst="rect">
            <a:avLst/>
          </a:prstGeom>
          <a:noFill/>
        </p:spPr>
        <p:txBody>
          <a:bodyPr wrap="square" rtlCol="0">
            <a:spAutoFit/>
          </a:bodyPr>
          <a:lstStyle/>
          <a:p>
            <a:r>
              <a:rPr lang="en-US" sz="2050" dirty="0"/>
              <a:t>Above rules generally apply to Individuals &amp; Others.  </a:t>
            </a:r>
            <a:r>
              <a:rPr lang="en-US" sz="2050" dirty="0">
                <a:highlight>
                  <a:srgbClr val="FFFF00"/>
                </a:highlight>
              </a:rPr>
              <a:t>Above &amp; additional rules apply to</a:t>
            </a:r>
            <a:r>
              <a:rPr lang="en-US" sz="2050" dirty="0"/>
              <a:t> </a:t>
            </a:r>
            <a:r>
              <a:rPr lang="en-US" sz="2050" b="1" dirty="0">
                <a:solidFill>
                  <a:srgbClr val="FF0000"/>
                </a:solidFill>
              </a:rPr>
              <a:t>(1) </a:t>
            </a:r>
            <a:r>
              <a:rPr lang="en-US" sz="2050" dirty="0"/>
              <a:t>C Corps. (including Real Estate Investment Trusts (“REITs”), Regulated Investment Companies (“RICs”), and members of consolidated groups) and tax-exempt corporations, </a:t>
            </a:r>
            <a:r>
              <a:rPr lang="en-US" sz="2050" b="1" dirty="0">
                <a:solidFill>
                  <a:srgbClr val="FF0000"/>
                </a:solidFill>
              </a:rPr>
              <a:t>(2) </a:t>
            </a:r>
            <a:r>
              <a:rPr lang="en-US" sz="2050" dirty="0">
                <a:highlight>
                  <a:srgbClr val="FFFF00"/>
                </a:highlight>
              </a:rPr>
              <a:t>Partnerships &amp; S Corporations</a:t>
            </a:r>
            <a:r>
              <a:rPr lang="en-US" sz="2050" dirty="0"/>
              <a:t>, </a:t>
            </a:r>
            <a:r>
              <a:rPr lang="en-US" sz="2050" b="1" dirty="0">
                <a:solidFill>
                  <a:srgbClr val="FF0000"/>
                </a:solidFill>
              </a:rPr>
              <a:t>(3) </a:t>
            </a:r>
            <a:r>
              <a:rPr lang="en-US" sz="2050" dirty="0"/>
              <a:t>Controlled Foreign Corporations (“CFCs”), and </a:t>
            </a:r>
            <a:r>
              <a:rPr lang="en-US" sz="2050" b="1" dirty="0">
                <a:solidFill>
                  <a:srgbClr val="FF0000"/>
                </a:solidFill>
              </a:rPr>
              <a:t>(4)</a:t>
            </a:r>
            <a:r>
              <a:rPr lang="en-US" sz="2050" dirty="0"/>
              <a:t> Effectively Connected Income (“ECI”)</a:t>
            </a:r>
          </a:p>
        </p:txBody>
      </p:sp>
      <p:cxnSp>
        <p:nvCxnSpPr>
          <p:cNvPr id="11" name="Straight Connector 10">
            <a:extLst>
              <a:ext uri="{FF2B5EF4-FFF2-40B4-BE49-F238E27FC236}">
                <a16:creationId xmlns:a16="http://schemas.microsoft.com/office/drawing/2014/main" id="{AC957B9D-104B-4EAC-A7F5-6EA46B59637F}"/>
              </a:ext>
            </a:extLst>
          </p:cNvPr>
          <p:cNvCxnSpPr>
            <a:cxnSpLocks/>
          </p:cNvCxnSpPr>
          <p:nvPr/>
        </p:nvCxnSpPr>
        <p:spPr>
          <a:xfrm flipV="1">
            <a:off x="4962293" y="702528"/>
            <a:ext cx="0" cy="454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743D2BA-BF66-464D-81EC-0F0E367FF9C3}"/>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1250007090"/>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78420" y="111510"/>
            <a:ext cx="11876048" cy="484881"/>
          </a:xfrm>
        </p:spPr>
        <p:txBody>
          <a:bodyPr>
            <a:normAutofit fontScale="90000"/>
          </a:bodyPr>
          <a:lstStyle/>
          <a:p>
            <a:pPr algn="ctr"/>
            <a:r>
              <a:rPr lang="en-US" dirty="0"/>
              <a:t>S Corporation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800" dirty="0"/>
              <a:t>(34) </a:t>
            </a:r>
            <a:r>
              <a:rPr lang="en-US" sz="2800" i="1" dirty="0"/>
              <a:t>S corporation</a:t>
            </a:r>
            <a:r>
              <a:rPr lang="en-US" sz="2800" dirty="0"/>
              <a:t>. The term </a:t>
            </a:r>
            <a:r>
              <a:rPr lang="en-US" sz="2800" i="1" dirty="0"/>
              <a:t>S corporation </a:t>
            </a:r>
            <a:r>
              <a:rPr lang="en-US" sz="2800" dirty="0"/>
              <a:t>has the meaning provided in section 1361(a)(1). </a:t>
            </a:r>
            <a:endParaRPr lang="en-US" sz="2800" b="0" i="0" dirty="0">
              <a:solidFill>
                <a:srgbClr val="333333"/>
              </a:solidFill>
              <a:effectLst/>
            </a:endParaRPr>
          </a:p>
          <a:p>
            <a:pPr marL="0" indent="0" fontAlgn="base">
              <a:buNone/>
            </a:pPr>
            <a:r>
              <a:rPr lang="en-US" b="0" i="0" dirty="0">
                <a:solidFill>
                  <a:srgbClr val="333333"/>
                </a:solidFill>
                <a:effectLst/>
              </a:rPr>
              <a:t>Treas. Reg. § 1.163(j)-1(b)(34).  </a:t>
            </a:r>
          </a:p>
          <a:p>
            <a:pPr marL="0" indent="0" fontAlgn="base">
              <a:buNone/>
            </a:pPr>
            <a:endParaRPr lang="en-US" dirty="0">
              <a:solidFill>
                <a:srgbClr val="333333"/>
              </a:solidFill>
            </a:endParaRPr>
          </a:p>
          <a:p>
            <a:pPr marL="457200" lvl="1" indent="0">
              <a:spcBef>
                <a:spcPts val="300"/>
              </a:spcBef>
              <a:spcAft>
                <a:spcPts val="300"/>
              </a:spcAft>
              <a:buNone/>
            </a:pPr>
            <a:r>
              <a:rPr lang="en-US" sz="2800" b="1" i="0" dirty="0">
                <a:solidFill>
                  <a:srgbClr val="333333"/>
                </a:solidFill>
                <a:effectLst/>
              </a:rPr>
              <a:t>(a) </a:t>
            </a:r>
            <a:r>
              <a:rPr lang="en-US" sz="2800" b="1" i="0" cap="small" dirty="0">
                <a:solidFill>
                  <a:srgbClr val="333333"/>
                </a:solidFill>
                <a:effectLst/>
              </a:rPr>
              <a:t>S corporation defined</a:t>
            </a:r>
          </a:p>
          <a:p>
            <a:pPr marL="457200" lvl="1" indent="0">
              <a:spcBef>
                <a:spcPts val="300"/>
              </a:spcBef>
              <a:spcAft>
                <a:spcPts val="300"/>
              </a:spcAft>
              <a:buNone/>
            </a:pPr>
            <a:r>
              <a:rPr lang="en-US" sz="2800" b="1" i="0" dirty="0">
                <a:solidFill>
                  <a:srgbClr val="333333"/>
                </a:solidFill>
                <a:effectLst/>
              </a:rPr>
              <a:t>(1) </a:t>
            </a:r>
            <a:r>
              <a:rPr lang="en-US" sz="2800" b="1" i="0" cap="small" dirty="0">
                <a:solidFill>
                  <a:srgbClr val="333333"/>
                </a:solidFill>
                <a:effectLst/>
              </a:rPr>
              <a:t>In general </a:t>
            </a:r>
            <a:r>
              <a:rPr lang="en-US" sz="2800" b="0" i="0" dirty="0">
                <a:solidFill>
                  <a:srgbClr val="333333"/>
                </a:solidFill>
                <a:effectLst/>
              </a:rPr>
              <a:t>For purposes of this title, the term “</a:t>
            </a:r>
            <a:r>
              <a:rPr lang="en-US" sz="2800" b="0" i="0" u="none" strike="noStrike" dirty="0">
                <a:solidFill>
                  <a:srgbClr val="0068AC"/>
                </a:solidFill>
                <a:effectLst/>
                <a:hlinkClick r:id="rId2"/>
              </a:rPr>
              <a:t>S corporation</a:t>
            </a:r>
            <a:r>
              <a:rPr lang="en-US" sz="2800" b="0" i="0" dirty="0">
                <a:solidFill>
                  <a:srgbClr val="333333"/>
                </a:solidFill>
                <a:effectLst/>
              </a:rPr>
              <a:t>” means, with respect to any taxable year, a</a:t>
            </a:r>
            <a:r>
              <a:rPr lang="en-US" sz="2800" b="0" i="0" u="none" strike="noStrike" dirty="0">
                <a:solidFill>
                  <a:srgbClr val="0068AC"/>
                </a:solidFill>
                <a:effectLst/>
                <a:hlinkClick r:id="rId3"/>
              </a:rPr>
              <a:t> small business corporation </a:t>
            </a:r>
            <a:r>
              <a:rPr lang="en-US" sz="2800" b="0" i="0" dirty="0">
                <a:solidFill>
                  <a:srgbClr val="333333"/>
                </a:solidFill>
                <a:effectLst/>
              </a:rPr>
              <a:t>for which an election under </a:t>
            </a:r>
            <a:r>
              <a:rPr lang="en-US" sz="2800" b="0" i="0" u="none" strike="noStrike" dirty="0">
                <a:solidFill>
                  <a:srgbClr val="0068AC"/>
                </a:solidFill>
                <a:effectLst/>
                <a:hlinkClick r:id="rId4"/>
              </a:rPr>
              <a:t>section 1362(a)</a:t>
            </a:r>
            <a:r>
              <a:rPr lang="en-US" sz="2800" b="0" i="0" dirty="0">
                <a:solidFill>
                  <a:srgbClr val="333333"/>
                </a:solidFill>
                <a:effectLst/>
              </a:rPr>
              <a:t> is in effect for such year.</a:t>
            </a:r>
          </a:p>
          <a:p>
            <a:pPr marL="457200" lvl="1" indent="0">
              <a:spcBef>
                <a:spcPts val="300"/>
              </a:spcBef>
              <a:spcAft>
                <a:spcPts val="300"/>
              </a:spcAft>
              <a:buNone/>
            </a:pPr>
            <a:r>
              <a:rPr lang="en-US" sz="2800" b="1" i="0" dirty="0">
                <a:solidFill>
                  <a:srgbClr val="333333"/>
                </a:solidFill>
                <a:effectLst/>
              </a:rPr>
              <a:t>(2) </a:t>
            </a:r>
            <a:r>
              <a:rPr lang="en-US" sz="2800" b="1" i="0" cap="small" dirty="0">
                <a:solidFill>
                  <a:srgbClr val="333333"/>
                </a:solidFill>
                <a:effectLst/>
              </a:rPr>
              <a:t>C corporation </a:t>
            </a:r>
            <a:r>
              <a:rPr lang="en-US" sz="2800" b="0" i="0" dirty="0">
                <a:solidFill>
                  <a:srgbClr val="333333"/>
                </a:solidFill>
                <a:effectLst/>
              </a:rPr>
              <a:t>For purposes of this title, the term “</a:t>
            </a:r>
            <a:r>
              <a:rPr lang="en-US" sz="2800" b="0" i="0" u="none" strike="noStrike" dirty="0">
                <a:solidFill>
                  <a:srgbClr val="0068AC"/>
                </a:solidFill>
                <a:effectLst/>
                <a:hlinkClick r:id="rId5"/>
              </a:rPr>
              <a:t>C corporation</a:t>
            </a:r>
            <a:r>
              <a:rPr lang="en-US" sz="2800" b="0" i="0" dirty="0">
                <a:solidFill>
                  <a:srgbClr val="333333"/>
                </a:solidFill>
                <a:effectLst/>
              </a:rPr>
              <a:t>” means, with respect to any taxable year, a corporation which is not an</a:t>
            </a:r>
            <a:r>
              <a:rPr lang="en-US" sz="2800" b="0" i="0" u="none" strike="noStrike" dirty="0">
                <a:solidFill>
                  <a:srgbClr val="0068AC"/>
                </a:solidFill>
                <a:effectLst/>
                <a:hlinkClick r:id="rId2"/>
              </a:rPr>
              <a:t> S corporation </a:t>
            </a:r>
            <a:r>
              <a:rPr lang="en-US" sz="2800" b="0" i="0" dirty="0">
                <a:solidFill>
                  <a:srgbClr val="333333"/>
                </a:solidFill>
                <a:effectLst/>
              </a:rPr>
              <a:t>for such year.</a:t>
            </a:r>
          </a:p>
          <a:p>
            <a:pPr marL="0" indent="0" fontAlgn="base">
              <a:buNone/>
            </a:pPr>
            <a:r>
              <a:rPr lang="en-US" b="0" i="0" dirty="0">
                <a:solidFill>
                  <a:srgbClr val="333333"/>
                </a:solidFill>
                <a:effectLst/>
              </a:rPr>
              <a:t>IRC § 1361(a)</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178</a:t>
            </a:fld>
            <a:endParaRPr lang="en-US"/>
          </a:p>
        </p:txBody>
      </p:sp>
    </p:spTree>
    <p:extLst>
      <p:ext uri="{BB962C8B-B14F-4D97-AF65-F5344CB8AC3E}">
        <p14:creationId xmlns:p14="http://schemas.microsoft.com/office/powerpoint/2010/main" val="2327561249"/>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78420" y="111510"/>
            <a:ext cx="11876048" cy="484881"/>
          </a:xfrm>
        </p:spPr>
        <p:txBody>
          <a:bodyPr>
            <a:normAutofit fontScale="90000"/>
          </a:bodyPr>
          <a:lstStyle/>
          <a:p>
            <a:pPr algn="ctr"/>
            <a:r>
              <a:rPr lang="en-US" dirty="0"/>
              <a:t>Definitions, Including Partnership, Partner, Corporation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a:buNone/>
            </a:pPr>
            <a:r>
              <a:rPr lang="en-US" sz="1600" b="0" i="0" dirty="0">
                <a:solidFill>
                  <a:srgbClr val="333333"/>
                </a:solidFill>
                <a:effectLst/>
              </a:rPr>
              <a:t>7701 - Definitions</a:t>
            </a:r>
          </a:p>
          <a:p>
            <a:pPr marL="914400" lvl="1" indent="-457200">
              <a:spcBef>
                <a:spcPts val="300"/>
              </a:spcBef>
              <a:spcAft>
                <a:spcPts val="300"/>
              </a:spcAft>
              <a:buAutoNum type="alphaLcParenBoth"/>
            </a:pPr>
            <a:r>
              <a:rPr lang="en-US" sz="1600" b="0" i="0" dirty="0">
                <a:solidFill>
                  <a:srgbClr val="333333"/>
                </a:solidFill>
                <a:effectLst/>
              </a:rPr>
              <a:t>When used in this title, where not otherwise distinctly expressed or manifestly incompatible with the intent thereof—</a:t>
            </a:r>
          </a:p>
          <a:p>
            <a:pPr marL="457200" lvl="1" indent="0">
              <a:spcBef>
                <a:spcPts val="300"/>
              </a:spcBef>
              <a:spcAft>
                <a:spcPts val="300"/>
              </a:spcAft>
              <a:buNone/>
            </a:pPr>
            <a:r>
              <a:rPr lang="en-US" sz="1600" b="1" i="0" dirty="0">
                <a:solidFill>
                  <a:srgbClr val="333333"/>
                </a:solidFill>
                <a:effectLst/>
              </a:rPr>
              <a:t>(1) </a:t>
            </a:r>
            <a:r>
              <a:rPr lang="en-US" sz="1600" b="1" i="0" cap="small" dirty="0">
                <a:solidFill>
                  <a:srgbClr val="333333"/>
                </a:solidFill>
                <a:effectLst/>
              </a:rPr>
              <a:t>Person </a:t>
            </a:r>
            <a:r>
              <a:rPr lang="en-US" sz="1600" b="0" i="0" dirty="0">
                <a:solidFill>
                  <a:srgbClr val="333333"/>
                </a:solidFill>
                <a:effectLst/>
              </a:rPr>
              <a:t>The term “</a:t>
            </a:r>
            <a:r>
              <a:rPr lang="en-US" sz="1600" b="0" i="0" u="none" strike="noStrike" dirty="0">
                <a:solidFill>
                  <a:srgbClr val="0068AC"/>
                </a:solidFill>
                <a:effectLst/>
                <a:hlinkClick r:id="rId2"/>
              </a:rPr>
              <a:t>person</a:t>
            </a:r>
            <a:r>
              <a:rPr lang="en-US" sz="1600" b="0" i="0" dirty="0">
                <a:solidFill>
                  <a:srgbClr val="333333"/>
                </a:solidFill>
                <a:effectLst/>
              </a:rPr>
              <a:t>” shall be construed to mean and include an individual, a trust, estate, </a:t>
            </a:r>
            <a:r>
              <a:rPr lang="en-US" sz="1600" b="0" i="0" u="none" strike="noStrike" dirty="0">
                <a:solidFill>
                  <a:srgbClr val="0068AC"/>
                </a:solidFill>
                <a:effectLst/>
                <a:hlinkClick r:id="rId3"/>
              </a:rPr>
              <a:t>partnership</a:t>
            </a:r>
            <a:r>
              <a:rPr lang="en-US" sz="1600" b="0" i="0" dirty="0">
                <a:solidFill>
                  <a:srgbClr val="333333"/>
                </a:solidFill>
                <a:effectLst/>
              </a:rPr>
              <a:t>, association, company or </a:t>
            </a:r>
            <a:r>
              <a:rPr lang="en-US" sz="1600" b="0" i="0" u="none" strike="noStrike" dirty="0">
                <a:solidFill>
                  <a:srgbClr val="0068AC"/>
                </a:solidFill>
                <a:effectLst/>
                <a:hlinkClick r:id="rId4"/>
              </a:rPr>
              <a:t>corporation</a:t>
            </a:r>
            <a:r>
              <a:rPr lang="en-US" sz="1600" b="0" i="0" dirty="0">
                <a:solidFill>
                  <a:srgbClr val="333333"/>
                </a:solidFill>
                <a:effectLst/>
              </a:rPr>
              <a:t>.</a:t>
            </a:r>
          </a:p>
          <a:p>
            <a:pPr marL="457200" lvl="1" indent="0">
              <a:spcBef>
                <a:spcPts val="300"/>
              </a:spcBef>
              <a:spcAft>
                <a:spcPts val="300"/>
              </a:spcAft>
              <a:buNone/>
            </a:pPr>
            <a:r>
              <a:rPr lang="en-US" sz="1600" b="1" i="0" dirty="0">
                <a:solidFill>
                  <a:srgbClr val="333333"/>
                </a:solidFill>
                <a:effectLst/>
              </a:rPr>
              <a:t>(2) </a:t>
            </a:r>
            <a:r>
              <a:rPr lang="en-US" sz="1600" b="1" i="0" cap="small" dirty="0">
                <a:solidFill>
                  <a:srgbClr val="333333"/>
                </a:solidFill>
                <a:effectLst/>
                <a:highlight>
                  <a:srgbClr val="FFFF00"/>
                </a:highlight>
              </a:rPr>
              <a:t>Partnership and partner</a:t>
            </a:r>
            <a:r>
              <a:rPr lang="en-US" sz="1600" b="1" i="0" cap="small" dirty="0">
                <a:solidFill>
                  <a:srgbClr val="333333"/>
                </a:solidFill>
                <a:effectLst/>
              </a:rPr>
              <a:t> </a:t>
            </a:r>
            <a:r>
              <a:rPr lang="en-US" sz="1600" b="0" i="0" dirty="0">
                <a:solidFill>
                  <a:srgbClr val="333333"/>
                </a:solidFill>
                <a:effectLst/>
              </a:rPr>
              <a:t>The term “</a:t>
            </a:r>
            <a:r>
              <a:rPr lang="en-US" sz="1600" b="0" i="0" u="none" strike="noStrike" dirty="0">
                <a:solidFill>
                  <a:srgbClr val="0068AC"/>
                </a:solidFill>
                <a:effectLst/>
                <a:hlinkClick r:id="rId3"/>
              </a:rPr>
              <a:t>partnership</a:t>
            </a:r>
            <a:r>
              <a:rPr lang="en-US" sz="1600" b="0" i="0" dirty="0">
                <a:solidFill>
                  <a:srgbClr val="333333"/>
                </a:solidFill>
                <a:effectLst/>
              </a:rPr>
              <a:t>” includes a syndicate, group, pool, joint venture, or other unincorporated organization, through or by means of which any business, financial operation, or venture is carried on, and which is not, within the meaning of this title, a trust or estate or a </a:t>
            </a:r>
            <a:r>
              <a:rPr lang="en-US" sz="1600" b="0" i="0" u="none" strike="noStrike" dirty="0">
                <a:solidFill>
                  <a:srgbClr val="0068AC"/>
                </a:solidFill>
                <a:effectLst/>
                <a:hlinkClick r:id="rId4"/>
              </a:rPr>
              <a:t>corporation</a:t>
            </a:r>
            <a:r>
              <a:rPr lang="en-US" sz="1600" b="0" i="0" dirty="0">
                <a:solidFill>
                  <a:srgbClr val="333333"/>
                </a:solidFill>
                <a:effectLst/>
              </a:rPr>
              <a:t>; and the term </a:t>
            </a:r>
            <a:r>
              <a:rPr lang="en-US" sz="1600" b="0" i="0" u="none" strike="noStrike" dirty="0">
                <a:solidFill>
                  <a:srgbClr val="0068AC"/>
                </a:solidFill>
                <a:effectLst/>
                <a:hlinkClick r:id="rId5"/>
              </a:rPr>
              <a:t>“partner”</a:t>
            </a:r>
            <a:r>
              <a:rPr lang="en-US" sz="1600" b="0" i="0" dirty="0">
                <a:solidFill>
                  <a:srgbClr val="333333"/>
                </a:solidFill>
                <a:effectLst/>
              </a:rPr>
              <a:t> includes a member in such a syndicate, group, pool, joint venture, or organization.</a:t>
            </a:r>
          </a:p>
          <a:p>
            <a:pPr marL="457200" lvl="1" indent="0">
              <a:spcBef>
                <a:spcPts val="300"/>
              </a:spcBef>
              <a:spcAft>
                <a:spcPts val="300"/>
              </a:spcAft>
              <a:buNone/>
            </a:pPr>
            <a:r>
              <a:rPr lang="en-US" sz="1600" b="1" i="0" dirty="0">
                <a:solidFill>
                  <a:srgbClr val="333333"/>
                </a:solidFill>
                <a:effectLst/>
              </a:rPr>
              <a:t>(3) </a:t>
            </a:r>
            <a:r>
              <a:rPr lang="en-US" sz="1600" b="1" i="0" cap="small" dirty="0">
                <a:solidFill>
                  <a:srgbClr val="333333"/>
                </a:solidFill>
                <a:effectLst/>
                <a:highlight>
                  <a:srgbClr val="FFFF00"/>
                </a:highlight>
              </a:rPr>
              <a:t>Corporation</a:t>
            </a:r>
            <a:r>
              <a:rPr lang="en-US" sz="1600" b="1" i="0" cap="small" dirty="0">
                <a:solidFill>
                  <a:srgbClr val="333333"/>
                </a:solidFill>
                <a:effectLst/>
              </a:rPr>
              <a:t> </a:t>
            </a:r>
            <a:r>
              <a:rPr lang="en-US" sz="1600" b="0" i="0" dirty="0">
                <a:solidFill>
                  <a:srgbClr val="333333"/>
                </a:solidFill>
                <a:effectLst/>
              </a:rPr>
              <a:t>The term “</a:t>
            </a:r>
            <a:r>
              <a:rPr lang="en-US" sz="1600" b="0" i="0" u="none" strike="noStrike" dirty="0">
                <a:solidFill>
                  <a:srgbClr val="0068AC"/>
                </a:solidFill>
                <a:effectLst/>
                <a:hlinkClick r:id="rId4"/>
              </a:rPr>
              <a:t>corporation</a:t>
            </a:r>
            <a:r>
              <a:rPr lang="en-US" sz="1600" b="0" i="0" dirty="0">
                <a:solidFill>
                  <a:srgbClr val="333333"/>
                </a:solidFill>
                <a:effectLst/>
              </a:rPr>
              <a:t>” includes associations, joint</a:t>
            </a:r>
            <a:r>
              <a:rPr lang="en-US" sz="1600" b="0" i="0" u="none" strike="noStrike" dirty="0">
                <a:solidFill>
                  <a:srgbClr val="0068AC"/>
                </a:solidFill>
                <a:effectLst/>
                <a:hlinkClick r:id="rId6"/>
              </a:rPr>
              <a:t>-stock </a:t>
            </a:r>
            <a:r>
              <a:rPr lang="en-US" sz="1600" b="0" i="0" dirty="0">
                <a:solidFill>
                  <a:srgbClr val="333333"/>
                </a:solidFill>
                <a:effectLst/>
              </a:rPr>
              <a:t>companies, and insurance companies.</a:t>
            </a:r>
          </a:p>
          <a:p>
            <a:pPr marL="457200" lvl="1" indent="0">
              <a:spcBef>
                <a:spcPts val="300"/>
              </a:spcBef>
              <a:spcAft>
                <a:spcPts val="300"/>
              </a:spcAft>
              <a:buNone/>
            </a:pPr>
            <a:r>
              <a:rPr lang="en-US" sz="1600" b="1" i="0" dirty="0">
                <a:solidFill>
                  <a:srgbClr val="333333"/>
                </a:solidFill>
                <a:effectLst/>
              </a:rPr>
              <a:t>(4) </a:t>
            </a:r>
            <a:r>
              <a:rPr lang="en-US" sz="1600" b="1" i="0" cap="small" dirty="0">
                <a:solidFill>
                  <a:srgbClr val="333333"/>
                </a:solidFill>
                <a:effectLst/>
                <a:highlight>
                  <a:srgbClr val="FFFF00"/>
                </a:highlight>
              </a:rPr>
              <a:t>Domestic </a:t>
            </a:r>
            <a:r>
              <a:rPr lang="en-US" sz="1600" b="0" i="0" dirty="0">
                <a:solidFill>
                  <a:srgbClr val="333333"/>
                </a:solidFill>
                <a:effectLst/>
              </a:rPr>
              <a:t>The term “</a:t>
            </a:r>
            <a:r>
              <a:rPr lang="en-US" sz="1600" b="0" i="0" u="none" strike="noStrike" dirty="0">
                <a:solidFill>
                  <a:srgbClr val="0068AC"/>
                </a:solidFill>
                <a:effectLst/>
                <a:hlinkClick r:id="rId7"/>
              </a:rPr>
              <a:t>domestic</a:t>
            </a:r>
            <a:r>
              <a:rPr lang="en-US" sz="1600" b="0" i="0" dirty="0">
                <a:solidFill>
                  <a:srgbClr val="333333"/>
                </a:solidFill>
                <a:effectLst/>
              </a:rPr>
              <a:t>” when applied to a </a:t>
            </a:r>
            <a:r>
              <a:rPr lang="en-US" sz="1600" b="0" i="0" u="none" strike="noStrike" dirty="0">
                <a:solidFill>
                  <a:srgbClr val="0068AC"/>
                </a:solidFill>
                <a:effectLst/>
                <a:hlinkClick r:id="rId4"/>
              </a:rPr>
              <a:t>corporation</a:t>
            </a:r>
            <a:r>
              <a:rPr lang="en-US" sz="1600" b="0" i="0" dirty="0">
                <a:solidFill>
                  <a:srgbClr val="333333"/>
                </a:solidFill>
                <a:effectLst/>
              </a:rPr>
              <a:t> or</a:t>
            </a:r>
            <a:r>
              <a:rPr lang="en-US" sz="1600" b="0" i="0" u="none" strike="noStrike" dirty="0">
                <a:solidFill>
                  <a:srgbClr val="0068AC"/>
                </a:solidFill>
                <a:effectLst/>
                <a:hlinkClick r:id="rId3"/>
              </a:rPr>
              <a:t> partnership </a:t>
            </a:r>
            <a:r>
              <a:rPr lang="en-US" sz="1600" b="0" i="0" dirty="0">
                <a:solidFill>
                  <a:srgbClr val="333333"/>
                </a:solidFill>
                <a:effectLst/>
              </a:rPr>
              <a:t>means created or organized in the </a:t>
            </a:r>
            <a:r>
              <a:rPr lang="en-US" sz="1600" b="0" i="0" u="none" strike="noStrike" dirty="0">
                <a:solidFill>
                  <a:srgbClr val="0068AC"/>
                </a:solidFill>
                <a:effectLst/>
                <a:hlinkClick r:id="rId8"/>
              </a:rPr>
              <a:t>United States</a:t>
            </a:r>
            <a:r>
              <a:rPr lang="en-US" sz="1600" b="0" i="0" dirty="0">
                <a:solidFill>
                  <a:srgbClr val="333333"/>
                </a:solidFill>
                <a:effectLst/>
              </a:rPr>
              <a:t> or under the law of the </a:t>
            </a:r>
            <a:r>
              <a:rPr lang="en-US" sz="1600" b="0" i="0" u="none" strike="noStrike" dirty="0">
                <a:solidFill>
                  <a:srgbClr val="0068AC"/>
                </a:solidFill>
                <a:effectLst/>
                <a:hlinkClick r:id="rId8"/>
              </a:rPr>
              <a:t>United States</a:t>
            </a:r>
            <a:r>
              <a:rPr lang="en-US" sz="1600" b="0" i="0" dirty="0">
                <a:solidFill>
                  <a:srgbClr val="333333"/>
                </a:solidFill>
                <a:effectLst/>
              </a:rPr>
              <a:t> or of any</a:t>
            </a:r>
            <a:r>
              <a:rPr lang="en-US" sz="1600" b="0" i="0" u="none" strike="noStrike" dirty="0">
                <a:solidFill>
                  <a:srgbClr val="0068AC"/>
                </a:solidFill>
                <a:effectLst/>
                <a:hlinkClick r:id="rId9"/>
              </a:rPr>
              <a:t> State </a:t>
            </a:r>
            <a:r>
              <a:rPr lang="en-US" sz="1600" b="0" i="0" dirty="0">
                <a:solidFill>
                  <a:srgbClr val="333333"/>
                </a:solidFill>
                <a:effectLst/>
              </a:rPr>
              <a:t>unless, in the case of a</a:t>
            </a:r>
            <a:r>
              <a:rPr lang="en-US" sz="1600" b="0" i="0" u="none" strike="noStrike" dirty="0">
                <a:solidFill>
                  <a:srgbClr val="0068AC"/>
                </a:solidFill>
                <a:effectLst/>
                <a:hlinkClick r:id="rId10"/>
              </a:rPr>
              <a:t> partnership,</a:t>
            </a:r>
            <a:r>
              <a:rPr lang="en-US" sz="1600" b="0" i="0" dirty="0">
                <a:solidFill>
                  <a:srgbClr val="333333"/>
                </a:solidFill>
                <a:effectLst/>
              </a:rPr>
              <a:t> the</a:t>
            </a:r>
            <a:r>
              <a:rPr lang="en-US" sz="1600" b="0" i="0" u="none" strike="noStrike" dirty="0">
                <a:solidFill>
                  <a:srgbClr val="0068AC"/>
                </a:solidFill>
                <a:effectLst/>
                <a:hlinkClick r:id="rId11"/>
              </a:rPr>
              <a:t> Secretary </a:t>
            </a:r>
            <a:r>
              <a:rPr lang="en-US" sz="1600" b="0" i="0" dirty="0">
                <a:solidFill>
                  <a:srgbClr val="333333"/>
                </a:solidFill>
                <a:effectLst/>
              </a:rPr>
              <a:t>provides otherwise by regulations.</a:t>
            </a:r>
          </a:p>
          <a:p>
            <a:pPr marL="457200" lvl="1" indent="0">
              <a:spcBef>
                <a:spcPts val="300"/>
              </a:spcBef>
              <a:spcAft>
                <a:spcPts val="300"/>
              </a:spcAft>
              <a:buNone/>
            </a:pPr>
            <a:r>
              <a:rPr lang="en-US" sz="1600" b="1" i="0" dirty="0">
                <a:solidFill>
                  <a:srgbClr val="333333"/>
                </a:solidFill>
                <a:effectLst/>
              </a:rPr>
              <a:t>(5) </a:t>
            </a:r>
            <a:r>
              <a:rPr lang="en-US" sz="1600" b="1" i="0" cap="small" dirty="0">
                <a:solidFill>
                  <a:srgbClr val="333333"/>
                </a:solidFill>
                <a:effectLst/>
                <a:highlight>
                  <a:srgbClr val="FFFF00"/>
                </a:highlight>
              </a:rPr>
              <a:t>Foreign</a:t>
            </a:r>
            <a:r>
              <a:rPr lang="en-US" sz="1600" b="1" i="0" cap="small" dirty="0">
                <a:solidFill>
                  <a:srgbClr val="333333"/>
                </a:solidFill>
                <a:effectLst/>
              </a:rPr>
              <a:t> </a:t>
            </a:r>
            <a:r>
              <a:rPr lang="en-US" sz="1600" b="0" i="0" dirty="0">
                <a:solidFill>
                  <a:srgbClr val="333333"/>
                </a:solidFill>
                <a:effectLst/>
              </a:rPr>
              <a:t>The term “</a:t>
            </a:r>
            <a:r>
              <a:rPr lang="en-US" sz="1600" b="0" i="0" u="none" strike="noStrike" dirty="0">
                <a:solidFill>
                  <a:srgbClr val="0068AC"/>
                </a:solidFill>
                <a:effectLst/>
                <a:hlinkClick r:id="rId12"/>
              </a:rPr>
              <a:t>foreign</a:t>
            </a:r>
            <a:r>
              <a:rPr lang="en-US" sz="1600" b="0" i="0" dirty="0">
                <a:solidFill>
                  <a:srgbClr val="333333"/>
                </a:solidFill>
                <a:effectLst/>
              </a:rPr>
              <a:t>” when applied to a </a:t>
            </a:r>
            <a:r>
              <a:rPr lang="en-US" sz="1600" b="0" i="0" u="none" strike="noStrike" dirty="0">
                <a:solidFill>
                  <a:srgbClr val="0068AC"/>
                </a:solidFill>
                <a:effectLst/>
                <a:hlinkClick r:id="rId4"/>
              </a:rPr>
              <a:t>corporation</a:t>
            </a:r>
            <a:r>
              <a:rPr lang="en-US" sz="1600" b="0" i="0" dirty="0">
                <a:solidFill>
                  <a:srgbClr val="333333"/>
                </a:solidFill>
                <a:effectLst/>
              </a:rPr>
              <a:t> or</a:t>
            </a:r>
            <a:r>
              <a:rPr lang="en-US" sz="1600" b="0" i="0" u="none" strike="noStrike" dirty="0">
                <a:solidFill>
                  <a:srgbClr val="0068AC"/>
                </a:solidFill>
                <a:effectLst/>
                <a:hlinkClick r:id="rId3"/>
              </a:rPr>
              <a:t> partnership </a:t>
            </a:r>
            <a:r>
              <a:rPr lang="en-US" sz="1600" b="0" i="0" dirty="0">
                <a:solidFill>
                  <a:srgbClr val="333333"/>
                </a:solidFill>
                <a:effectLst/>
              </a:rPr>
              <a:t>means a </a:t>
            </a:r>
            <a:r>
              <a:rPr lang="en-US" sz="1600" b="0" i="0" u="none" strike="noStrike" dirty="0">
                <a:solidFill>
                  <a:srgbClr val="0068AC"/>
                </a:solidFill>
                <a:effectLst/>
                <a:hlinkClick r:id="rId4"/>
              </a:rPr>
              <a:t>corporation</a:t>
            </a:r>
            <a:r>
              <a:rPr lang="en-US" sz="1600" b="0" i="0" dirty="0">
                <a:solidFill>
                  <a:srgbClr val="333333"/>
                </a:solidFill>
                <a:effectLst/>
              </a:rPr>
              <a:t> or</a:t>
            </a:r>
            <a:r>
              <a:rPr lang="en-US" sz="1600" b="0" i="0" u="none" strike="noStrike" dirty="0">
                <a:solidFill>
                  <a:srgbClr val="0068AC"/>
                </a:solidFill>
                <a:effectLst/>
                <a:hlinkClick r:id="rId3"/>
              </a:rPr>
              <a:t> partnership </a:t>
            </a:r>
            <a:r>
              <a:rPr lang="en-US" sz="1600" b="0" i="0" dirty="0">
                <a:solidFill>
                  <a:srgbClr val="333333"/>
                </a:solidFill>
                <a:effectLst/>
              </a:rPr>
              <a:t>which is not</a:t>
            </a:r>
            <a:r>
              <a:rPr lang="en-US" sz="1600" b="0" i="0" u="none" strike="noStrike" dirty="0">
                <a:solidFill>
                  <a:srgbClr val="0068AC"/>
                </a:solidFill>
                <a:effectLst/>
                <a:hlinkClick r:id="rId7"/>
              </a:rPr>
              <a:t> domestic.</a:t>
            </a:r>
            <a:endParaRPr lang="en-US" sz="1600" b="0" i="0" dirty="0">
              <a:solidFill>
                <a:srgbClr val="333333"/>
              </a:solidFill>
              <a:effectLst/>
            </a:endParaRPr>
          </a:p>
          <a:p>
            <a:pPr marL="457200" lvl="1" indent="0">
              <a:spcBef>
                <a:spcPts val="300"/>
              </a:spcBef>
              <a:spcAft>
                <a:spcPts val="300"/>
              </a:spcAft>
              <a:buNone/>
            </a:pPr>
            <a:r>
              <a:rPr lang="en-US" sz="1600" b="1" i="0" dirty="0">
                <a:solidFill>
                  <a:srgbClr val="333333"/>
                </a:solidFill>
                <a:effectLst/>
              </a:rPr>
              <a:t>(6) </a:t>
            </a:r>
            <a:r>
              <a:rPr lang="en-US" sz="1600" b="1" i="0" cap="small" dirty="0">
                <a:solidFill>
                  <a:srgbClr val="333333"/>
                </a:solidFill>
                <a:effectLst/>
              </a:rPr>
              <a:t>Fiduciary </a:t>
            </a:r>
            <a:r>
              <a:rPr lang="en-US" sz="1600" b="0" i="0" dirty="0">
                <a:solidFill>
                  <a:srgbClr val="333333"/>
                </a:solidFill>
                <a:effectLst/>
              </a:rPr>
              <a:t>The term “</a:t>
            </a:r>
            <a:r>
              <a:rPr lang="en-US" sz="1600" b="0" i="0" u="none" strike="noStrike" dirty="0">
                <a:solidFill>
                  <a:srgbClr val="0068AC"/>
                </a:solidFill>
                <a:effectLst/>
                <a:hlinkClick r:id="rId13"/>
              </a:rPr>
              <a:t>fiduciary</a:t>
            </a:r>
            <a:r>
              <a:rPr lang="en-US" sz="1600" b="0" i="0" dirty="0">
                <a:solidFill>
                  <a:srgbClr val="333333"/>
                </a:solidFill>
                <a:effectLst/>
              </a:rPr>
              <a:t>” means a guardian, trustee, executor, administrator, receiver, conservator, or any</a:t>
            </a:r>
            <a:r>
              <a:rPr lang="en-US" sz="1600" b="0" i="0" u="none" strike="noStrike" dirty="0">
                <a:solidFill>
                  <a:srgbClr val="0068AC"/>
                </a:solidFill>
                <a:effectLst/>
                <a:hlinkClick r:id="rId2"/>
              </a:rPr>
              <a:t> person </a:t>
            </a:r>
            <a:r>
              <a:rPr lang="en-US" sz="1600" b="0" i="0" dirty="0">
                <a:solidFill>
                  <a:srgbClr val="333333"/>
                </a:solidFill>
                <a:effectLst/>
              </a:rPr>
              <a:t>acting in any </a:t>
            </a:r>
            <a:r>
              <a:rPr lang="en-US" sz="1600" b="0" i="0" u="none" strike="noStrike" dirty="0">
                <a:solidFill>
                  <a:srgbClr val="0068AC"/>
                </a:solidFill>
                <a:effectLst/>
                <a:hlinkClick r:id="rId13"/>
              </a:rPr>
              <a:t>fiduciary</a:t>
            </a:r>
            <a:r>
              <a:rPr lang="en-US" sz="1600" b="0" i="0" dirty="0">
                <a:solidFill>
                  <a:srgbClr val="333333"/>
                </a:solidFill>
                <a:effectLst/>
              </a:rPr>
              <a:t> capacity for any</a:t>
            </a:r>
            <a:r>
              <a:rPr lang="en-US" sz="1600" b="0" i="0" u="none" strike="noStrike" dirty="0">
                <a:solidFill>
                  <a:srgbClr val="0068AC"/>
                </a:solidFill>
                <a:effectLst/>
                <a:hlinkClick r:id="rId2"/>
              </a:rPr>
              <a:t> person.</a:t>
            </a:r>
            <a:endParaRPr lang="en-US" sz="1600" b="0" i="0" dirty="0">
              <a:solidFill>
                <a:srgbClr val="333333"/>
              </a:solidFill>
              <a:effectLst/>
            </a:endParaRPr>
          </a:p>
          <a:p>
            <a:pPr marL="457200" lvl="1" indent="0">
              <a:spcBef>
                <a:spcPts val="300"/>
              </a:spcBef>
              <a:spcAft>
                <a:spcPts val="300"/>
              </a:spcAft>
              <a:buNone/>
            </a:pPr>
            <a:r>
              <a:rPr lang="en-US" sz="1600" b="1" i="0" dirty="0">
                <a:solidFill>
                  <a:srgbClr val="333333"/>
                </a:solidFill>
                <a:effectLst/>
              </a:rPr>
              <a:t>(7) </a:t>
            </a:r>
            <a:r>
              <a:rPr lang="en-US" sz="1600" b="1" i="0" cap="small" dirty="0">
                <a:solidFill>
                  <a:srgbClr val="333333"/>
                </a:solidFill>
                <a:effectLst/>
              </a:rPr>
              <a:t>Stock </a:t>
            </a:r>
            <a:r>
              <a:rPr lang="en-US" sz="1600" b="0" i="0" dirty="0">
                <a:solidFill>
                  <a:srgbClr val="333333"/>
                </a:solidFill>
                <a:effectLst/>
              </a:rPr>
              <a:t>The term “</a:t>
            </a:r>
            <a:r>
              <a:rPr lang="en-US" sz="1600" b="0" i="0" u="none" strike="noStrike" dirty="0">
                <a:solidFill>
                  <a:srgbClr val="0068AC"/>
                </a:solidFill>
                <a:effectLst/>
                <a:hlinkClick r:id="rId6"/>
              </a:rPr>
              <a:t>stock</a:t>
            </a:r>
            <a:r>
              <a:rPr lang="en-US" sz="1600" b="0" i="0" dirty="0">
                <a:solidFill>
                  <a:srgbClr val="333333"/>
                </a:solidFill>
                <a:effectLst/>
              </a:rPr>
              <a:t>” includes shares in an association, joint-</a:t>
            </a:r>
            <a:r>
              <a:rPr lang="en-US" sz="1600" b="0" i="0" u="none" strike="noStrike" dirty="0">
                <a:solidFill>
                  <a:srgbClr val="0068AC"/>
                </a:solidFill>
                <a:effectLst/>
                <a:hlinkClick r:id="rId6"/>
              </a:rPr>
              <a:t>stock</a:t>
            </a:r>
            <a:r>
              <a:rPr lang="en-US" sz="1600" b="0" i="0" dirty="0">
                <a:solidFill>
                  <a:srgbClr val="333333"/>
                </a:solidFill>
                <a:effectLst/>
              </a:rPr>
              <a:t> company, or insurance company.</a:t>
            </a:r>
          </a:p>
          <a:p>
            <a:pPr marL="457200" lvl="1" indent="0">
              <a:spcBef>
                <a:spcPts val="300"/>
              </a:spcBef>
              <a:spcAft>
                <a:spcPts val="300"/>
              </a:spcAft>
              <a:buNone/>
            </a:pPr>
            <a:r>
              <a:rPr lang="en-US" sz="1600" b="1" i="0" dirty="0">
                <a:solidFill>
                  <a:srgbClr val="333333"/>
                </a:solidFill>
                <a:effectLst/>
              </a:rPr>
              <a:t>(8) </a:t>
            </a:r>
            <a:r>
              <a:rPr lang="en-US" sz="1600" b="1" i="0" cap="small" dirty="0">
                <a:solidFill>
                  <a:srgbClr val="333333"/>
                </a:solidFill>
                <a:effectLst/>
                <a:highlight>
                  <a:srgbClr val="FFFF00"/>
                </a:highlight>
              </a:rPr>
              <a:t>Shareholder</a:t>
            </a:r>
            <a:r>
              <a:rPr lang="en-US" sz="1600" b="1" i="0" cap="small" dirty="0">
                <a:solidFill>
                  <a:srgbClr val="333333"/>
                </a:solidFill>
                <a:effectLst/>
              </a:rPr>
              <a:t> </a:t>
            </a:r>
            <a:r>
              <a:rPr lang="en-US" sz="1600" b="0" i="0" dirty="0">
                <a:solidFill>
                  <a:srgbClr val="333333"/>
                </a:solidFill>
                <a:effectLst/>
              </a:rPr>
              <a:t>The term “</a:t>
            </a:r>
            <a:r>
              <a:rPr lang="en-US" sz="1600" b="0" i="0" u="none" strike="noStrike" dirty="0">
                <a:solidFill>
                  <a:srgbClr val="0068AC"/>
                </a:solidFill>
                <a:effectLst/>
                <a:hlinkClick r:id="rId14"/>
              </a:rPr>
              <a:t>shareholder</a:t>
            </a:r>
            <a:r>
              <a:rPr lang="en-US" sz="1600" b="0" i="0" dirty="0">
                <a:solidFill>
                  <a:srgbClr val="333333"/>
                </a:solidFill>
                <a:effectLst/>
              </a:rPr>
              <a:t>” includes a member in an association, joint</a:t>
            </a:r>
            <a:r>
              <a:rPr lang="en-US" sz="1600" b="0" i="0" u="none" strike="noStrike" dirty="0">
                <a:solidFill>
                  <a:srgbClr val="0068AC"/>
                </a:solidFill>
                <a:effectLst/>
                <a:hlinkClick r:id="rId6"/>
              </a:rPr>
              <a:t>-stock </a:t>
            </a:r>
            <a:r>
              <a:rPr lang="en-US" sz="1600" b="0" i="0" dirty="0">
                <a:solidFill>
                  <a:srgbClr val="333333"/>
                </a:solidFill>
                <a:effectLst/>
              </a:rPr>
              <a:t>company, or insurance company.</a:t>
            </a:r>
          </a:p>
          <a:p>
            <a:pPr marL="457200" lvl="1" indent="0">
              <a:spcBef>
                <a:spcPts val="300"/>
              </a:spcBef>
              <a:spcAft>
                <a:spcPts val="300"/>
              </a:spcAft>
              <a:buNone/>
            </a:pPr>
            <a:r>
              <a:rPr lang="en-US" sz="1600" b="1" i="0" dirty="0">
                <a:solidFill>
                  <a:srgbClr val="333333"/>
                </a:solidFill>
                <a:effectLst/>
              </a:rPr>
              <a:t>(9) </a:t>
            </a:r>
            <a:r>
              <a:rPr lang="en-US" sz="1600" b="1" i="0" cap="small" dirty="0">
                <a:solidFill>
                  <a:srgbClr val="333333"/>
                </a:solidFill>
                <a:effectLst/>
              </a:rPr>
              <a:t>United States </a:t>
            </a:r>
            <a:r>
              <a:rPr lang="en-US" sz="1600" b="0" i="0" dirty="0">
                <a:solidFill>
                  <a:srgbClr val="333333"/>
                </a:solidFill>
                <a:effectLst/>
              </a:rPr>
              <a:t>The term “</a:t>
            </a:r>
            <a:r>
              <a:rPr lang="en-US" sz="1600" b="0" i="0" u="none" strike="noStrike" dirty="0">
                <a:solidFill>
                  <a:srgbClr val="0068AC"/>
                </a:solidFill>
                <a:effectLst/>
                <a:hlinkClick r:id="rId8"/>
              </a:rPr>
              <a:t>United States</a:t>
            </a:r>
            <a:r>
              <a:rPr lang="en-US" sz="1600" b="0" i="0" dirty="0">
                <a:solidFill>
                  <a:srgbClr val="333333"/>
                </a:solidFill>
                <a:effectLst/>
              </a:rPr>
              <a:t>” when used in a geographical sense includes only the</a:t>
            </a:r>
            <a:r>
              <a:rPr lang="en-US" sz="1600" b="0" i="0" u="none" strike="noStrike" dirty="0">
                <a:solidFill>
                  <a:srgbClr val="0068AC"/>
                </a:solidFill>
                <a:effectLst/>
                <a:hlinkClick r:id="rId15"/>
              </a:rPr>
              <a:t> States </a:t>
            </a:r>
            <a:r>
              <a:rPr lang="en-US" sz="1600" b="0" i="0" dirty="0">
                <a:solidFill>
                  <a:srgbClr val="333333"/>
                </a:solidFill>
                <a:effectLst/>
              </a:rPr>
              <a:t>and the District of Columbia.</a:t>
            </a:r>
          </a:p>
          <a:p>
            <a:pPr marL="457200" lvl="1" indent="0">
              <a:spcBef>
                <a:spcPts val="300"/>
              </a:spcBef>
              <a:spcAft>
                <a:spcPts val="300"/>
              </a:spcAft>
              <a:buNone/>
            </a:pPr>
            <a:r>
              <a:rPr lang="en-US" sz="1600" dirty="0">
                <a:solidFill>
                  <a:srgbClr val="333333"/>
                </a:solidFill>
              </a:rPr>
              <a:t>. . .</a:t>
            </a:r>
            <a:endParaRPr lang="en-US" sz="1600" b="0" i="0" dirty="0">
              <a:solidFill>
                <a:srgbClr val="333333"/>
              </a:solidFill>
              <a:effectLst/>
            </a:endParaRPr>
          </a:p>
          <a:p>
            <a:pPr marL="0" indent="0" fontAlgn="base">
              <a:buNone/>
            </a:pPr>
            <a:r>
              <a:rPr lang="en-US" sz="1600" b="0" i="0" dirty="0">
                <a:solidFill>
                  <a:srgbClr val="333333"/>
                </a:solidFill>
                <a:effectLst/>
              </a:rPr>
              <a:t>IRC § 7701(a)</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179</a:t>
            </a:fld>
            <a:endParaRPr lang="en-US"/>
          </a:p>
        </p:txBody>
      </p:sp>
    </p:spTree>
    <p:extLst>
      <p:ext uri="{BB962C8B-B14F-4D97-AF65-F5344CB8AC3E}">
        <p14:creationId xmlns:p14="http://schemas.microsoft.com/office/powerpoint/2010/main" val="3616164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06" y="700680"/>
            <a:ext cx="10811494" cy="6157320"/>
          </a:xfrm>
        </p:spPr>
        <p:txBody>
          <a:bodyPr>
            <a:noAutofit/>
          </a:bodyPr>
          <a:lstStyle/>
          <a:p>
            <a:pPr marL="0" indent="0">
              <a:buNone/>
            </a:pPr>
            <a:r>
              <a:rPr lang="en-US" sz="2600" b="0" i="0" dirty="0">
                <a:solidFill>
                  <a:srgbClr val="000000"/>
                </a:solidFill>
                <a:effectLst/>
              </a:rPr>
              <a:t>Some Issues not addressed in final regulations of 2020 and 2021:</a:t>
            </a:r>
          </a:p>
          <a:p>
            <a:pPr marL="568325" indent="-568325">
              <a:buFont typeface="+mj-lt"/>
              <a:buAutoNum type="arabicPeriod"/>
              <a:tabLst>
                <a:tab pos="512763" algn="l"/>
              </a:tabLst>
            </a:pPr>
            <a:r>
              <a:rPr lang="en-US" sz="2600" b="0" i="0" dirty="0">
                <a:solidFill>
                  <a:srgbClr val="000000"/>
                </a:solidFill>
                <a:effectLst/>
              </a:rPr>
              <a:t>Treatment of interest expense from debt-financed acquisitions of, and distributions from, passthrough entities, </a:t>
            </a:r>
          </a:p>
          <a:p>
            <a:pPr marL="568325" indent="-568325">
              <a:buFont typeface="+mj-lt"/>
              <a:buAutoNum type="arabicPeriod"/>
              <a:tabLst>
                <a:tab pos="512763" algn="l"/>
              </a:tabLst>
            </a:pPr>
            <a:r>
              <a:rPr lang="en-US" sz="2600" b="0" i="0" dirty="0">
                <a:solidFill>
                  <a:srgbClr val="000000"/>
                </a:solidFill>
                <a:effectLst/>
              </a:rPr>
              <a:t>Rules on partnership and partner basis adjustments upon partner   dispositions, </a:t>
            </a:r>
          </a:p>
          <a:p>
            <a:pPr marL="568325" indent="-568325">
              <a:buFont typeface="+mj-lt"/>
              <a:buAutoNum type="arabicPeriod"/>
              <a:tabLst>
                <a:tab pos="512763" algn="l"/>
              </a:tabLst>
            </a:pPr>
            <a:r>
              <a:rPr lang="en-US" sz="2600" b="0" i="0" dirty="0">
                <a:solidFill>
                  <a:srgbClr val="000000"/>
                </a:solidFill>
                <a:effectLst/>
              </a:rPr>
              <a:t>Rules on the treatment of Excess </a:t>
            </a:r>
            <a:r>
              <a:rPr lang="en-US" sz="2600" dirty="0">
                <a:solidFill>
                  <a:srgbClr val="000000"/>
                </a:solidFill>
              </a:rPr>
              <a:t>B</a:t>
            </a:r>
            <a:r>
              <a:rPr lang="en-US" sz="2600" b="0" i="0" dirty="0">
                <a:solidFill>
                  <a:srgbClr val="000000"/>
                </a:solidFill>
                <a:effectLst/>
              </a:rPr>
              <a:t>usiness </a:t>
            </a:r>
            <a:r>
              <a:rPr lang="en-US" sz="2600" dirty="0">
                <a:solidFill>
                  <a:srgbClr val="000000"/>
                </a:solidFill>
              </a:rPr>
              <a:t>Interest Expense (“</a:t>
            </a:r>
            <a:r>
              <a:rPr lang="en-US" sz="2600" b="0" i="0" dirty="0">
                <a:solidFill>
                  <a:srgbClr val="000000"/>
                </a:solidFill>
                <a:effectLst/>
              </a:rPr>
              <a:t>EBIE”) in tiered partnerships, </a:t>
            </a:r>
          </a:p>
          <a:p>
            <a:pPr marL="568325" indent="-568325">
              <a:buFont typeface="+mj-lt"/>
              <a:buAutoNum type="arabicPeriod"/>
              <a:tabLst>
                <a:tab pos="512763" algn="l"/>
              </a:tabLst>
            </a:pPr>
            <a:r>
              <a:rPr lang="en-US" sz="2600" b="0" i="0" dirty="0">
                <a:solidFill>
                  <a:srgbClr val="000000"/>
                </a:solidFill>
                <a:effectLst/>
              </a:rPr>
              <a:t>Computation of a US shareholder’s Adjusted </a:t>
            </a:r>
            <a:r>
              <a:rPr lang="en-US" sz="2600" dirty="0">
                <a:solidFill>
                  <a:srgbClr val="000000"/>
                </a:solidFill>
              </a:rPr>
              <a:t>T</a:t>
            </a:r>
            <a:r>
              <a:rPr lang="en-US" sz="2600" b="0" i="0" dirty="0">
                <a:solidFill>
                  <a:srgbClr val="000000"/>
                </a:solidFill>
                <a:effectLst/>
              </a:rPr>
              <a:t>axable </a:t>
            </a:r>
            <a:r>
              <a:rPr lang="en-US" sz="2600" dirty="0">
                <a:solidFill>
                  <a:srgbClr val="000000"/>
                </a:solidFill>
              </a:rPr>
              <a:t>I</a:t>
            </a:r>
            <a:r>
              <a:rPr lang="en-US" sz="2600" b="0" i="0" dirty="0">
                <a:solidFill>
                  <a:srgbClr val="000000"/>
                </a:solidFill>
                <a:effectLst/>
              </a:rPr>
              <a:t>ncome (“ATI”) when a Controlled Foreign Corporation (“CFC”) group election is in place, </a:t>
            </a:r>
          </a:p>
          <a:p>
            <a:pPr marL="568325" indent="-568325">
              <a:buFont typeface="+mj-lt"/>
              <a:buAutoNum type="arabicPeriod"/>
              <a:tabLst>
                <a:tab pos="512763" algn="l"/>
              </a:tabLst>
            </a:pPr>
            <a:r>
              <a:rPr lang="en-US" sz="2600" b="0" i="0" dirty="0">
                <a:solidFill>
                  <a:srgbClr val="000000"/>
                </a:solidFill>
                <a:effectLst/>
              </a:rPr>
              <a:t>Treatment of foreign persons with Effectively </a:t>
            </a:r>
            <a:r>
              <a:rPr lang="en-US" sz="2600" dirty="0">
                <a:solidFill>
                  <a:srgbClr val="000000"/>
                </a:solidFill>
              </a:rPr>
              <a:t>C</a:t>
            </a:r>
            <a:r>
              <a:rPr lang="en-US" sz="2600" b="0" i="0" dirty="0">
                <a:solidFill>
                  <a:srgbClr val="000000"/>
                </a:solidFill>
                <a:effectLst/>
              </a:rPr>
              <a:t>onnected </a:t>
            </a:r>
            <a:r>
              <a:rPr lang="en-US" sz="2600" dirty="0">
                <a:solidFill>
                  <a:srgbClr val="000000"/>
                </a:solidFill>
              </a:rPr>
              <a:t>I</a:t>
            </a:r>
            <a:r>
              <a:rPr lang="en-US" sz="2600" b="0" i="0" dirty="0">
                <a:solidFill>
                  <a:srgbClr val="000000"/>
                </a:solidFill>
                <a:effectLst/>
              </a:rPr>
              <a:t>ncome (“ECI”).,</a:t>
            </a:r>
          </a:p>
          <a:p>
            <a:pPr marL="568325" indent="-568325">
              <a:buFont typeface="+mj-lt"/>
              <a:buAutoNum type="arabicPeriod"/>
              <a:tabLst>
                <a:tab pos="512763" algn="l"/>
              </a:tabLst>
            </a:pPr>
            <a:r>
              <a:rPr lang="en-US" sz="2600" dirty="0">
                <a:solidFill>
                  <a:srgbClr val="000000"/>
                </a:solidFill>
              </a:rPr>
              <a:t>Ordering rules for determining ATI &amp; other limitations on taxable income,</a:t>
            </a:r>
          </a:p>
          <a:p>
            <a:pPr marL="568325" indent="-568325">
              <a:buFont typeface="+mj-lt"/>
              <a:buAutoNum type="arabicPeriod"/>
              <a:tabLst>
                <a:tab pos="512763" algn="l"/>
              </a:tabLst>
            </a:pPr>
            <a:r>
              <a:rPr lang="en-US" sz="2600" dirty="0">
                <a:solidFill>
                  <a:srgbClr val="000000"/>
                </a:solidFill>
              </a:rPr>
              <a:t>Cancellation of debt income (“CODI”) related issues,</a:t>
            </a:r>
          </a:p>
          <a:p>
            <a:pPr marL="568325" indent="-568325">
              <a:buFont typeface="+mj-lt"/>
              <a:buAutoNum type="arabicPeriod"/>
              <a:tabLst>
                <a:tab pos="512763" algn="l"/>
              </a:tabLst>
            </a:pPr>
            <a:r>
              <a:rPr lang="en-US" sz="2600" dirty="0">
                <a:solidFill>
                  <a:srgbClr val="000000"/>
                </a:solidFill>
              </a:rPr>
              <a:t>Consolidated return issues.</a:t>
            </a:r>
            <a:endParaRPr lang="en-US" sz="2600" dirty="0"/>
          </a:p>
          <a:p>
            <a:pPr marL="0" indent="0">
              <a:buNone/>
            </a:pPr>
            <a:r>
              <a:rPr lang="en-US" sz="2600" dirty="0"/>
              <a:t>IRC §§ 163(j) &amp; Prop. Treas. Reg. §§ 1.163(j)-6, -7, &amp; -8 (</a:t>
            </a:r>
            <a:r>
              <a:rPr lang="en-US" sz="2600" b="1" dirty="0">
                <a:solidFill>
                  <a:srgbClr val="FF0000"/>
                </a:solidFill>
              </a:rPr>
              <a:t>2018 </a:t>
            </a:r>
            <a:r>
              <a:rPr lang="en-US" sz="2600" dirty="0"/>
              <a:t>&amp; </a:t>
            </a:r>
            <a:r>
              <a:rPr lang="en-US" sz="2600" b="1" dirty="0">
                <a:solidFill>
                  <a:srgbClr val="FF0000"/>
                </a:solidFill>
              </a:rPr>
              <a:t>2020</a:t>
            </a:r>
            <a:r>
              <a:rPr lang="en-US" sz="2600" dirty="0"/>
              <a:t>)</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Slide Number Placeholder 8">
            <a:extLst>
              <a:ext uri="{FF2B5EF4-FFF2-40B4-BE49-F238E27FC236}">
                <a16:creationId xmlns:a16="http://schemas.microsoft.com/office/drawing/2014/main" id="{C1439CCC-99D9-48CA-B3D3-895A0C210149}"/>
              </a:ext>
            </a:extLst>
          </p:cNvPr>
          <p:cNvSpPr>
            <a:spLocks noGrp="1"/>
          </p:cNvSpPr>
          <p:nvPr>
            <p:ph type="sldNum" sz="quarter" idx="12"/>
          </p:nvPr>
        </p:nvSpPr>
        <p:spPr/>
        <p:txBody>
          <a:bodyPr/>
          <a:lstStyle/>
          <a:p>
            <a:fld id="{59999BA8-5833-4EBD-87D2-B05BF3439043}" type="slidenum">
              <a:rPr lang="en-US" smtClean="0"/>
              <a:t>18</a:t>
            </a:fld>
            <a:endParaRPr lang="en-US" dirty="0"/>
          </a:p>
        </p:txBody>
      </p:sp>
      <p:sp>
        <p:nvSpPr>
          <p:cNvPr id="10" name="Title 1">
            <a:extLst>
              <a:ext uri="{FF2B5EF4-FFF2-40B4-BE49-F238E27FC236}">
                <a16:creationId xmlns:a16="http://schemas.microsoft.com/office/drawing/2014/main" id="{9D96559F-91E7-4D6B-A49B-C9143FFE0A69}"/>
              </a:ext>
            </a:extLst>
          </p:cNvPr>
          <p:cNvSpPr>
            <a:spLocks noGrp="1"/>
          </p:cNvSpPr>
          <p:nvPr>
            <p:ph type="title"/>
          </p:nvPr>
        </p:nvSpPr>
        <p:spPr>
          <a:xfrm>
            <a:off x="231010" y="97340"/>
            <a:ext cx="11733196" cy="484881"/>
          </a:xfrm>
        </p:spPr>
        <p:txBody>
          <a:bodyPr>
            <a:noAutofit/>
          </a:bodyPr>
          <a:lstStyle/>
          <a:p>
            <a:pPr marL="0" indent="0" algn="ctr">
              <a:buNone/>
            </a:pPr>
            <a:r>
              <a:rPr lang="en-US" sz="4000" dirty="0"/>
              <a:t>Some Issues Not Addressed in Final Regulations</a:t>
            </a:r>
          </a:p>
        </p:txBody>
      </p:sp>
    </p:spTree>
    <p:extLst>
      <p:ext uri="{BB962C8B-B14F-4D97-AF65-F5344CB8AC3E}">
        <p14:creationId xmlns:p14="http://schemas.microsoft.com/office/powerpoint/2010/main" val="318988099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341911" y="93757"/>
            <a:ext cx="9381506" cy="484881"/>
          </a:xfrm>
        </p:spPr>
        <p:txBody>
          <a:bodyPr>
            <a:normAutofit fontScale="90000"/>
          </a:bodyPr>
          <a:lstStyle/>
          <a:p>
            <a:pPr algn="ctr"/>
            <a:r>
              <a:rPr lang="en-US" dirty="0"/>
              <a:t>Instructions for Form 1065 (2020)</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28503"/>
            <a:ext cx="10761372" cy="6524863"/>
          </a:xfrm>
          <a:prstGeom prst="rect">
            <a:avLst/>
          </a:prstGeom>
          <a:noFill/>
        </p:spPr>
        <p:txBody>
          <a:bodyPr wrap="square" rtlCol="0">
            <a:spAutoFit/>
          </a:bodyPr>
          <a:lstStyle/>
          <a:p>
            <a:pPr lvl="1"/>
            <a:r>
              <a:rPr lang="en-US" sz="1900" b="1" i="0" dirty="0">
                <a:solidFill>
                  <a:srgbClr val="1B1B1B"/>
                </a:solidFill>
                <a:effectLst/>
              </a:rPr>
              <a:t>Limitation on deduction.</a:t>
            </a:r>
            <a:endParaRPr lang="en-US" sz="1900" b="0" i="0" dirty="0">
              <a:solidFill>
                <a:srgbClr val="1B1B1B"/>
              </a:solidFill>
              <a:effectLst/>
            </a:endParaRPr>
          </a:p>
          <a:p>
            <a:pPr lvl="1"/>
            <a:r>
              <a:rPr lang="en-US" sz="1900" b="0" i="0" dirty="0">
                <a:solidFill>
                  <a:srgbClr val="1B1B1B"/>
                </a:solidFill>
                <a:effectLst/>
                <a:highlight>
                  <a:srgbClr val="FFFF00"/>
                </a:highlight>
              </a:rPr>
              <a:t>Business interest expense is generally limited to the sum of business interest income, 30% of the adjusted taxable income, and floor plan financing interest. </a:t>
            </a:r>
            <a:r>
              <a:rPr lang="en-US" sz="1900" dirty="0">
                <a:highlight>
                  <a:srgbClr val="00FFFF"/>
                </a:highlight>
              </a:rPr>
              <a:t>This limitation generally applies at the partnership level. </a:t>
            </a:r>
            <a:r>
              <a:rPr lang="en-US" sz="1900" dirty="0"/>
              <a:t>The CARES Act increases the amount of business interest expense that may be </a:t>
            </a:r>
            <a:r>
              <a:rPr lang="en-US" sz="1900" dirty="0">
                <a:highlight>
                  <a:srgbClr val="FFFF00"/>
                </a:highlight>
              </a:rPr>
              <a:t>deducted by a partnership for tax years beginning in 2020 </a:t>
            </a:r>
            <a:r>
              <a:rPr lang="en-US" sz="1900" dirty="0"/>
              <a:t>by computing the section 163(j) limitation </a:t>
            </a:r>
            <a:r>
              <a:rPr lang="en-US" sz="1900" dirty="0">
                <a:highlight>
                  <a:srgbClr val="FFFF00"/>
                </a:highlight>
              </a:rPr>
              <a:t>using 50% of the partnership’s adjusted taxable income (ATI) instead of 30%. </a:t>
            </a:r>
            <a:r>
              <a:rPr lang="en-US" sz="1900" dirty="0"/>
              <a:t>Partnerships have the </a:t>
            </a:r>
            <a:r>
              <a:rPr lang="en-US" sz="1900" dirty="0">
                <a:highlight>
                  <a:srgbClr val="FFFF00"/>
                </a:highlight>
              </a:rPr>
              <a:t>ability to elect out of using the 50% ATI limitation</a:t>
            </a:r>
            <a:r>
              <a:rPr lang="en-US" sz="1900" dirty="0"/>
              <a:t>. A different special rule applies for partnerships for tax years beginning in 2019. See section 163(j) (10)(A)(ii). See Form 8990, Limitation on Business Interest Expense Under Section 163(j), and its instructions for more information and also Rev. Proc. 2020-22. </a:t>
            </a:r>
            <a:r>
              <a:rPr lang="en-US" sz="1900" b="0" i="0" dirty="0">
                <a:solidFill>
                  <a:srgbClr val="1B1B1B"/>
                </a:solidFill>
                <a:effectLst/>
                <a:highlight>
                  <a:srgbClr val="FFFF00"/>
                </a:highlight>
              </a:rPr>
              <a:t>Business interest expense includes any interest expense properly allocable to a trade or business. </a:t>
            </a:r>
            <a:r>
              <a:rPr lang="en-US" sz="1900" b="0" i="0" dirty="0">
                <a:solidFill>
                  <a:srgbClr val="1B1B1B"/>
                </a:solidFill>
                <a:effectLst/>
              </a:rPr>
              <a:t>A small business taxpayer that </a:t>
            </a:r>
            <a:r>
              <a:rPr lang="en-US" sz="1900" b="0" i="0" dirty="0">
                <a:solidFill>
                  <a:srgbClr val="1B1B1B"/>
                </a:solidFill>
                <a:effectLst/>
                <a:highlight>
                  <a:srgbClr val="FFFF00"/>
                </a:highlight>
              </a:rPr>
              <a:t>isn't a tax shelter (as defined in section 448(d)(3</a:t>
            </a:r>
            <a:r>
              <a:rPr lang="en-US" sz="1900" b="0" i="0" dirty="0">
                <a:solidFill>
                  <a:srgbClr val="1B1B1B"/>
                </a:solidFill>
                <a:effectLst/>
              </a:rPr>
              <a:t>)) and that meets the gross receipts test isn't required to limit business interest expense under section 163(j). A taxpayer meets the </a:t>
            </a:r>
            <a:r>
              <a:rPr lang="en-US" sz="1900" b="0" i="0" dirty="0">
                <a:solidFill>
                  <a:srgbClr val="1B1B1B"/>
                </a:solidFill>
                <a:effectLst/>
                <a:highlight>
                  <a:srgbClr val="FFFF00"/>
                </a:highlight>
              </a:rPr>
              <a:t>gross receipts test if the taxpayer has average annual gross receipts of $26 million [2019 – 2021] or less for the 3 prior tax years under the gross receipts test of section 448(c). </a:t>
            </a:r>
            <a:r>
              <a:rPr lang="en-US" sz="1900" b="0" i="0" dirty="0">
                <a:solidFill>
                  <a:srgbClr val="1B1B1B"/>
                </a:solidFill>
                <a:effectLst/>
              </a:rPr>
              <a:t>Gross receipts include the aggregate gross receipts from all persons treated as a single employer such as a controlled group of corporations, commonly controlled partnerships or proprietorships, and affiliated service groups. If the partnership fails to meet the gross receipts test, Form 8990, Limitation on Business Interest Expense Under </a:t>
            </a:r>
            <a:r>
              <a:rPr lang="en-US" sz="1900" i="0" dirty="0">
                <a:solidFill>
                  <a:srgbClr val="1B1B1B"/>
                </a:solidFill>
                <a:effectLst/>
              </a:rPr>
              <a:t>Section 163(j), is generally required. Also see Schedule B, questions 23 and 24. </a:t>
            </a:r>
          </a:p>
          <a:p>
            <a:pPr lvl="1"/>
            <a:r>
              <a:rPr lang="en-US" sz="1900" dirty="0">
                <a:highlight>
                  <a:srgbClr val="FFFF00"/>
                </a:highlight>
              </a:rPr>
              <a:t>Note. The 50% ATI limit does not apply to partnerships for tax years beginning in 2019.</a:t>
            </a:r>
            <a:endParaRPr lang="en-US" sz="1900" i="0" dirty="0">
              <a:solidFill>
                <a:srgbClr val="1B1B1B"/>
              </a:solidFill>
              <a:effectLst/>
              <a:highlight>
                <a:srgbClr val="FFFF00"/>
              </a:highlight>
            </a:endParaRPr>
          </a:p>
          <a:p>
            <a:r>
              <a:rPr lang="en-US" sz="1900" dirty="0">
                <a:solidFill>
                  <a:srgbClr val="1B1B1B"/>
                </a:solidFill>
              </a:rPr>
              <a:t>Instructions for Form 1065 (2020) - </a:t>
            </a:r>
            <a:r>
              <a:rPr lang="en-US" sz="1900" i="0" dirty="0">
                <a:solidFill>
                  <a:srgbClr val="1B1B1B"/>
                </a:solidFill>
                <a:effectLst/>
              </a:rPr>
              <a:t>U.S. Return of Partnership Income</a:t>
            </a:r>
            <a:r>
              <a:rPr lang="en-US" sz="1900" dirty="0">
                <a:solidFill>
                  <a:srgbClr val="1B1B1B"/>
                </a:solidFill>
              </a:rPr>
              <a:t>, for </a:t>
            </a:r>
            <a:r>
              <a:rPr lang="en-US" sz="1900" i="0" dirty="0">
                <a:solidFill>
                  <a:srgbClr val="1B1B1B"/>
                </a:solidFill>
                <a:effectLst/>
              </a:rPr>
              <a:t>Page 1, Line 15. Interest, Limitation on deduction</a:t>
            </a:r>
          </a:p>
        </p:txBody>
      </p:sp>
      <p:sp>
        <p:nvSpPr>
          <p:cNvPr id="8" name="Slide Number Placeholder 7">
            <a:extLst>
              <a:ext uri="{FF2B5EF4-FFF2-40B4-BE49-F238E27FC236}">
                <a16:creationId xmlns:a16="http://schemas.microsoft.com/office/drawing/2014/main" id="{6BC4B4B2-4033-4A8A-9B3A-6C4583A3399E}"/>
              </a:ext>
            </a:extLst>
          </p:cNvPr>
          <p:cNvSpPr>
            <a:spLocks noGrp="1"/>
          </p:cNvSpPr>
          <p:nvPr>
            <p:ph type="sldNum" sz="quarter" idx="12"/>
          </p:nvPr>
        </p:nvSpPr>
        <p:spPr/>
        <p:txBody>
          <a:bodyPr/>
          <a:lstStyle/>
          <a:p>
            <a:fld id="{59999BA8-5833-4EBD-87D2-B05BF3439043}" type="slidenum">
              <a:rPr lang="en-US" smtClean="0"/>
              <a:t>180</a:t>
            </a:fld>
            <a:endParaRPr lang="en-US" dirty="0"/>
          </a:p>
        </p:txBody>
      </p:sp>
    </p:spTree>
    <p:extLst>
      <p:ext uri="{BB962C8B-B14F-4D97-AF65-F5344CB8AC3E}">
        <p14:creationId xmlns:p14="http://schemas.microsoft.com/office/powerpoint/2010/main" val="388873374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28503"/>
            <a:ext cx="10761372" cy="6186309"/>
          </a:xfrm>
          <a:prstGeom prst="rect">
            <a:avLst/>
          </a:prstGeom>
          <a:noFill/>
        </p:spPr>
        <p:txBody>
          <a:bodyPr wrap="square" rtlCol="0">
            <a:spAutoFit/>
          </a:bodyPr>
          <a:lstStyle/>
          <a:p>
            <a:pPr lvl="1"/>
            <a:r>
              <a:rPr lang="en-US" sz="2200" b="1" dirty="0">
                <a:highlight>
                  <a:srgbClr val="FFFF00"/>
                </a:highlight>
              </a:rPr>
              <a:t>Excess taxable income. </a:t>
            </a:r>
            <a:r>
              <a:rPr lang="en-US" sz="2200" dirty="0"/>
              <a:t>In general, </a:t>
            </a:r>
            <a:r>
              <a:rPr lang="en-US" sz="2200" dirty="0">
                <a:highlight>
                  <a:srgbClr val="FFFF00"/>
                </a:highlight>
              </a:rPr>
              <a:t>excess taxable income is the amount of a partnership’s or S corporation’s adjusted taxable income that is in excess of the amount of adjusted taxable income required to support the partnership’s or S corporation’s business interest expense deduction</a:t>
            </a:r>
            <a:r>
              <a:rPr lang="en-US" sz="2200" dirty="0"/>
              <a:t>. This amount is computed by a partnership or an S corporation and is allocated to the partner or shareholder. </a:t>
            </a:r>
            <a:r>
              <a:rPr lang="en-US" sz="2200" dirty="0">
                <a:highlight>
                  <a:srgbClr val="FFFF00"/>
                </a:highlight>
              </a:rPr>
              <a:t>This amount is used by the partner or  shareholder in determining their current year adjusted taxable income. </a:t>
            </a:r>
          </a:p>
          <a:p>
            <a:pPr lvl="1"/>
            <a:r>
              <a:rPr lang="en-US" sz="2200" dirty="0"/>
              <a:t>In some cases, a taxpayer (or a CFC, as discussed in Proposed Regulations section 1.163(j)-7(c)) may also have excess taxable income as a shareholder of an applicable CFC. See Proposed Regulations section 1.163(j)-7(d)(2). </a:t>
            </a:r>
          </a:p>
          <a:p>
            <a:pPr lvl="1"/>
            <a:endParaRPr lang="en-US" sz="2200" dirty="0"/>
          </a:p>
          <a:p>
            <a:pPr lvl="1"/>
            <a:r>
              <a:rPr lang="en-US" sz="2200" b="1" dirty="0">
                <a:highlight>
                  <a:srgbClr val="FFFF00"/>
                </a:highlight>
              </a:rPr>
              <a:t>Excess business interest income. </a:t>
            </a:r>
            <a:r>
              <a:rPr lang="en-US" sz="2200" dirty="0"/>
              <a:t>Excess business interest income is the current year business interest income that exceeds current year business interest expense (excluding floor plan financing). This amount is computed by a partnership or an S corporation and is allocated to the partner or shareholder. </a:t>
            </a:r>
            <a:r>
              <a:rPr lang="en-US" sz="2200" dirty="0">
                <a:highlight>
                  <a:srgbClr val="FFFF00"/>
                </a:highlight>
              </a:rPr>
              <a:t>This amount is used by the partner or shareholder in determining their current year business interest income.</a:t>
            </a:r>
          </a:p>
          <a:p>
            <a:pPr lvl="1"/>
            <a:endParaRPr lang="en-US" sz="2200" dirty="0">
              <a:solidFill>
                <a:srgbClr val="1B1B1B"/>
              </a:solidFill>
            </a:endParaRPr>
          </a:p>
          <a:p>
            <a:pPr marL="0" lvl="1"/>
            <a:r>
              <a:rPr lang="en-US" sz="2200" dirty="0">
                <a:solidFill>
                  <a:srgbClr val="1B1B1B"/>
                </a:solidFill>
              </a:rPr>
              <a:t>Instructions for Form 8990 (Rev. May 2020) - </a:t>
            </a:r>
            <a:r>
              <a:rPr lang="en-US" sz="2200" dirty="0"/>
              <a:t>Limitation on Business Interest Expense Under Section 163(j)</a:t>
            </a:r>
            <a:r>
              <a:rPr lang="en-US" sz="2200" dirty="0">
                <a:solidFill>
                  <a:srgbClr val="1B1B1B"/>
                </a:solidFill>
              </a:rPr>
              <a:t>, </a:t>
            </a:r>
            <a:r>
              <a:rPr lang="en-US" sz="2200" i="0" dirty="0">
                <a:solidFill>
                  <a:srgbClr val="1B1B1B"/>
                </a:solidFill>
                <a:effectLst/>
              </a:rPr>
              <a:t>Page 3, Definitions.</a:t>
            </a:r>
          </a:p>
        </p:txBody>
      </p:sp>
      <p:sp>
        <p:nvSpPr>
          <p:cNvPr id="8" name="Slide Number Placeholder 7">
            <a:extLst>
              <a:ext uri="{FF2B5EF4-FFF2-40B4-BE49-F238E27FC236}">
                <a16:creationId xmlns:a16="http://schemas.microsoft.com/office/drawing/2014/main" id="{6BC4B4B2-4033-4A8A-9B3A-6C4583A3399E}"/>
              </a:ext>
            </a:extLst>
          </p:cNvPr>
          <p:cNvSpPr>
            <a:spLocks noGrp="1"/>
          </p:cNvSpPr>
          <p:nvPr>
            <p:ph type="sldNum" sz="quarter" idx="12"/>
          </p:nvPr>
        </p:nvSpPr>
        <p:spPr/>
        <p:txBody>
          <a:bodyPr/>
          <a:lstStyle/>
          <a:p>
            <a:fld id="{59999BA8-5833-4EBD-87D2-B05BF3439043}" type="slidenum">
              <a:rPr lang="en-US" smtClean="0"/>
              <a:t>181</a:t>
            </a:fld>
            <a:endParaRPr lang="en-US" dirty="0"/>
          </a:p>
        </p:txBody>
      </p:sp>
      <p:sp>
        <p:nvSpPr>
          <p:cNvPr id="9" name="Title 1">
            <a:extLst>
              <a:ext uri="{FF2B5EF4-FFF2-40B4-BE49-F238E27FC236}">
                <a16:creationId xmlns:a16="http://schemas.microsoft.com/office/drawing/2014/main" id="{2DE86216-B19F-4A12-8325-92F351EA11C2}"/>
              </a:ext>
            </a:extLst>
          </p:cNvPr>
          <p:cNvSpPr>
            <a:spLocks noGrp="1"/>
          </p:cNvSpPr>
          <p:nvPr>
            <p:ph type="title"/>
          </p:nvPr>
        </p:nvSpPr>
        <p:spPr>
          <a:xfrm>
            <a:off x="78057" y="122661"/>
            <a:ext cx="12009863" cy="484881"/>
          </a:xfrm>
        </p:spPr>
        <p:txBody>
          <a:bodyPr>
            <a:noAutofit/>
          </a:bodyPr>
          <a:lstStyle/>
          <a:p>
            <a:pPr algn="ctr"/>
            <a:r>
              <a:rPr lang="en-US" sz="3500" dirty="0"/>
              <a:t>Inst. for Form 8990 (Rev. May 2020) – P-ships &amp; S Corps. - ETI &amp; EII</a:t>
            </a:r>
          </a:p>
        </p:txBody>
      </p:sp>
    </p:spTree>
    <p:extLst>
      <p:ext uri="{BB962C8B-B14F-4D97-AF65-F5344CB8AC3E}">
        <p14:creationId xmlns:p14="http://schemas.microsoft.com/office/powerpoint/2010/main" val="276277817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93757"/>
            <a:ext cx="12191999" cy="484881"/>
          </a:xfrm>
        </p:spPr>
        <p:txBody>
          <a:bodyPr>
            <a:noAutofit/>
          </a:bodyPr>
          <a:lstStyle/>
          <a:p>
            <a:pPr algn="ctr"/>
            <a:r>
              <a:rPr lang="en-US" sz="3900" u="sng" dirty="0"/>
              <a:t>Business</a:t>
            </a:r>
            <a:r>
              <a:rPr lang="en-US" sz="3900" dirty="0"/>
              <a:t> Interest Expense Deduction Limiters - Partnerships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6494085"/>
          </a:xfrm>
          <a:prstGeom prst="rect">
            <a:avLst/>
          </a:prstGeom>
          <a:noFill/>
        </p:spPr>
        <p:txBody>
          <a:bodyPr wrap="square" rtlCol="0">
            <a:spAutoFit/>
          </a:bodyPr>
          <a:lstStyle/>
          <a:p>
            <a:r>
              <a:rPr lang="en-US" sz="2500" dirty="0">
                <a:highlight>
                  <a:srgbClr val="FFFF00"/>
                </a:highlight>
              </a:rPr>
              <a:t>For years beginning in </a:t>
            </a:r>
            <a:r>
              <a:rPr lang="en-US" sz="2500" b="1" dirty="0">
                <a:highlight>
                  <a:srgbClr val="FFFF00"/>
                </a:highlight>
              </a:rPr>
              <a:t>2019</a:t>
            </a:r>
            <a:r>
              <a:rPr lang="en-US" sz="2500" dirty="0"/>
              <a:t>, the 30% of EBITDA </a:t>
            </a:r>
            <a:r>
              <a:rPr lang="en-US" sz="2500" dirty="0">
                <a:highlight>
                  <a:srgbClr val="FFFF00"/>
                </a:highlight>
              </a:rPr>
              <a:t>(ATI) limitation for </a:t>
            </a:r>
            <a:r>
              <a:rPr lang="en-US" sz="2500" b="1" u="sng" dirty="0">
                <a:highlight>
                  <a:srgbClr val="FFFF00"/>
                </a:highlight>
              </a:rPr>
              <a:t>partnerships</a:t>
            </a:r>
            <a:r>
              <a:rPr lang="en-US" sz="2500" dirty="0">
                <a:highlight>
                  <a:srgbClr val="FFFF00"/>
                </a:highlight>
              </a:rPr>
              <a:t> remains at 30% (does not increase to 50%</a:t>
            </a:r>
            <a:r>
              <a:rPr lang="en-US" sz="2500" dirty="0"/>
              <a:t> under CARES Act)</a:t>
            </a:r>
          </a:p>
          <a:p>
            <a:endParaRPr lang="en-US" sz="2500" b="0" i="0" dirty="0">
              <a:solidFill>
                <a:srgbClr val="333333"/>
              </a:solidFill>
              <a:effectLst/>
            </a:endParaRPr>
          </a:p>
          <a:p>
            <a:r>
              <a:rPr lang="en-US" sz="2500" b="0" i="0" dirty="0">
                <a:solidFill>
                  <a:srgbClr val="333333"/>
                </a:solidFill>
                <a:effectLst/>
              </a:rPr>
              <a:t>However,</a:t>
            </a:r>
            <a:r>
              <a:rPr lang="en-US" sz="2500" dirty="0">
                <a:solidFill>
                  <a:srgbClr val="333333"/>
                </a:solidFill>
              </a:rPr>
              <a:t> for any </a:t>
            </a:r>
            <a:r>
              <a:rPr lang="en-US" sz="2500" dirty="0">
                <a:solidFill>
                  <a:srgbClr val="333333"/>
                </a:solidFill>
                <a:highlight>
                  <a:srgbClr val="FFFF00"/>
                </a:highlight>
              </a:rPr>
              <a:t>partnership 2019 </a:t>
            </a:r>
            <a:r>
              <a:rPr lang="en-US" sz="2500" dirty="0">
                <a:solidFill>
                  <a:srgbClr val="333333"/>
                </a:solidFill>
              </a:rPr>
              <a:t>Excess Business Interest Expense (“</a:t>
            </a:r>
            <a:r>
              <a:rPr lang="en-US" sz="2500" dirty="0">
                <a:solidFill>
                  <a:srgbClr val="333333"/>
                </a:solidFill>
                <a:highlight>
                  <a:srgbClr val="FFFF00"/>
                </a:highlight>
              </a:rPr>
              <a:t>EBIE</a:t>
            </a:r>
            <a:r>
              <a:rPr lang="en-US" sz="2500" dirty="0">
                <a:solidFill>
                  <a:srgbClr val="333333"/>
                </a:solidFill>
              </a:rPr>
              <a:t>”) allocated to a partner under IRC § 163(j)(4)(B)(</a:t>
            </a:r>
            <a:r>
              <a:rPr lang="en-US" sz="2500" dirty="0" err="1">
                <a:solidFill>
                  <a:srgbClr val="333333"/>
                </a:solidFill>
              </a:rPr>
              <a:t>i</a:t>
            </a:r>
            <a:r>
              <a:rPr lang="en-US" sz="2500" dirty="0">
                <a:solidFill>
                  <a:srgbClr val="333333"/>
                </a:solidFill>
              </a:rPr>
              <a:t>)(II), </a:t>
            </a:r>
          </a:p>
          <a:p>
            <a:endParaRPr lang="en-US" sz="2500" dirty="0">
              <a:solidFill>
                <a:srgbClr val="333333"/>
              </a:solidFill>
            </a:endParaRPr>
          </a:p>
          <a:p>
            <a:pPr marL="457200" indent="-457200">
              <a:buFont typeface="Arial" panose="020B0604020202020204" pitchFamily="34" charset="0"/>
              <a:buChar char="•"/>
            </a:pPr>
            <a:r>
              <a:rPr lang="en-US" sz="2500" dirty="0">
                <a:solidFill>
                  <a:srgbClr val="333333"/>
                </a:solidFill>
                <a:highlight>
                  <a:srgbClr val="FFFF00"/>
                </a:highlight>
              </a:rPr>
              <a:t>50% of EBIE</a:t>
            </a:r>
            <a:r>
              <a:rPr lang="en-US" sz="2500" dirty="0">
                <a:solidFill>
                  <a:srgbClr val="333333"/>
                </a:solidFill>
              </a:rPr>
              <a:t> is treated as paid or accrued in 2020 (</a:t>
            </a:r>
            <a:r>
              <a:rPr lang="en-US" sz="2500" dirty="0">
                <a:solidFill>
                  <a:srgbClr val="333333"/>
                </a:solidFill>
                <a:highlight>
                  <a:srgbClr val="FFFF00"/>
                </a:highlight>
              </a:rPr>
              <a:t>not limited by IRC § 163(j)(1)) </a:t>
            </a:r>
            <a:r>
              <a:rPr lang="en-US" sz="2500" dirty="0">
                <a:solidFill>
                  <a:srgbClr val="333333"/>
                </a:solidFill>
              </a:rPr>
              <a:t>and </a:t>
            </a:r>
          </a:p>
          <a:p>
            <a:pPr marL="457200" indent="-457200">
              <a:buFont typeface="Arial" panose="020B0604020202020204" pitchFamily="34" charset="0"/>
              <a:buChar char="•"/>
            </a:pPr>
            <a:r>
              <a:rPr lang="en-US" sz="2500" dirty="0">
                <a:solidFill>
                  <a:srgbClr val="333333"/>
                </a:solidFill>
              </a:rPr>
              <a:t>the </a:t>
            </a:r>
            <a:r>
              <a:rPr lang="en-US" sz="2500" dirty="0">
                <a:solidFill>
                  <a:srgbClr val="333333"/>
                </a:solidFill>
                <a:highlight>
                  <a:srgbClr val="FFFF00"/>
                </a:highlight>
              </a:rPr>
              <a:t>other 50% treated as other EBIE (limited by IRC § 163(j)(1) &amp; (4)(B)(ii))</a:t>
            </a:r>
          </a:p>
          <a:p>
            <a:endParaRPr lang="en-US" sz="2500" dirty="0">
              <a:solidFill>
                <a:srgbClr val="333333"/>
              </a:solidFill>
            </a:endParaRPr>
          </a:p>
          <a:p>
            <a:r>
              <a:rPr lang="en-US" sz="2500" dirty="0">
                <a:solidFill>
                  <a:srgbClr val="333333"/>
                </a:solidFill>
              </a:rPr>
              <a:t>(</a:t>
            </a:r>
            <a:r>
              <a:rPr lang="en-US" sz="2500" dirty="0">
                <a:solidFill>
                  <a:srgbClr val="333333"/>
                </a:solidFill>
                <a:highlight>
                  <a:srgbClr val="FFFF00"/>
                </a:highlight>
              </a:rPr>
              <a:t>unless the partner elects out of such treatment</a:t>
            </a:r>
            <a:r>
              <a:rPr lang="en-US" sz="2500" dirty="0">
                <a:solidFill>
                  <a:srgbClr val="333333"/>
                </a:solidFill>
              </a:rPr>
              <a:t>) under CARES Act.</a:t>
            </a:r>
          </a:p>
          <a:p>
            <a:endParaRPr lang="en-US" sz="2500" dirty="0">
              <a:solidFill>
                <a:srgbClr val="333333"/>
              </a:solidFill>
            </a:endParaRPr>
          </a:p>
          <a:p>
            <a:r>
              <a:rPr lang="en-US" sz="2500" dirty="0">
                <a:solidFill>
                  <a:srgbClr val="333333"/>
                </a:solidFill>
              </a:rPr>
              <a:t>For years beginning in </a:t>
            </a:r>
            <a:r>
              <a:rPr lang="en-US" sz="2500" b="1" dirty="0">
                <a:solidFill>
                  <a:srgbClr val="333333"/>
                </a:solidFill>
              </a:rPr>
              <a:t>2020</a:t>
            </a:r>
            <a:r>
              <a:rPr lang="en-US" sz="2500" dirty="0">
                <a:solidFill>
                  <a:srgbClr val="333333"/>
                </a:solidFill>
              </a:rPr>
              <a:t>, the </a:t>
            </a:r>
            <a:r>
              <a:rPr lang="en-US" sz="2500" dirty="0"/>
              <a:t>30% limitation for </a:t>
            </a:r>
            <a:r>
              <a:rPr lang="en-US" sz="2500" b="1" u="sng" dirty="0"/>
              <a:t>partnerships</a:t>
            </a:r>
            <a:r>
              <a:rPr lang="en-US" sz="2500" dirty="0"/>
              <a:t> increases to 50% </a:t>
            </a:r>
            <a:r>
              <a:rPr lang="en-US" sz="2500" dirty="0">
                <a:solidFill>
                  <a:srgbClr val="333333"/>
                </a:solidFill>
              </a:rPr>
              <a:t>(unless the partnership elects out of such treatment) </a:t>
            </a:r>
            <a:r>
              <a:rPr lang="en-US" sz="2500" dirty="0"/>
              <a:t>under CARES Act</a:t>
            </a:r>
          </a:p>
          <a:p>
            <a:endParaRPr lang="en-US" sz="2500" b="0" i="0" dirty="0">
              <a:solidFill>
                <a:srgbClr val="333333"/>
              </a:solidFill>
              <a:effectLst/>
            </a:endParaRPr>
          </a:p>
          <a:p>
            <a:r>
              <a:rPr lang="en-US" sz="2500" dirty="0">
                <a:solidFill>
                  <a:srgbClr val="333333"/>
                </a:solidFill>
              </a:rPr>
              <a:t>IRC § 163(j)(1)(B), (8), and (10) and Treas. Reg. § 1.163(j)-1(b)(1) and (16)</a:t>
            </a:r>
            <a:r>
              <a:rPr lang="en-US" sz="2500" dirty="0"/>
              <a:t> (</a:t>
            </a:r>
            <a:r>
              <a:rPr lang="en-US" sz="2500" b="1" dirty="0">
                <a:solidFill>
                  <a:srgbClr val="FF0000"/>
                </a:solidFill>
              </a:rPr>
              <a:t>2020</a:t>
            </a:r>
            <a:r>
              <a:rPr lang="en-US" sz="2500" dirty="0"/>
              <a:t>)</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182</a:t>
            </a:fld>
            <a:endParaRPr lang="en-US" dirty="0"/>
          </a:p>
        </p:txBody>
      </p:sp>
    </p:spTree>
    <p:extLst>
      <p:ext uri="{BB962C8B-B14F-4D97-AF65-F5344CB8AC3E}">
        <p14:creationId xmlns:p14="http://schemas.microsoft.com/office/powerpoint/2010/main" val="3447038080"/>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93757"/>
            <a:ext cx="12191999" cy="484881"/>
          </a:xfrm>
        </p:spPr>
        <p:txBody>
          <a:bodyPr>
            <a:noAutofit/>
          </a:bodyPr>
          <a:lstStyle/>
          <a:p>
            <a:pPr algn="ctr"/>
            <a:r>
              <a:rPr lang="en-US" sz="3900" dirty="0"/>
              <a:t>EBIE &amp; ETI – Partnerships &amp; S Corporations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0759513" cy="5693866"/>
          </a:xfrm>
          <a:prstGeom prst="rect">
            <a:avLst/>
          </a:prstGeom>
          <a:noFill/>
        </p:spPr>
        <p:txBody>
          <a:bodyPr wrap="square" rtlCol="0">
            <a:spAutoFit/>
          </a:bodyPr>
          <a:lstStyle/>
          <a:p>
            <a:r>
              <a:rPr lang="en-US" sz="2600" dirty="0">
                <a:highlight>
                  <a:srgbClr val="FFFF00"/>
                </a:highlight>
              </a:rPr>
              <a:t>EBIE is deducted at the partner level, rather than at the partnership level</a:t>
            </a:r>
          </a:p>
          <a:p>
            <a:endParaRPr lang="en-US" sz="2600" dirty="0"/>
          </a:p>
          <a:p>
            <a:r>
              <a:rPr lang="en-US" sz="2600" dirty="0">
                <a:highlight>
                  <a:srgbClr val="FFFF00"/>
                </a:highlight>
              </a:rPr>
              <a:t>EBIE is deducted at the S corporation level, rather than at the shareholder level</a:t>
            </a:r>
          </a:p>
          <a:p>
            <a:endParaRPr lang="en-US" sz="2600" dirty="0"/>
          </a:p>
          <a:p>
            <a:r>
              <a:rPr lang="en-US" sz="2600" dirty="0"/>
              <a:t>EBIE of a partnership can only be deducted in following years at the partner level to the extent of partnership EBII and ETI</a:t>
            </a:r>
          </a:p>
          <a:p>
            <a:endParaRPr lang="en-US" sz="2600" dirty="0"/>
          </a:p>
          <a:p>
            <a:r>
              <a:rPr lang="en-US" sz="2600" dirty="0"/>
              <a:t>EBIE of a S corporation can only be deducted in following years at the S corporation level to the extent of S corporation EBII and ETI</a:t>
            </a:r>
          </a:p>
          <a:p>
            <a:endParaRPr lang="en-US" sz="2600" dirty="0"/>
          </a:p>
          <a:p>
            <a:r>
              <a:rPr lang="en-US" sz="2600" dirty="0">
                <a:highlight>
                  <a:srgbClr val="FFFF00"/>
                </a:highlight>
              </a:rPr>
              <a:t>EBII and ETI of a partnership and an S corporation can increase ATI limit of partner and shareholder</a:t>
            </a:r>
          </a:p>
          <a:p>
            <a:endParaRPr lang="en-US" sz="2600" b="0" i="0" dirty="0">
              <a:solidFill>
                <a:srgbClr val="333333"/>
              </a:solidFill>
              <a:effectLst/>
            </a:endParaRPr>
          </a:p>
          <a:p>
            <a:r>
              <a:rPr lang="en-US" sz="2600" dirty="0">
                <a:solidFill>
                  <a:srgbClr val="333333"/>
                </a:solidFill>
              </a:rPr>
              <a:t>IRC § 163(j)(4) and Treas. Reg. § 1.163(j)-6(e)(1), (g)(2)(</a:t>
            </a:r>
            <a:r>
              <a:rPr lang="en-US" sz="2600" dirty="0" err="1">
                <a:solidFill>
                  <a:srgbClr val="333333"/>
                </a:solidFill>
              </a:rPr>
              <a:t>i</a:t>
            </a:r>
            <a:r>
              <a:rPr lang="en-US" sz="2600" dirty="0">
                <a:solidFill>
                  <a:srgbClr val="333333"/>
                </a:solidFill>
              </a:rPr>
              <a:t>) and (3) and (l)</a:t>
            </a:r>
            <a:r>
              <a:rPr lang="en-US" sz="2600" dirty="0"/>
              <a:t> (</a:t>
            </a:r>
            <a:r>
              <a:rPr lang="en-US" sz="2600" b="1" dirty="0">
                <a:solidFill>
                  <a:srgbClr val="FF0000"/>
                </a:solidFill>
              </a:rPr>
              <a:t>2020</a:t>
            </a:r>
            <a:r>
              <a:rPr lang="en-US" sz="2600" dirty="0"/>
              <a:t>)</a:t>
            </a:r>
            <a:endParaRPr lang="en-US" sz="2600" dirty="0">
              <a:solidFill>
                <a:srgbClr val="333333"/>
              </a:solidFill>
            </a:endParaRP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183</a:t>
            </a:fld>
            <a:endParaRPr lang="en-US" dirty="0"/>
          </a:p>
        </p:txBody>
      </p:sp>
    </p:spTree>
    <p:extLst>
      <p:ext uri="{BB962C8B-B14F-4D97-AF65-F5344CB8AC3E}">
        <p14:creationId xmlns:p14="http://schemas.microsoft.com/office/powerpoint/2010/main" val="75637722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3925227" y="93757"/>
            <a:ext cx="4337824" cy="484881"/>
          </a:xfrm>
        </p:spPr>
        <p:txBody>
          <a:bodyPr>
            <a:noAutofit/>
          </a:bodyPr>
          <a:lstStyle/>
          <a:p>
            <a:pPr algn="ctr"/>
            <a:r>
              <a:rPr lang="en-US" sz="3900" dirty="0"/>
              <a:t>Partnerships - EBIE</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3108543"/>
          </a:xfrm>
          <a:prstGeom prst="rect">
            <a:avLst/>
          </a:prstGeom>
          <a:noFill/>
        </p:spPr>
        <p:txBody>
          <a:bodyPr wrap="square" rtlCol="0">
            <a:spAutoFit/>
          </a:bodyPr>
          <a:lstStyle/>
          <a:p>
            <a:pPr lvl="1"/>
            <a:r>
              <a:rPr lang="en-US" sz="2800" dirty="0"/>
              <a:t>(16) Excess business interest expense. For any partnership, the term excess business interest expense means the amount of disallowed business interest expense of the partnership for a taxable year under section §1.163(j)-2(b). With respect to a partner, see §1.163(j)-6(g) and (h). </a:t>
            </a:r>
          </a:p>
          <a:p>
            <a:endParaRPr lang="en-US" sz="2800" dirty="0">
              <a:solidFill>
                <a:srgbClr val="333333"/>
              </a:solidFill>
            </a:endParaRPr>
          </a:p>
          <a:p>
            <a:r>
              <a:rPr lang="en-US" sz="2800" dirty="0">
                <a:solidFill>
                  <a:srgbClr val="333333"/>
                </a:solidFill>
              </a:rPr>
              <a:t>Treas. Reg. § 1.163(j)-1(b)(1) and (16)</a:t>
            </a:r>
            <a:r>
              <a:rPr lang="en-US" sz="2800" dirty="0"/>
              <a:t> (</a:t>
            </a:r>
            <a:r>
              <a:rPr lang="en-US" sz="2800" b="1" dirty="0">
                <a:solidFill>
                  <a:srgbClr val="FF0000"/>
                </a:solidFill>
              </a:rPr>
              <a:t>2020</a:t>
            </a:r>
            <a:r>
              <a:rPr lang="en-US" sz="2800" dirty="0"/>
              <a:t>)</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184</a:t>
            </a:fld>
            <a:endParaRPr lang="en-US" dirty="0"/>
          </a:p>
        </p:txBody>
      </p:sp>
    </p:spTree>
    <p:extLst>
      <p:ext uri="{BB962C8B-B14F-4D97-AF65-F5344CB8AC3E}">
        <p14:creationId xmlns:p14="http://schemas.microsoft.com/office/powerpoint/2010/main" val="586957242"/>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33246"/>
            <a:ext cx="11184240" cy="6124754"/>
          </a:xfrm>
          <a:prstGeom prst="rect">
            <a:avLst/>
          </a:prstGeom>
          <a:noFill/>
        </p:spPr>
        <p:txBody>
          <a:bodyPr wrap="square" rtlCol="0">
            <a:spAutoFit/>
          </a:bodyPr>
          <a:lstStyle/>
          <a:p>
            <a:pPr lvl="1" fontAlgn="base"/>
            <a:r>
              <a:rPr lang="en-US" sz="2800" b="0" i="0" dirty="0">
                <a:solidFill>
                  <a:srgbClr val="333333"/>
                </a:solidFill>
                <a:effectLst/>
              </a:rPr>
              <a:t>(g) </a:t>
            </a:r>
            <a:r>
              <a:rPr lang="en-US" sz="2800" b="0" i="1" dirty="0">
                <a:solidFill>
                  <a:srgbClr val="333333"/>
                </a:solidFill>
                <a:effectLst/>
              </a:rPr>
              <a:t>Carryforwards</a:t>
            </a:r>
            <a:r>
              <a:rPr lang="en-US" sz="2800" b="0" i="0" dirty="0">
                <a:solidFill>
                  <a:srgbClr val="333333"/>
                </a:solidFill>
                <a:effectLst/>
              </a:rPr>
              <a:t>—</a:t>
            </a:r>
          </a:p>
          <a:p>
            <a:pPr lvl="1" fontAlgn="base"/>
            <a:endParaRPr lang="en-US" sz="2800" b="0" i="0" dirty="0">
              <a:solidFill>
                <a:srgbClr val="333333"/>
              </a:solidFill>
              <a:effectLst/>
            </a:endParaRPr>
          </a:p>
          <a:p>
            <a:pPr lvl="1" fontAlgn="base"/>
            <a:r>
              <a:rPr lang="en-US" sz="2800" b="0" i="0" dirty="0">
                <a:solidFill>
                  <a:srgbClr val="333333"/>
                </a:solidFill>
                <a:effectLst/>
              </a:rPr>
              <a:t>(1) </a:t>
            </a:r>
            <a:r>
              <a:rPr lang="en-US" sz="2800" b="0" i="1" dirty="0">
                <a:solidFill>
                  <a:srgbClr val="333333"/>
                </a:solidFill>
                <a:effectLst/>
              </a:rPr>
              <a:t>In general.</a:t>
            </a:r>
            <a:r>
              <a:rPr lang="en-US" sz="2800" b="0" i="0" dirty="0">
                <a:solidFill>
                  <a:srgbClr val="333333"/>
                </a:solidFill>
                <a:effectLst/>
              </a:rPr>
              <a:t> </a:t>
            </a:r>
            <a:r>
              <a:rPr lang="en-US" sz="2800" b="0" i="0" dirty="0">
                <a:solidFill>
                  <a:srgbClr val="333333"/>
                </a:solidFill>
                <a:effectLst/>
                <a:highlight>
                  <a:srgbClr val="FFFF00"/>
                </a:highlight>
              </a:rPr>
              <a:t>The amount of any business interest expense not allowed as a deduction to a partnership</a:t>
            </a:r>
            <a:r>
              <a:rPr lang="en-US" sz="2800" b="0" i="0" dirty="0">
                <a:solidFill>
                  <a:srgbClr val="333333"/>
                </a:solidFill>
                <a:effectLst/>
              </a:rPr>
              <a:t> by reason of § 1.163(j)-2(b) and paragraph (f)(2) of this section for any taxable year </a:t>
            </a:r>
            <a:r>
              <a:rPr lang="en-US" sz="2800" b="0" i="0" dirty="0">
                <a:solidFill>
                  <a:srgbClr val="333333"/>
                </a:solidFill>
                <a:effectLst/>
                <a:highlight>
                  <a:srgbClr val="FFFF00"/>
                </a:highlight>
              </a:rPr>
              <a:t>is</a:t>
            </a:r>
            <a:r>
              <a:rPr lang="en-US" sz="2800" b="0" i="0" dirty="0">
                <a:solidFill>
                  <a:srgbClr val="333333"/>
                </a:solidFill>
                <a:effectLst/>
              </a:rPr>
              <a:t>—</a:t>
            </a:r>
          </a:p>
          <a:p>
            <a:pPr marL="858838" lvl="1" indent="-401638" fontAlgn="base"/>
            <a:endParaRPr lang="en-US" sz="2800" b="0" i="0" dirty="0">
              <a:solidFill>
                <a:srgbClr val="333333"/>
              </a:solidFill>
              <a:effectLst/>
            </a:endParaRPr>
          </a:p>
          <a:p>
            <a:pPr marL="858838" lvl="1" indent="-401638" fontAlgn="base"/>
            <a:r>
              <a:rPr lang="en-US" sz="2800" b="0" i="0" dirty="0">
                <a:solidFill>
                  <a:srgbClr val="333333"/>
                </a:solidFill>
                <a:effectLst/>
              </a:rPr>
              <a:t>(</a:t>
            </a:r>
            <a:r>
              <a:rPr lang="en-US" sz="2800" b="0" i="0" dirty="0" err="1">
                <a:solidFill>
                  <a:srgbClr val="333333"/>
                </a:solidFill>
                <a:effectLst/>
              </a:rPr>
              <a:t>i</a:t>
            </a:r>
            <a:r>
              <a:rPr lang="en-US" sz="2800" b="0" i="0" dirty="0">
                <a:solidFill>
                  <a:srgbClr val="333333"/>
                </a:solidFill>
                <a:effectLst/>
              </a:rPr>
              <a:t>) </a:t>
            </a:r>
            <a:r>
              <a:rPr lang="en-US" sz="2800" b="0" i="0" dirty="0">
                <a:solidFill>
                  <a:srgbClr val="333333"/>
                </a:solidFill>
                <a:effectLst/>
                <a:highlight>
                  <a:srgbClr val="FFFF00"/>
                </a:highlight>
              </a:rPr>
              <a:t>Not treated as business interest expense of the partnership in the succeeding taxable year; and</a:t>
            </a:r>
          </a:p>
          <a:p>
            <a:pPr marL="914400" lvl="1" indent="-457200" fontAlgn="base"/>
            <a:endParaRPr lang="en-US" sz="2800" b="0" i="0" dirty="0">
              <a:solidFill>
                <a:srgbClr val="333333"/>
              </a:solidFill>
              <a:effectLst/>
            </a:endParaRPr>
          </a:p>
          <a:p>
            <a:pPr marL="914400" lvl="1" indent="-457200" fontAlgn="base"/>
            <a:r>
              <a:rPr lang="en-US" sz="2800" b="0" i="0" dirty="0">
                <a:solidFill>
                  <a:srgbClr val="333333"/>
                </a:solidFill>
                <a:effectLst/>
              </a:rPr>
              <a:t>(ii) Subject to paragraph (g)(2) of this section, </a:t>
            </a:r>
            <a:r>
              <a:rPr lang="en-US" sz="2800" b="0" i="0" dirty="0">
                <a:solidFill>
                  <a:srgbClr val="333333"/>
                </a:solidFill>
                <a:effectLst/>
                <a:highlight>
                  <a:srgbClr val="FFFF00"/>
                </a:highlight>
              </a:rPr>
              <a:t>treated as excess business interest expense, which is allocated to each partner</a:t>
            </a:r>
            <a:r>
              <a:rPr lang="en-US" sz="2800" b="0" i="0" dirty="0">
                <a:solidFill>
                  <a:srgbClr val="333333"/>
                </a:solidFill>
                <a:effectLst/>
              </a:rPr>
              <a:t> pursuant to paragraph (f)(2) of this section.</a:t>
            </a:r>
          </a:p>
          <a:p>
            <a:endParaRPr lang="en-US" sz="2800" dirty="0">
              <a:solidFill>
                <a:srgbClr val="333333"/>
              </a:solidFill>
            </a:endParaRPr>
          </a:p>
          <a:p>
            <a:r>
              <a:rPr lang="en-US" sz="2800" dirty="0">
                <a:solidFill>
                  <a:srgbClr val="333333"/>
                </a:solidFill>
              </a:rPr>
              <a:t>Treas. Reg. § 1.163(j)-</a:t>
            </a:r>
            <a:r>
              <a:rPr lang="en-US" sz="2800" dirty="0"/>
              <a:t>6(g) (</a:t>
            </a:r>
            <a:r>
              <a:rPr lang="en-US" sz="2800" b="1" dirty="0">
                <a:solidFill>
                  <a:srgbClr val="FF0000"/>
                </a:solidFill>
              </a:rPr>
              <a:t>2020</a:t>
            </a:r>
            <a:r>
              <a:rPr lang="en-US" sz="2800" dirty="0"/>
              <a:t>)</a:t>
            </a:r>
          </a:p>
        </p:txBody>
      </p:sp>
      <p:sp>
        <p:nvSpPr>
          <p:cNvPr id="7" name="TextBox 6">
            <a:extLst>
              <a:ext uri="{FF2B5EF4-FFF2-40B4-BE49-F238E27FC236}">
                <a16:creationId xmlns:a16="http://schemas.microsoft.com/office/drawing/2014/main" id="{D82317F8-23A2-4A38-A374-386BA42DE69D}"/>
              </a:ext>
            </a:extLst>
          </p:cNvPr>
          <p:cNvSpPr txBox="1"/>
          <p:nvPr/>
        </p:nvSpPr>
        <p:spPr>
          <a:xfrm>
            <a:off x="11338561" y="803160"/>
            <a:ext cx="770634"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3</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185</a:t>
            </a:fld>
            <a:endParaRPr lang="en-US" dirty="0"/>
          </a:p>
        </p:txBody>
      </p:sp>
      <p:sp>
        <p:nvSpPr>
          <p:cNvPr id="9" name="Title 1">
            <a:extLst>
              <a:ext uri="{FF2B5EF4-FFF2-40B4-BE49-F238E27FC236}">
                <a16:creationId xmlns:a16="http://schemas.microsoft.com/office/drawing/2014/main" id="{AEF0A1D9-3C5E-4507-9634-12A637333AB8}"/>
              </a:ext>
            </a:extLst>
          </p:cNvPr>
          <p:cNvSpPr>
            <a:spLocks noGrp="1"/>
          </p:cNvSpPr>
          <p:nvPr>
            <p:ph type="title"/>
          </p:nvPr>
        </p:nvSpPr>
        <p:spPr>
          <a:xfrm>
            <a:off x="2364059" y="93757"/>
            <a:ext cx="7426711" cy="484881"/>
          </a:xfrm>
        </p:spPr>
        <p:txBody>
          <a:bodyPr>
            <a:noAutofit/>
          </a:bodyPr>
          <a:lstStyle/>
          <a:p>
            <a:pPr algn="ctr"/>
            <a:r>
              <a:rPr lang="en-US" sz="3900" dirty="0"/>
              <a:t>Carryforwards – Partnerships – EBIE</a:t>
            </a:r>
          </a:p>
        </p:txBody>
      </p:sp>
    </p:spTree>
    <p:extLst>
      <p:ext uri="{BB962C8B-B14F-4D97-AF65-F5344CB8AC3E}">
        <p14:creationId xmlns:p14="http://schemas.microsoft.com/office/powerpoint/2010/main" val="321734129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81276" y="761322"/>
            <a:ext cx="11184240" cy="6240170"/>
          </a:xfrm>
          <a:prstGeom prst="rect">
            <a:avLst/>
          </a:prstGeom>
          <a:noFill/>
        </p:spPr>
        <p:txBody>
          <a:bodyPr wrap="square" rtlCol="0">
            <a:spAutoFit/>
          </a:bodyPr>
          <a:lstStyle/>
          <a:p>
            <a:pPr lvl="1" fontAlgn="base"/>
            <a:r>
              <a:rPr lang="en-US" sz="2350" b="0" i="0" dirty="0">
                <a:solidFill>
                  <a:srgbClr val="333333"/>
                </a:solidFill>
                <a:effectLst/>
              </a:rPr>
              <a:t>(g) </a:t>
            </a:r>
            <a:r>
              <a:rPr lang="en-US" sz="2350" b="0" i="1" dirty="0">
                <a:solidFill>
                  <a:srgbClr val="333333"/>
                </a:solidFill>
                <a:effectLst/>
              </a:rPr>
              <a:t>Carryforwards</a:t>
            </a:r>
            <a:r>
              <a:rPr lang="en-US" sz="2350" b="0" i="0" dirty="0">
                <a:solidFill>
                  <a:srgbClr val="333333"/>
                </a:solidFill>
                <a:effectLst/>
              </a:rPr>
              <a:t> [Continued] </a:t>
            </a:r>
          </a:p>
          <a:p>
            <a:pPr lvl="1" fontAlgn="base"/>
            <a:endParaRPr lang="en-US" sz="2350" b="0" i="0" dirty="0">
              <a:solidFill>
                <a:srgbClr val="333333"/>
              </a:solidFill>
              <a:effectLst/>
            </a:endParaRPr>
          </a:p>
          <a:p>
            <a:pPr lvl="1" fontAlgn="base"/>
            <a:r>
              <a:rPr lang="en-US" sz="2350" b="0" i="0" dirty="0">
                <a:solidFill>
                  <a:srgbClr val="333333"/>
                </a:solidFill>
                <a:effectLst/>
              </a:rPr>
              <a:t>(2) </a:t>
            </a:r>
            <a:r>
              <a:rPr lang="en-US" sz="2350" b="0" i="1" dirty="0">
                <a:solidFill>
                  <a:srgbClr val="333333"/>
                </a:solidFill>
                <a:effectLst/>
              </a:rPr>
              <a:t>Treatment of excess business interest expense allocated to partners.</a:t>
            </a:r>
            <a:r>
              <a:rPr lang="en-US" sz="2350" b="0" i="0" dirty="0">
                <a:solidFill>
                  <a:srgbClr val="333333"/>
                </a:solidFill>
                <a:effectLst/>
              </a:rPr>
              <a:t> </a:t>
            </a:r>
            <a:r>
              <a:rPr lang="en-US" sz="2350" b="0" i="0" dirty="0">
                <a:solidFill>
                  <a:srgbClr val="333333"/>
                </a:solidFill>
                <a:effectLst/>
                <a:highlight>
                  <a:srgbClr val="FFFF00"/>
                </a:highlight>
              </a:rPr>
              <a:t>If a partner is allocated excess business interest expense from a partnership</a:t>
            </a:r>
            <a:r>
              <a:rPr lang="en-US" sz="2350" b="0" i="0" dirty="0">
                <a:solidFill>
                  <a:srgbClr val="333333"/>
                </a:solidFill>
                <a:effectLst/>
              </a:rPr>
              <a:t> under paragraph (f)(2) of this section </a:t>
            </a:r>
            <a:r>
              <a:rPr lang="en-US" sz="2350" b="0" i="0" dirty="0">
                <a:solidFill>
                  <a:srgbClr val="333333"/>
                </a:solidFill>
                <a:effectLst/>
                <a:highlight>
                  <a:srgbClr val="FFFF00"/>
                </a:highlight>
              </a:rPr>
              <a:t>for any taxable year and the excess business interest expense is treated as such</a:t>
            </a:r>
            <a:r>
              <a:rPr lang="en-US" sz="2350" b="0" i="0" dirty="0">
                <a:solidFill>
                  <a:srgbClr val="333333"/>
                </a:solidFill>
                <a:effectLst/>
              </a:rPr>
              <a:t> under paragraph (h)(2) of this section—</a:t>
            </a:r>
          </a:p>
          <a:p>
            <a:pPr marL="803275" lvl="1" indent="-346075" fontAlgn="base">
              <a:buAutoNum type="romanLcParenBoth"/>
            </a:pPr>
            <a:r>
              <a:rPr lang="en-US" sz="2350" dirty="0"/>
              <a:t>Solely for purposes of section 163(j), </a:t>
            </a:r>
            <a:r>
              <a:rPr lang="en-US" sz="2350" dirty="0">
                <a:highlight>
                  <a:srgbClr val="FFFF00"/>
                </a:highlight>
              </a:rPr>
              <a:t>such excess business interest expense is treated as business interest expense paid or accrued by the partner in the next succeeding taxable year in which the partner is allocated excess taxable income or excess business interest income from such partnership, but only to the extent of such excess taxable income or excess business interest income; and</a:t>
            </a:r>
          </a:p>
          <a:p>
            <a:pPr marL="803275" lvl="1" indent="-346075" fontAlgn="base"/>
            <a:r>
              <a:rPr lang="en-US" sz="2350" b="0" i="0" dirty="0">
                <a:solidFill>
                  <a:srgbClr val="333333"/>
                </a:solidFill>
                <a:effectLst/>
              </a:rPr>
              <a:t>(ii) </a:t>
            </a:r>
            <a:r>
              <a:rPr lang="en-US" sz="2350" b="0" i="0" dirty="0">
                <a:solidFill>
                  <a:srgbClr val="333333"/>
                </a:solidFill>
                <a:effectLst/>
                <a:highlight>
                  <a:srgbClr val="FFFF00"/>
                </a:highlight>
              </a:rPr>
              <a:t>Any portion of such excess business interest expense remaining</a:t>
            </a:r>
            <a:r>
              <a:rPr lang="en-US" sz="2350" b="0" i="0" dirty="0">
                <a:solidFill>
                  <a:srgbClr val="333333"/>
                </a:solidFill>
                <a:effectLst/>
              </a:rPr>
              <a:t> after the application of paragraph (g)(2)(</a:t>
            </a:r>
            <a:r>
              <a:rPr lang="en-US" sz="2350" b="0" i="0" dirty="0" err="1">
                <a:solidFill>
                  <a:srgbClr val="333333"/>
                </a:solidFill>
                <a:effectLst/>
              </a:rPr>
              <a:t>i</a:t>
            </a:r>
            <a:r>
              <a:rPr lang="en-US" sz="2350" b="0" i="0" dirty="0">
                <a:solidFill>
                  <a:srgbClr val="333333"/>
                </a:solidFill>
                <a:effectLst/>
              </a:rPr>
              <a:t>) of this section </a:t>
            </a:r>
            <a:r>
              <a:rPr lang="en-US" sz="2350" b="0" i="0" dirty="0">
                <a:solidFill>
                  <a:srgbClr val="333333"/>
                </a:solidFill>
                <a:effectLst/>
                <a:highlight>
                  <a:srgbClr val="FFFF00"/>
                </a:highlight>
              </a:rPr>
              <a:t>is excess business interest expense </a:t>
            </a:r>
            <a:r>
              <a:rPr lang="en-US" sz="2350" b="0" i="0" dirty="0">
                <a:solidFill>
                  <a:srgbClr val="333333"/>
                </a:solidFill>
                <a:effectLst/>
              </a:rPr>
              <a:t>that is subject to the limitations of paragraph (g)(2)(</a:t>
            </a:r>
            <a:r>
              <a:rPr lang="en-US" sz="2350" b="0" i="0" dirty="0" err="1">
                <a:solidFill>
                  <a:srgbClr val="333333"/>
                </a:solidFill>
                <a:effectLst/>
              </a:rPr>
              <a:t>i</a:t>
            </a:r>
            <a:r>
              <a:rPr lang="en-US" sz="2350" b="0" i="0" dirty="0">
                <a:solidFill>
                  <a:srgbClr val="333333"/>
                </a:solidFill>
                <a:effectLst/>
              </a:rPr>
              <a:t>) of this section </a:t>
            </a:r>
            <a:r>
              <a:rPr lang="en-US" sz="2350" b="0" i="0" dirty="0">
                <a:solidFill>
                  <a:srgbClr val="333333"/>
                </a:solidFill>
                <a:effectLst/>
                <a:highlight>
                  <a:srgbClr val="FFFF00"/>
                </a:highlight>
              </a:rPr>
              <a:t>in succeeding taxable years</a:t>
            </a:r>
            <a:r>
              <a:rPr lang="en-US" sz="2350" b="0" i="0" dirty="0">
                <a:solidFill>
                  <a:srgbClr val="333333"/>
                </a:solidFill>
                <a:effectLst/>
              </a:rPr>
              <a:t>, unless paragraph (m)(3) of this section applies. See </a:t>
            </a:r>
            <a:r>
              <a:rPr lang="en-US" sz="2350" b="0" i="1" dirty="0">
                <a:solidFill>
                  <a:srgbClr val="333333"/>
                </a:solidFill>
                <a:effectLst/>
              </a:rPr>
              <a:t>Example 1</a:t>
            </a:r>
            <a:r>
              <a:rPr lang="en-US" sz="2350" b="0" i="0" dirty="0">
                <a:solidFill>
                  <a:srgbClr val="333333"/>
                </a:solidFill>
                <a:effectLst/>
              </a:rPr>
              <a:t> through </a:t>
            </a:r>
            <a:r>
              <a:rPr lang="en-US" sz="2350" b="0" i="1" dirty="0">
                <a:solidFill>
                  <a:srgbClr val="333333"/>
                </a:solidFill>
                <a:effectLst/>
              </a:rPr>
              <a:t>Example 16</a:t>
            </a:r>
            <a:r>
              <a:rPr lang="en-US" sz="2350" b="0" i="0" dirty="0">
                <a:solidFill>
                  <a:srgbClr val="333333"/>
                </a:solidFill>
                <a:effectLst/>
              </a:rPr>
              <a:t> in paragraphs (o)(1) through (16) of this section, respectively.</a:t>
            </a:r>
            <a:endParaRPr lang="en-US" sz="2350" dirty="0"/>
          </a:p>
          <a:p>
            <a:r>
              <a:rPr lang="en-US" sz="2350" dirty="0">
                <a:solidFill>
                  <a:srgbClr val="333333"/>
                </a:solidFill>
              </a:rPr>
              <a:t>Treas. Reg. § 1.163(j)-</a:t>
            </a:r>
            <a:r>
              <a:rPr lang="en-US" sz="2350" dirty="0"/>
              <a:t>6(g)</a:t>
            </a:r>
            <a:r>
              <a:rPr lang="en-US" sz="2400" dirty="0"/>
              <a:t> (</a:t>
            </a:r>
            <a:r>
              <a:rPr lang="en-US" sz="2400" b="1" dirty="0">
                <a:solidFill>
                  <a:srgbClr val="FF0000"/>
                </a:solidFill>
              </a:rPr>
              <a:t>2020</a:t>
            </a:r>
            <a:r>
              <a:rPr lang="en-US" sz="2400" dirty="0"/>
              <a:t>)</a:t>
            </a:r>
            <a:endParaRPr lang="en-US" sz="2350" dirty="0"/>
          </a:p>
        </p:txBody>
      </p:sp>
      <p:sp>
        <p:nvSpPr>
          <p:cNvPr id="7" name="TextBox 6">
            <a:extLst>
              <a:ext uri="{FF2B5EF4-FFF2-40B4-BE49-F238E27FC236}">
                <a16:creationId xmlns:a16="http://schemas.microsoft.com/office/drawing/2014/main" id="{D82317F8-23A2-4A38-A374-386BA42DE69D}"/>
              </a:ext>
            </a:extLst>
          </p:cNvPr>
          <p:cNvSpPr txBox="1"/>
          <p:nvPr/>
        </p:nvSpPr>
        <p:spPr>
          <a:xfrm>
            <a:off x="11351943" y="814311"/>
            <a:ext cx="76200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3</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186</a:t>
            </a:fld>
            <a:endParaRPr lang="en-US" dirty="0"/>
          </a:p>
        </p:txBody>
      </p:sp>
      <p:sp>
        <p:nvSpPr>
          <p:cNvPr id="9" name="Title 1">
            <a:extLst>
              <a:ext uri="{FF2B5EF4-FFF2-40B4-BE49-F238E27FC236}">
                <a16:creationId xmlns:a16="http://schemas.microsoft.com/office/drawing/2014/main" id="{1B4C8210-6071-49E9-B207-FCB14ACA822D}"/>
              </a:ext>
            </a:extLst>
          </p:cNvPr>
          <p:cNvSpPr>
            <a:spLocks noGrp="1"/>
          </p:cNvSpPr>
          <p:nvPr>
            <p:ph type="title"/>
          </p:nvPr>
        </p:nvSpPr>
        <p:spPr>
          <a:xfrm>
            <a:off x="245327" y="93757"/>
            <a:ext cx="11697629" cy="484881"/>
          </a:xfrm>
        </p:spPr>
        <p:txBody>
          <a:bodyPr>
            <a:noAutofit/>
          </a:bodyPr>
          <a:lstStyle/>
          <a:p>
            <a:pPr algn="ctr"/>
            <a:r>
              <a:rPr lang="en-US" sz="3900" dirty="0"/>
              <a:t>Carryforwards – Partnerships – EBIE Allocated to Partners</a:t>
            </a:r>
          </a:p>
        </p:txBody>
      </p:sp>
    </p:spTree>
    <p:extLst>
      <p:ext uri="{BB962C8B-B14F-4D97-AF65-F5344CB8AC3E}">
        <p14:creationId xmlns:p14="http://schemas.microsoft.com/office/powerpoint/2010/main" val="330727899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851104" y="93757"/>
            <a:ext cx="8474927" cy="484881"/>
          </a:xfrm>
        </p:spPr>
        <p:txBody>
          <a:bodyPr>
            <a:noAutofit/>
          </a:bodyPr>
          <a:lstStyle/>
          <a:p>
            <a:pPr algn="ctr"/>
            <a:r>
              <a:rPr lang="en-US" sz="3900" dirty="0"/>
              <a:t>Carryforwards – Partnerships – ETI &amp; EBII</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6124754"/>
          </a:xfrm>
          <a:prstGeom prst="rect">
            <a:avLst/>
          </a:prstGeom>
          <a:noFill/>
        </p:spPr>
        <p:txBody>
          <a:bodyPr wrap="square" rtlCol="0">
            <a:spAutoFit/>
          </a:bodyPr>
          <a:lstStyle/>
          <a:p>
            <a:pPr lvl="1" fontAlgn="base"/>
            <a:r>
              <a:rPr lang="en-US" sz="2800" b="0" i="0" dirty="0">
                <a:solidFill>
                  <a:srgbClr val="333333"/>
                </a:solidFill>
                <a:effectLst/>
              </a:rPr>
              <a:t>(g) </a:t>
            </a:r>
            <a:r>
              <a:rPr lang="en-US" sz="2800" b="0" i="1" dirty="0">
                <a:solidFill>
                  <a:srgbClr val="333333"/>
                </a:solidFill>
                <a:effectLst/>
              </a:rPr>
              <a:t>Carryforwards</a:t>
            </a:r>
            <a:r>
              <a:rPr lang="en-US" sz="2800" b="0" i="0" dirty="0">
                <a:solidFill>
                  <a:srgbClr val="333333"/>
                </a:solidFill>
                <a:effectLst/>
              </a:rPr>
              <a:t>— [Continued]</a:t>
            </a:r>
          </a:p>
          <a:p>
            <a:pPr lvl="1" fontAlgn="base"/>
            <a:endParaRPr lang="en-US" sz="2800" b="0" i="0" dirty="0">
              <a:solidFill>
                <a:srgbClr val="333333"/>
              </a:solidFill>
              <a:effectLst/>
            </a:endParaRPr>
          </a:p>
          <a:p>
            <a:pPr lvl="1" fontAlgn="base"/>
            <a:r>
              <a:rPr lang="en-US" sz="2800" b="0" i="0" dirty="0">
                <a:solidFill>
                  <a:srgbClr val="333333"/>
                </a:solidFill>
                <a:effectLst/>
              </a:rPr>
              <a:t>(3) </a:t>
            </a:r>
            <a:r>
              <a:rPr lang="en-US" sz="2800" b="0" i="1" dirty="0">
                <a:solidFill>
                  <a:srgbClr val="333333"/>
                </a:solidFill>
                <a:effectLst/>
              </a:rPr>
              <a:t>Excess taxable income and excess business interest income ordering rule.</a:t>
            </a:r>
            <a:r>
              <a:rPr lang="en-US" sz="2800" b="0" i="0" dirty="0">
                <a:solidFill>
                  <a:srgbClr val="333333"/>
                </a:solidFill>
                <a:effectLst/>
              </a:rPr>
              <a:t> </a:t>
            </a:r>
            <a:r>
              <a:rPr lang="en-US" sz="2800" b="0" i="0" dirty="0">
                <a:solidFill>
                  <a:srgbClr val="333333"/>
                </a:solidFill>
                <a:effectLst/>
                <a:highlight>
                  <a:srgbClr val="FFFF00"/>
                </a:highlight>
              </a:rPr>
              <a:t>In the event a partner has excess business interest expense from a prior taxable year and is allocated excess taxable income or excess business interest income from the same partnership in a succeeding taxable year, the partner must treat</a:t>
            </a:r>
            <a:r>
              <a:rPr lang="en-US" sz="2800" b="0" i="0" dirty="0">
                <a:solidFill>
                  <a:srgbClr val="333333"/>
                </a:solidFill>
                <a:effectLst/>
              </a:rPr>
              <a:t>, for purposes of section 163(j), </a:t>
            </a:r>
            <a:r>
              <a:rPr lang="en-US" sz="2800" b="0" i="0" dirty="0">
                <a:solidFill>
                  <a:srgbClr val="333333"/>
                </a:solidFill>
                <a:effectLst/>
                <a:highlight>
                  <a:srgbClr val="FFFF00"/>
                </a:highlight>
              </a:rPr>
              <a:t>the excess business interest expense as business interest expense paid or accrued by the partner in an amount equal to the partner's share of the partnership's excess taxable income or excess business interest income in such succeeding taxable year.</a:t>
            </a:r>
            <a:r>
              <a:rPr lang="en-US" sz="2800" b="0" i="0" dirty="0">
                <a:solidFill>
                  <a:srgbClr val="333333"/>
                </a:solidFill>
                <a:effectLst/>
              </a:rPr>
              <a:t> See </a:t>
            </a:r>
            <a:r>
              <a:rPr lang="en-US" sz="2800" b="0" i="1" dirty="0">
                <a:solidFill>
                  <a:srgbClr val="333333"/>
                </a:solidFill>
                <a:effectLst/>
              </a:rPr>
              <a:t>Example 2</a:t>
            </a:r>
            <a:r>
              <a:rPr lang="en-US" sz="2800" b="0" i="0" dirty="0">
                <a:solidFill>
                  <a:srgbClr val="333333"/>
                </a:solidFill>
                <a:effectLst/>
              </a:rPr>
              <a:t> through </a:t>
            </a:r>
            <a:r>
              <a:rPr lang="en-US" sz="2800" b="0" i="1" dirty="0">
                <a:solidFill>
                  <a:srgbClr val="333333"/>
                </a:solidFill>
                <a:effectLst/>
              </a:rPr>
              <a:t>Example 16</a:t>
            </a:r>
            <a:r>
              <a:rPr lang="en-US" sz="2800" b="0" i="0" dirty="0">
                <a:solidFill>
                  <a:srgbClr val="333333"/>
                </a:solidFill>
                <a:effectLst/>
              </a:rPr>
              <a:t> in paragraphs (o)(2) through (16) of this section, respectively.</a:t>
            </a:r>
          </a:p>
          <a:p>
            <a:endParaRPr lang="en-US" sz="2800" dirty="0">
              <a:solidFill>
                <a:srgbClr val="333333"/>
              </a:solidFill>
            </a:endParaRPr>
          </a:p>
          <a:p>
            <a:r>
              <a:rPr lang="en-US" sz="2800" dirty="0">
                <a:solidFill>
                  <a:srgbClr val="333333"/>
                </a:solidFill>
              </a:rPr>
              <a:t>Treas. Reg. § 1.163(j)-</a:t>
            </a:r>
            <a:r>
              <a:rPr lang="en-US" sz="2800" dirty="0"/>
              <a:t>6(g) (</a:t>
            </a:r>
            <a:r>
              <a:rPr lang="en-US" sz="2800" b="1" dirty="0">
                <a:solidFill>
                  <a:srgbClr val="FF0000"/>
                </a:solidFill>
              </a:rPr>
              <a:t>2020</a:t>
            </a:r>
            <a:r>
              <a:rPr lang="en-US" sz="2800" dirty="0"/>
              <a:t>)</a:t>
            </a:r>
          </a:p>
        </p:txBody>
      </p:sp>
      <p:sp>
        <p:nvSpPr>
          <p:cNvPr id="7" name="TextBox 6">
            <a:extLst>
              <a:ext uri="{FF2B5EF4-FFF2-40B4-BE49-F238E27FC236}">
                <a16:creationId xmlns:a16="http://schemas.microsoft.com/office/drawing/2014/main" id="{D82317F8-23A2-4A38-A374-386BA42DE69D}"/>
              </a:ext>
            </a:extLst>
          </p:cNvPr>
          <p:cNvSpPr txBox="1"/>
          <p:nvPr/>
        </p:nvSpPr>
        <p:spPr>
          <a:xfrm>
            <a:off x="11363093" y="803160"/>
            <a:ext cx="746102"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3</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187</a:t>
            </a:fld>
            <a:endParaRPr lang="en-US" dirty="0"/>
          </a:p>
        </p:txBody>
      </p:sp>
    </p:spTree>
    <p:extLst>
      <p:ext uri="{BB962C8B-B14F-4D97-AF65-F5344CB8AC3E}">
        <p14:creationId xmlns:p14="http://schemas.microsoft.com/office/powerpoint/2010/main" val="1371259895"/>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6086282"/>
          </a:xfrm>
          <a:prstGeom prst="rect">
            <a:avLst/>
          </a:prstGeom>
          <a:noFill/>
        </p:spPr>
        <p:txBody>
          <a:bodyPr wrap="square" rtlCol="0">
            <a:spAutoFit/>
          </a:bodyPr>
          <a:lstStyle/>
          <a:p>
            <a:pPr lvl="1" fontAlgn="base"/>
            <a:r>
              <a:rPr lang="en-US" sz="2050" b="0" i="0" dirty="0">
                <a:solidFill>
                  <a:srgbClr val="333333"/>
                </a:solidFill>
                <a:effectLst/>
              </a:rPr>
              <a:t>(h) </a:t>
            </a:r>
            <a:r>
              <a:rPr lang="en-US" sz="2050" b="0" i="1" dirty="0">
                <a:solidFill>
                  <a:srgbClr val="333333"/>
                </a:solidFill>
                <a:effectLst/>
              </a:rPr>
              <a:t>Basis adjustments </a:t>
            </a:r>
            <a:r>
              <a:rPr lang="en-US" sz="2050" b="0" i="0" dirty="0">
                <a:solidFill>
                  <a:srgbClr val="333333"/>
                </a:solidFill>
                <a:effectLst/>
              </a:rPr>
              <a:t>—</a:t>
            </a:r>
          </a:p>
          <a:p>
            <a:pPr lvl="1" fontAlgn="base"/>
            <a:endParaRPr lang="en-US" sz="2050" b="0" i="0" dirty="0">
              <a:solidFill>
                <a:srgbClr val="333333"/>
              </a:solidFill>
              <a:effectLst/>
            </a:endParaRPr>
          </a:p>
          <a:p>
            <a:pPr lvl="1" fontAlgn="base"/>
            <a:r>
              <a:rPr lang="en-US" sz="2050" b="0" i="0" dirty="0">
                <a:solidFill>
                  <a:srgbClr val="333333"/>
                </a:solidFill>
                <a:effectLst/>
              </a:rPr>
              <a:t>(1) </a:t>
            </a:r>
            <a:r>
              <a:rPr lang="en-US" sz="2050" b="0" i="1" dirty="0">
                <a:solidFill>
                  <a:srgbClr val="333333"/>
                </a:solidFill>
                <a:effectLst/>
              </a:rPr>
              <a:t>Section 704(d) ordering.</a:t>
            </a:r>
            <a:r>
              <a:rPr lang="en-US" sz="2050" b="0" i="0" dirty="0">
                <a:solidFill>
                  <a:srgbClr val="333333"/>
                </a:solidFill>
                <a:effectLst/>
              </a:rPr>
              <a:t> </a:t>
            </a:r>
            <a:r>
              <a:rPr lang="en-US" sz="2050" b="0" i="0" dirty="0">
                <a:solidFill>
                  <a:srgbClr val="333333"/>
                </a:solidFill>
                <a:effectLst/>
                <a:highlight>
                  <a:srgbClr val="FFFF00"/>
                </a:highlight>
              </a:rPr>
              <a:t>Deductible business interest expense and excess business interest expense are subject to section 704(d).</a:t>
            </a:r>
            <a:r>
              <a:rPr lang="en-US" sz="2050" b="0" i="0" dirty="0">
                <a:solidFill>
                  <a:srgbClr val="333333"/>
                </a:solidFill>
                <a:effectLst/>
              </a:rPr>
              <a:t> If a partner is subject to a limitation on loss under section 704(d) and a partner is </a:t>
            </a:r>
            <a:r>
              <a:rPr lang="en-US" sz="2050" b="0" i="0" dirty="0">
                <a:solidFill>
                  <a:srgbClr val="333333"/>
                </a:solidFill>
                <a:effectLst/>
                <a:highlight>
                  <a:srgbClr val="FFFF00"/>
                </a:highlight>
              </a:rPr>
              <a:t>allocated losses from a partnership</a:t>
            </a:r>
            <a:r>
              <a:rPr lang="en-US" sz="2050" b="0" i="0" dirty="0">
                <a:solidFill>
                  <a:srgbClr val="333333"/>
                </a:solidFill>
                <a:effectLst/>
              </a:rPr>
              <a:t> in a taxable year, § 1.704-1(d)(2) </a:t>
            </a:r>
            <a:r>
              <a:rPr lang="en-US" sz="2050" b="0" i="0" dirty="0">
                <a:solidFill>
                  <a:srgbClr val="333333"/>
                </a:solidFill>
                <a:effectLst/>
                <a:highlight>
                  <a:srgbClr val="FFFF00"/>
                </a:highlight>
              </a:rPr>
              <a:t>requires that the limitation on losses under section 704(d) be apportioned amongst these losses based on the character of each loss (each grouping of losses based on character being a </a:t>
            </a:r>
            <a:r>
              <a:rPr lang="en-US" sz="2050" b="0" i="1" dirty="0">
                <a:solidFill>
                  <a:srgbClr val="333333"/>
                </a:solidFill>
                <a:effectLst/>
                <a:highlight>
                  <a:srgbClr val="FFFF00"/>
                </a:highlight>
              </a:rPr>
              <a:t>section 704(d) loss class</a:t>
            </a:r>
            <a:r>
              <a:rPr lang="en-US" sz="2050" b="0" i="0" dirty="0">
                <a:solidFill>
                  <a:srgbClr val="333333"/>
                </a:solidFill>
                <a:effectLst/>
                <a:highlight>
                  <a:srgbClr val="FFFF00"/>
                </a:highlight>
              </a:rPr>
              <a:t>).</a:t>
            </a:r>
            <a:r>
              <a:rPr lang="en-US" sz="2050" b="0" i="0" dirty="0">
                <a:solidFill>
                  <a:srgbClr val="333333"/>
                </a:solidFill>
                <a:effectLst/>
              </a:rPr>
              <a:t> If there are multiple section 704(d) loss classes in a given year, § 1.704-1(d)(2) requires the partner to apportion the limitation on losses under section 704(d) to each section 704(d) loss class proportionately. For purposes of applying this proportionate rule, any deductible business interest expense and business interest expense of an exempt entity (whether allocated to the partner in the current taxable year or suspended under section 704(d) in a prior taxable year), any excess business interest expense allocated to the partner in the current taxable year, and any excess business interest expense from a prior taxable year that was suspended under section 704(d) (negative section 163(j) expense) shall comprise the same section 704(d) loss class</a:t>
            </a:r>
            <a:r>
              <a:rPr lang="en-US" sz="2050" b="0" i="0" dirty="0">
                <a:solidFill>
                  <a:srgbClr val="333333"/>
                </a:solidFill>
                <a:effectLst/>
                <a:highlight>
                  <a:srgbClr val="FFFF00"/>
                </a:highlight>
              </a:rPr>
              <a:t>. Once the partner determines the amount of limitation on losses apportioned to this section 704(d) loss class, any deductible business interest expense is taken into account before any excess business interest expense or </a:t>
            </a:r>
            <a:r>
              <a:rPr lang="en-US" sz="2050" b="1" i="0" dirty="0">
                <a:solidFill>
                  <a:srgbClr val="FF0000"/>
                </a:solidFill>
                <a:effectLst/>
                <a:highlight>
                  <a:srgbClr val="FFFF00"/>
                </a:highlight>
              </a:rPr>
              <a:t>negative section 163(j) expense</a:t>
            </a:r>
            <a:r>
              <a:rPr lang="en-US" sz="2050" b="0" i="0" dirty="0">
                <a:solidFill>
                  <a:srgbClr val="333333"/>
                </a:solidFill>
                <a:effectLst/>
                <a:highlight>
                  <a:srgbClr val="FFFF00"/>
                </a:highlight>
              </a:rPr>
              <a:t>.</a:t>
            </a:r>
            <a:r>
              <a:rPr lang="en-US" sz="2050" b="0" i="0" dirty="0">
                <a:solidFill>
                  <a:srgbClr val="333333"/>
                </a:solidFill>
                <a:effectLst/>
              </a:rPr>
              <a:t> See </a:t>
            </a:r>
            <a:r>
              <a:rPr lang="en-US" sz="2050" b="0" i="1" dirty="0">
                <a:solidFill>
                  <a:srgbClr val="333333"/>
                </a:solidFill>
                <a:effectLst/>
              </a:rPr>
              <a:t>Example 7</a:t>
            </a:r>
            <a:r>
              <a:rPr lang="en-US" sz="2050" b="0" i="0" dirty="0">
                <a:solidFill>
                  <a:srgbClr val="333333"/>
                </a:solidFill>
                <a:effectLst/>
              </a:rPr>
              <a:t> in paragraph (o)(7) of this section.</a:t>
            </a:r>
          </a:p>
          <a:p>
            <a:r>
              <a:rPr lang="en-US" sz="2050" dirty="0">
                <a:solidFill>
                  <a:srgbClr val="333333"/>
                </a:solidFill>
              </a:rPr>
              <a:t>Treas. Reg. § 1.163(j)-</a:t>
            </a:r>
            <a:r>
              <a:rPr lang="en-US" sz="2050" dirty="0"/>
              <a:t>6(h) (</a:t>
            </a:r>
            <a:r>
              <a:rPr lang="en-US" sz="2050" b="1" dirty="0">
                <a:solidFill>
                  <a:srgbClr val="FF0000"/>
                </a:solidFill>
              </a:rPr>
              <a:t>2020</a:t>
            </a:r>
            <a:r>
              <a:rPr lang="en-US" sz="2050" dirty="0"/>
              <a:t>)</a:t>
            </a:r>
          </a:p>
        </p:txBody>
      </p:sp>
      <p:sp>
        <p:nvSpPr>
          <p:cNvPr id="7" name="TextBox 6">
            <a:extLst>
              <a:ext uri="{FF2B5EF4-FFF2-40B4-BE49-F238E27FC236}">
                <a16:creationId xmlns:a16="http://schemas.microsoft.com/office/drawing/2014/main" id="{D82317F8-23A2-4A38-A374-386BA42DE69D}"/>
              </a:ext>
            </a:extLst>
          </p:cNvPr>
          <p:cNvSpPr txBox="1"/>
          <p:nvPr/>
        </p:nvSpPr>
        <p:spPr>
          <a:xfrm>
            <a:off x="11349990" y="803160"/>
            <a:ext cx="759205"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4</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188</a:t>
            </a:fld>
            <a:endParaRPr lang="en-US" dirty="0"/>
          </a:p>
        </p:txBody>
      </p:sp>
      <p:sp>
        <p:nvSpPr>
          <p:cNvPr id="9" name="Title 1">
            <a:extLst>
              <a:ext uri="{FF2B5EF4-FFF2-40B4-BE49-F238E27FC236}">
                <a16:creationId xmlns:a16="http://schemas.microsoft.com/office/drawing/2014/main" id="{26B7749F-3BFF-47B2-8335-CDF2B7A94C2D}"/>
              </a:ext>
            </a:extLst>
          </p:cNvPr>
          <p:cNvSpPr>
            <a:spLocks noGrp="1"/>
          </p:cNvSpPr>
          <p:nvPr>
            <p:ph type="title"/>
          </p:nvPr>
        </p:nvSpPr>
        <p:spPr>
          <a:xfrm>
            <a:off x="1918011" y="93757"/>
            <a:ext cx="8367131" cy="484881"/>
          </a:xfrm>
        </p:spPr>
        <p:txBody>
          <a:bodyPr>
            <a:noAutofit/>
          </a:bodyPr>
          <a:lstStyle/>
          <a:p>
            <a:pPr algn="ctr"/>
            <a:r>
              <a:rPr lang="en-US" sz="3900" dirty="0"/>
              <a:t>EBIE – Partnerships – Basis Adjustments</a:t>
            </a:r>
          </a:p>
        </p:txBody>
      </p:sp>
    </p:spTree>
    <p:extLst>
      <p:ext uri="{BB962C8B-B14F-4D97-AF65-F5344CB8AC3E}">
        <p14:creationId xmlns:p14="http://schemas.microsoft.com/office/powerpoint/2010/main" val="251287950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6370975"/>
          </a:xfrm>
          <a:prstGeom prst="rect">
            <a:avLst/>
          </a:prstGeom>
          <a:noFill/>
        </p:spPr>
        <p:txBody>
          <a:bodyPr wrap="square" rtlCol="0">
            <a:spAutoFit/>
          </a:bodyPr>
          <a:lstStyle/>
          <a:p>
            <a:pPr lvl="1" fontAlgn="base"/>
            <a:r>
              <a:rPr lang="en-US" sz="2400" b="0" i="0" dirty="0">
                <a:solidFill>
                  <a:srgbClr val="333333"/>
                </a:solidFill>
                <a:effectLst/>
              </a:rPr>
              <a:t>(h) </a:t>
            </a:r>
            <a:r>
              <a:rPr lang="en-US" sz="2400" b="0" i="1" dirty="0">
                <a:solidFill>
                  <a:srgbClr val="333333"/>
                </a:solidFill>
                <a:effectLst/>
              </a:rPr>
              <a:t>Basis adjustments</a:t>
            </a:r>
            <a:r>
              <a:rPr lang="en-US" sz="2400" b="0" i="0" dirty="0">
                <a:solidFill>
                  <a:srgbClr val="333333"/>
                </a:solidFill>
                <a:effectLst/>
              </a:rPr>
              <a:t>— </a:t>
            </a:r>
            <a:r>
              <a:rPr lang="en-US" sz="2400" b="0" dirty="0">
                <a:solidFill>
                  <a:srgbClr val="333333"/>
                </a:solidFill>
                <a:effectLst/>
              </a:rPr>
              <a:t>[Continued]</a:t>
            </a:r>
            <a:endParaRPr lang="en-US" sz="2400" b="0" i="0" dirty="0">
              <a:solidFill>
                <a:srgbClr val="333333"/>
              </a:solidFill>
              <a:effectLst/>
            </a:endParaRPr>
          </a:p>
          <a:p>
            <a:pPr lvl="1" fontAlgn="base"/>
            <a:endParaRPr lang="en-US" sz="2400" b="0" i="0" dirty="0">
              <a:solidFill>
                <a:srgbClr val="333333"/>
              </a:solidFill>
              <a:effectLst/>
            </a:endParaRPr>
          </a:p>
          <a:p>
            <a:pPr lvl="1" fontAlgn="base"/>
            <a:r>
              <a:rPr lang="en-US" sz="2400" b="0" i="0" dirty="0">
                <a:solidFill>
                  <a:srgbClr val="333333"/>
                </a:solidFill>
                <a:effectLst/>
              </a:rPr>
              <a:t>(2) </a:t>
            </a:r>
            <a:r>
              <a:rPr lang="en-US" sz="2400" b="0" i="1" dirty="0">
                <a:solidFill>
                  <a:srgbClr val="333333"/>
                </a:solidFill>
                <a:effectLst/>
              </a:rPr>
              <a:t>Excess business interest expense basis adjustments.</a:t>
            </a:r>
            <a:r>
              <a:rPr lang="en-US" sz="2400" b="0" i="0" dirty="0">
                <a:solidFill>
                  <a:srgbClr val="333333"/>
                </a:solidFill>
                <a:effectLst/>
              </a:rPr>
              <a:t> </a:t>
            </a:r>
            <a:r>
              <a:rPr lang="en-US" sz="2400" b="0" i="0" dirty="0">
                <a:solidFill>
                  <a:srgbClr val="333333"/>
                </a:solidFill>
                <a:effectLst/>
                <a:highlight>
                  <a:srgbClr val="FFFF00"/>
                </a:highlight>
              </a:rPr>
              <a:t>The adjusted basis of a partner in a partnership interest is reduced, but not below zero, by the amount of excess business interest expense allocated to the partner</a:t>
            </a:r>
            <a:r>
              <a:rPr lang="en-US" sz="2400" b="0" i="0" dirty="0">
                <a:solidFill>
                  <a:srgbClr val="333333"/>
                </a:solidFill>
                <a:effectLst/>
              </a:rPr>
              <a:t> pursuant to paragraph (f)(2) of this section. </a:t>
            </a:r>
            <a:r>
              <a:rPr lang="en-US" sz="2400" b="1" i="0" dirty="0">
                <a:solidFill>
                  <a:srgbClr val="FF0000"/>
                </a:solidFill>
                <a:effectLst/>
                <a:highlight>
                  <a:srgbClr val="FFFF00"/>
                </a:highlight>
              </a:rPr>
              <a:t>Negative section 163(j) expense is not treated as excess business interest expense in any subsequent year until such negative section 163(j) expense is no longer suspended under section 704(d). Therefore, negative section 163(j) expense does not affect, and is not affected by, any allocation of excess taxable income to the partner. Accordingly, any excess taxable income allocated to a partner from a partnership while the partner still has negative section 163(j) expense will be included in the partner's ATI. However, once the negative section 163(j) expense is no longer suspended under section 704(d), it becomes excess business interest expense</a:t>
            </a:r>
            <a:r>
              <a:rPr lang="en-US" sz="2400" b="0" i="0" dirty="0">
                <a:solidFill>
                  <a:srgbClr val="333333"/>
                </a:solidFill>
                <a:effectLst/>
              </a:rPr>
              <a:t>, which is subject to the general rules in paragraph (g) of this section. See </a:t>
            </a:r>
            <a:r>
              <a:rPr lang="en-US" sz="2400" b="0" i="1" dirty="0">
                <a:solidFill>
                  <a:srgbClr val="333333"/>
                </a:solidFill>
                <a:effectLst/>
              </a:rPr>
              <a:t>Example 8</a:t>
            </a:r>
            <a:r>
              <a:rPr lang="en-US" sz="2400" b="0" i="0" dirty="0">
                <a:solidFill>
                  <a:srgbClr val="333333"/>
                </a:solidFill>
                <a:effectLst/>
              </a:rPr>
              <a:t> in paragraph (o)(8) of this section.</a:t>
            </a:r>
          </a:p>
          <a:p>
            <a:endParaRPr lang="en-US" sz="2400" dirty="0">
              <a:solidFill>
                <a:srgbClr val="333333"/>
              </a:solidFill>
            </a:endParaRPr>
          </a:p>
          <a:p>
            <a:r>
              <a:rPr lang="en-US" sz="2400" dirty="0">
                <a:solidFill>
                  <a:srgbClr val="333333"/>
                </a:solidFill>
              </a:rPr>
              <a:t>Treas. Reg. § 1.163(j)-</a:t>
            </a:r>
            <a:r>
              <a:rPr lang="en-US" sz="2400" dirty="0"/>
              <a:t>6(h) (</a:t>
            </a:r>
            <a:r>
              <a:rPr lang="en-US" sz="2400" b="1" dirty="0">
                <a:solidFill>
                  <a:srgbClr val="FF0000"/>
                </a:solidFill>
              </a:rPr>
              <a:t>2020</a:t>
            </a:r>
            <a:r>
              <a:rPr lang="en-US" sz="2400" dirty="0"/>
              <a:t>)</a:t>
            </a:r>
          </a:p>
        </p:txBody>
      </p:sp>
      <p:sp>
        <p:nvSpPr>
          <p:cNvPr id="7" name="TextBox 6">
            <a:extLst>
              <a:ext uri="{FF2B5EF4-FFF2-40B4-BE49-F238E27FC236}">
                <a16:creationId xmlns:a16="http://schemas.microsoft.com/office/drawing/2014/main" id="{D82317F8-23A2-4A38-A374-386BA42DE69D}"/>
              </a:ext>
            </a:extLst>
          </p:cNvPr>
          <p:cNvSpPr txBox="1"/>
          <p:nvPr/>
        </p:nvSpPr>
        <p:spPr>
          <a:xfrm>
            <a:off x="11269980" y="803160"/>
            <a:ext cx="839215"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4</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189</a:t>
            </a:fld>
            <a:endParaRPr lang="en-US" dirty="0"/>
          </a:p>
        </p:txBody>
      </p:sp>
      <p:sp>
        <p:nvSpPr>
          <p:cNvPr id="9" name="Title 1">
            <a:extLst>
              <a:ext uri="{FF2B5EF4-FFF2-40B4-BE49-F238E27FC236}">
                <a16:creationId xmlns:a16="http://schemas.microsoft.com/office/drawing/2014/main" id="{2B63153B-E18E-4B95-88C2-986B3B804774}"/>
              </a:ext>
            </a:extLst>
          </p:cNvPr>
          <p:cNvSpPr>
            <a:spLocks noGrp="1"/>
          </p:cNvSpPr>
          <p:nvPr>
            <p:ph type="title"/>
          </p:nvPr>
        </p:nvSpPr>
        <p:spPr>
          <a:xfrm>
            <a:off x="1918011" y="93757"/>
            <a:ext cx="8367131" cy="484881"/>
          </a:xfrm>
        </p:spPr>
        <p:txBody>
          <a:bodyPr>
            <a:noAutofit/>
          </a:bodyPr>
          <a:lstStyle/>
          <a:p>
            <a:pPr algn="ctr"/>
            <a:r>
              <a:rPr lang="en-US" sz="3900" dirty="0"/>
              <a:t>EBIE – Partnerships – Basis Adjustments</a:t>
            </a:r>
          </a:p>
        </p:txBody>
      </p:sp>
    </p:spTree>
    <p:extLst>
      <p:ext uri="{BB962C8B-B14F-4D97-AF65-F5344CB8AC3E}">
        <p14:creationId xmlns:p14="http://schemas.microsoft.com/office/powerpoint/2010/main" val="2214665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06" y="700680"/>
            <a:ext cx="10811494" cy="6157320"/>
          </a:xfrm>
        </p:spPr>
        <p:txBody>
          <a:bodyPr>
            <a:noAutofit/>
          </a:bodyPr>
          <a:lstStyle/>
          <a:p>
            <a:pPr marL="0" indent="0">
              <a:buNone/>
            </a:pPr>
            <a:r>
              <a:rPr lang="en-US" sz="1850" b="1" cap="small" dirty="0">
                <a:solidFill>
                  <a:srgbClr val="333333"/>
                </a:solidFill>
              </a:rPr>
              <a:t>General rule - </a:t>
            </a:r>
            <a:r>
              <a:rPr lang="en-US" sz="1850" dirty="0">
                <a:solidFill>
                  <a:srgbClr val="333333"/>
                </a:solidFill>
              </a:rPr>
              <a:t>There shall be allowed as a deduction all </a:t>
            </a:r>
            <a:r>
              <a:rPr lang="en-US" sz="1850" dirty="0">
                <a:solidFill>
                  <a:srgbClr val="0068AC"/>
                </a:solidFill>
              </a:rPr>
              <a:t>interest paid or accrued </a:t>
            </a:r>
            <a:r>
              <a:rPr lang="en-US" sz="1850" dirty="0">
                <a:solidFill>
                  <a:srgbClr val="333333"/>
                </a:solidFill>
              </a:rPr>
              <a:t>within the</a:t>
            </a:r>
            <a:r>
              <a:rPr lang="en-US" sz="1850" dirty="0">
                <a:solidFill>
                  <a:srgbClr val="0068AC"/>
                </a:solidFill>
                <a:hlinkClick r:id="rId2"/>
              </a:rPr>
              <a:t> taxable year </a:t>
            </a:r>
            <a:r>
              <a:rPr lang="en-US" sz="1850" dirty="0">
                <a:solidFill>
                  <a:srgbClr val="333333"/>
                </a:solidFill>
              </a:rPr>
              <a:t>on indebtedness.  IRC § 163(a)</a:t>
            </a:r>
          </a:p>
          <a:p>
            <a:pPr marL="0" indent="0">
              <a:buNone/>
            </a:pPr>
            <a:r>
              <a:rPr lang="en-US" sz="1850" dirty="0"/>
              <a:t> </a:t>
            </a:r>
          </a:p>
          <a:p>
            <a:pPr marL="0" indent="0">
              <a:buNone/>
            </a:pPr>
            <a:r>
              <a:rPr lang="en-US" sz="1850" dirty="0"/>
              <a:t>Old IRC § 163(j) – Enacted in 1989 (if debt to equity ratio exceeded 1.5: 1 (safe harbor ratio) then limiting certain </a:t>
            </a:r>
            <a:r>
              <a:rPr lang="en-US" sz="1850" b="1" u="sng" dirty="0"/>
              <a:t>related</a:t>
            </a:r>
            <a:r>
              <a:rPr lang="en-US" sz="1850" dirty="0"/>
              <a:t> party interest deductions to 50% of adjusted taxable income) and amended 7 times limiting interest deductions with an extensive set of Proposed Treas. Regs. from June 18, 1991 that were withdrawn (December 28, 2018 - 27 years from proposal) after amendment of IRC § 163(j) in the Tax Cuts and Jobs Act.  Pre-2018 carried forward excess interest can be deducted.  See Treas. Reg. § 1.163(j)-1(b)(27) and -11.</a:t>
            </a:r>
          </a:p>
          <a:p>
            <a:pPr marL="0" indent="0">
              <a:buNone/>
            </a:pPr>
            <a:endParaRPr lang="en-US" sz="1850" dirty="0"/>
          </a:p>
          <a:p>
            <a:pPr marL="0" indent="0">
              <a:buNone/>
            </a:pPr>
            <a:r>
              <a:rPr lang="en-US" sz="1850" dirty="0"/>
              <a:t>Debt versus Equity – Notice 94-47, 1994-1 C.B. 357</a:t>
            </a:r>
          </a:p>
          <a:p>
            <a:pPr marL="0" indent="0">
              <a:buNone/>
            </a:pPr>
            <a:endParaRPr lang="en-US" sz="1850" dirty="0"/>
          </a:p>
          <a:p>
            <a:pPr marL="0" indent="0">
              <a:buNone/>
            </a:pPr>
            <a:r>
              <a:rPr lang="en-US" sz="1850" dirty="0"/>
              <a:t>Interest is defined as compensation for the use or forbearance of money - </a:t>
            </a:r>
            <a:r>
              <a:rPr lang="en-US" sz="1850" i="1" dirty="0"/>
              <a:t>Deputy v. Dupont</a:t>
            </a:r>
            <a:r>
              <a:rPr lang="en-US" sz="1850" dirty="0"/>
              <a:t>, 308 U.S. 488 (1940)</a:t>
            </a:r>
          </a:p>
          <a:p>
            <a:pPr marL="0" indent="0">
              <a:buNone/>
            </a:pPr>
            <a:endParaRPr lang="en-US" sz="1850" dirty="0"/>
          </a:p>
          <a:p>
            <a:pPr marL="0" indent="0">
              <a:buNone/>
            </a:pPr>
            <a:r>
              <a:rPr lang="en-US" sz="1850" dirty="0"/>
              <a:t>Instrument or contractual arrangement, including a series of transactions, that is treated as a debt instrument for purposes of IRC § 1275(a) and Treas. Reg. § 1.1275-1(d)</a:t>
            </a:r>
          </a:p>
          <a:p>
            <a:pPr marL="0" indent="0">
              <a:buNone/>
            </a:pPr>
            <a:endParaRPr lang="en-US" sz="1850" dirty="0"/>
          </a:p>
          <a:p>
            <a:pPr marL="0" indent="0">
              <a:buNone/>
            </a:pPr>
            <a:r>
              <a:rPr lang="en-US" sz="1850" dirty="0"/>
              <a:t>IRC §§ 163(a) &amp; (j), &amp; 1275(a) &amp; Treas. Reg. § 1.1275-1(d) &amp; Prop. Treas. Reg. §§ 1.163(j)-1(b)(20) </a:t>
            </a:r>
            <a:r>
              <a:rPr lang="en-US" sz="2000" dirty="0"/>
              <a:t>(</a:t>
            </a:r>
            <a:r>
              <a:rPr lang="en-US" sz="2000" b="1" dirty="0">
                <a:solidFill>
                  <a:srgbClr val="FF0000"/>
                </a:solidFill>
              </a:rPr>
              <a:t>2020</a:t>
            </a:r>
            <a:r>
              <a:rPr lang="en-US" sz="2000" dirty="0"/>
              <a:t>)</a:t>
            </a:r>
            <a:r>
              <a:rPr lang="en-US" sz="1850" dirty="0"/>
              <a:t>  &amp; Notice 94-47</a:t>
            </a:r>
            <a:r>
              <a:rPr lang="en-US" sz="2000" dirty="0"/>
              <a:t> </a:t>
            </a:r>
            <a:endParaRPr lang="en-US" sz="1850"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315303" y="597852"/>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3</a:t>
            </a:r>
          </a:p>
        </p:txBody>
      </p:sp>
      <p:sp>
        <p:nvSpPr>
          <p:cNvPr id="5" name="TextBox 4">
            <a:extLst>
              <a:ext uri="{FF2B5EF4-FFF2-40B4-BE49-F238E27FC236}">
                <a16:creationId xmlns:a16="http://schemas.microsoft.com/office/drawing/2014/main" id="{1FC8C1FE-4F17-4579-85D8-3EAFB85385A5}"/>
              </a:ext>
            </a:extLst>
          </p:cNvPr>
          <p:cNvSpPr txBox="1"/>
          <p:nvPr/>
        </p:nvSpPr>
        <p:spPr>
          <a:xfrm>
            <a:off x="9357756" y="1116281"/>
            <a:ext cx="2291938" cy="523220"/>
          </a:xfrm>
          <a:prstGeom prst="rect">
            <a:avLst/>
          </a:prstGeom>
          <a:noFill/>
          <a:ln w="38100">
            <a:solidFill>
              <a:srgbClr val="00B050"/>
            </a:solidFill>
          </a:ln>
        </p:spPr>
        <p:txBody>
          <a:bodyPr wrap="square" rtlCol="0">
            <a:spAutoFit/>
          </a:bodyPr>
          <a:lstStyle/>
          <a:p>
            <a:pPr algn="ctr"/>
            <a:r>
              <a:rPr lang="en-US" sz="2800" b="1" dirty="0">
                <a:solidFill>
                  <a:srgbClr val="00B050"/>
                </a:solidFill>
              </a:rPr>
              <a:t>General Rules</a:t>
            </a:r>
          </a:p>
        </p:txBody>
      </p:sp>
      <p:sp>
        <p:nvSpPr>
          <p:cNvPr id="9" name="Slide Number Placeholder 8">
            <a:extLst>
              <a:ext uri="{FF2B5EF4-FFF2-40B4-BE49-F238E27FC236}">
                <a16:creationId xmlns:a16="http://schemas.microsoft.com/office/drawing/2014/main" id="{C1439CCC-99D9-48CA-B3D3-895A0C210149}"/>
              </a:ext>
            </a:extLst>
          </p:cNvPr>
          <p:cNvSpPr>
            <a:spLocks noGrp="1"/>
          </p:cNvSpPr>
          <p:nvPr>
            <p:ph type="sldNum" sz="quarter" idx="12"/>
          </p:nvPr>
        </p:nvSpPr>
        <p:spPr/>
        <p:txBody>
          <a:bodyPr/>
          <a:lstStyle/>
          <a:p>
            <a:fld id="{59999BA8-5833-4EBD-87D2-B05BF3439043}" type="slidenum">
              <a:rPr lang="en-US" smtClean="0"/>
              <a:t>19</a:t>
            </a:fld>
            <a:endParaRPr lang="en-US" dirty="0"/>
          </a:p>
        </p:txBody>
      </p:sp>
      <p:sp>
        <p:nvSpPr>
          <p:cNvPr id="10" name="Title 1">
            <a:extLst>
              <a:ext uri="{FF2B5EF4-FFF2-40B4-BE49-F238E27FC236}">
                <a16:creationId xmlns:a16="http://schemas.microsoft.com/office/drawing/2014/main" id="{9D96559F-91E7-4D6B-A49B-C9143FFE0A69}"/>
              </a:ext>
            </a:extLst>
          </p:cNvPr>
          <p:cNvSpPr>
            <a:spLocks noGrp="1"/>
          </p:cNvSpPr>
          <p:nvPr>
            <p:ph type="title"/>
          </p:nvPr>
        </p:nvSpPr>
        <p:spPr>
          <a:xfrm>
            <a:off x="231010" y="97340"/>
            <a:ext cx="11733196" cy="484881"/>
          </a:xfrm>
        </p:spPr>
        <p:txBody>
          <a:bodyPr>
            <a:noAutofit/>
          </a:bodyPr>
          <a:lstStyle/>
          <a:p>
            <a:pPr algn="ctr"/>
            <a:r>
              <a:rPr lang="en-US" sz="4000" u="sng" dirty="0"/>
              <a:t>Business</a:t>
            </a:r>
            <a:r>
              <a:rPr lang="en-US" sz="4000" dirty="0"/>
              <a:t> Interest Exp. Deducts - </a:t>
            </a:r>
            <a:r>
              <a:rPr lang="en-US" sz="4000" b="1" u="sng" dirty="0">
                <a:solidFill>
                  <a:srgbClr val="FF0000"/>
                </a:solidFill>
              </a:rPr>
              <a:t>Prior</a:t>
            </a:r>
            <a:r>
              <a:rPr lang="en-US" sz="4000" dirty="0"/>
              <a:t> to TCJA – Pre-2018</a:t>
            </a:r>
          </a:p>
        </p:txBody>
      </p:sp>
    </p:spTree>
    <p:extLst>
      <p:ext uri="{BB962C8B-B14F-4D97-AF65-F5344CB8AC3E}">
        <p14:creationId xmlns:p14="http://schemas.microsoft.com/office/powerpoint/2010/main" val="178834005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6186309"/>
          </a:xfrm>
          <a:prstGeom prst="rect">
            <a:avLst/>
          </a:prstGeom>
          <a:noFill/>
        </p:spPr>
        <p:txBody>
          <a:bodyPr wrap="square" rtlCol="0">
            <a:spAutoFit/>
          </a:bodyPr>
          <a:lstStyle/>
          <a:p>
            <a:pPr lvl="1" fontAlgn="base"/>
            <a:r>
              <a:rPr lang="en-US" sz="2200" b="0" i="0" dirty="0">
                <a:solidFill>
                  <a:srgbClr val="333333"/>
                </a:solidFill>
                <a:effectLst/>
              </a:rPr>
              <a:t>(h) </a:t>
            </a:r>
            <a:r>
              <a:rPr lang="en-US" sz="2200" b="0" i="1" dirty="0">
                <a:solidFill>
                  <a:srgbClr val="333333"/>
                </a:solidFill>
                <a:effectLst/>
              </a:rPr>
              <a:t>Basis adjustments</a:t>
            </a:r>
            <a:r>
              <a:rPr lang="en-US" sz="2200" b="0" i="0" dirty="0">
                <a:solidFill>
                  <a:srgbClr val="333333"/>
                </a:solidFill>
                <a:effectLst/>
              </a:rPr>
              <a:t>— </a:t>
            </a:r>
            <a:r>
              <a:rPr lang="en-US" sz="2200" b="0" dirty="0">
                <a:solidFill>
                  <a:srgbClr val="333333"/>
                </a:solidFill>
                <a:effectLst/>
              </a:rPr>
              <a:t>[Continued]</a:t>
            </a:r>
            <a:endParaRPr lang="en-US" sz="2200" b="0" i="0" dirty="0">
              <a:solidFill>
                <a:srgbClr val="333333"/>
              </a:solidFill>
              <a:effectLst/>
            </a:endParaRPr>
          </a:p>
          <a:p>
            <a:pPr lvl="1" fontAlgn="base"/>
            <a:endParaRPr lang="en-US" sz="2200" b="0" i="0" dirty="0">
              <a:solidFill>
                <a:srgbClr val="333333"/>
              </a:solidFill>
              <a:effectLst/>
            </a:endParaRPr>
          </a:p>
          <a:p>
            <a:pPr lvl="1"/>
            <a:r>
              <a:rPr lang="en-US" sz="2200" dirty="0"/>
              <a:t>(3) </a:t>
            </a:r>
            <a:r>
              <a:rPr lang="en-US" sz="2200" i="1" dirty="0">
                <a:effectLst/>
              </a:rPr>
              <a:t>Partner basis adjustment upon disposition of partnership interest.</a:t>
            </a:r>
            <a:r>
              <a:rPr lang="en-US" sz="2200" dirty="0"/>
              <a:t> </a:t>
            </a:r>
            <a:r>
              <a:rPr lang="en-US" sz="2200" dirty="0">
                <a:highlight>
                  <a:srgbClr val="FFFF00"/>
                </a:highlight>
              </a:rPr>
              <a:t>If a partner (transferor) disposes of an interest in a partnership, the </a:t>
            </a:r>
            <a:r>
              <a:rPr lang="en-US" sz="2200" b="1" dirty="0">
                <a:solidFill>
                  <a:srgbClr val="FF0000"/>
                </a:solidFill>
                <a:highlight>
                  <a:srgbClr val="FFFF00"/>
                </a:highlight>
              </a:rPr>
              <a:t>adjusted basis of the partnership interest </a:t>
            </a:r>
            <a:r>
              <a:rPr lang="en-US" sz="2200" dirty="0">
                <a:highlight>
                  <a:srgbClr val="FFFF00"/>
                </a:highlight>
              </a:rPr>
              <a:t>being disposed of (transferred interest) is </a:t>
            </a:r>
            <a:r>
              <a:rPr lang="en-US" sz="2200" b="1" dirty="0">
                <a:solidFill>
                  <a:srgbClr val="FF0000"/>
                </a:solidFill>
                <a:highlight>
                  <a:srgbClr val="FFFF00"/>
                </a:highlight>
              </a:rPr>
              <a:t>increased immediately before the disposition by the amount of the excess (if any) of the amount of the basis reduction</a:t>
            </a:r>
            <a:r>
              <a:rPr lang="en-US" sz="2200" b="1" dirty="0">
                <a:solidFill>
                  <a:srgbClr val="FF0000"/>
                </a:solidFill>
              </a:rPr>
              <a:t> </a:t>
            </a:r>
            <a:r>
              <a:rPr lang="en-US" sz="2200" dirty="0"/>
              <a:t>under paragraph (h)(2) of this section </a:t>
            </a:r>
            <a:r>
              <a:rPr lang="en-US" sz="2200" dirty="0">
                <a:highlight>
                  <a:srgbClr val="FFFF00"/>
                </a:highlight>
              </a:rPr>
              <a:t>over the portion of any excess business interest expense allocated to the transferor </a:t>
            </a:r>
            <a:r>
              <a:rPr lang="en-US" sz="2200" dirty="0"/>
              <a:t>under paragraph (f)(2) of this section </a:t>
            </a:r>
            <a:r>
              <a:rPr lang="en-US" sz="2200" dirty="0">
                <a:highlight>
                  <a:srgbClr val="FFFF00"/>
                </a:highlight>
              </a:rPr>
              <a:t>which has previously been treated</a:t>
            </a:r>
            <a:r>
              <a:rPr lang="en-US" sz="2200" dirty="0"/>
              <a:t> under paragraph (g) of this section </a:t>
            </a:r>
            <a:r>
              <a:rPr lang="en-US" sz="2200" dirty="0">
                <a:highlight>
                  <a:srgbClr val="FFFF00"/>
                </a:highlight>
              </a:rPr>
              <a:t>as business interest expense paid or accrued by the transferor, multiplied by the ratio of the fair market value of the transferred interest to the total fair market value of the transferor's partnership interest immediately prior to the disposition. </a:t>
            </a:r>
            <a:r>
              <a:rPr lang="en-US" sz="2200" dirty="0"/>
              <a:t>Therefore, the adjusted basis of the transferred interest is not increased immediately before the disposition by any allocation of excess business interest expense from the partnership that did not reduce the transferor's adjusted basis in its partnership interest pursuant to paragraph (h) of this section prior to the disposition, or by any excess business interest expense that was treated under paragraph (g) of this section as business interest expense paid or accrued by the transferor prior to the disposition. . . . </a:t>
            </a:r>
            <a:endParaRPr lang="en-US" sz="2200" dirty="0">
              <a:solidFill>
                <a:srgbClr val="333333"/>
              </a:solidFill>
            </a:endParaRPr>
          </a:p>
          <a:p>
            <a:r>
              <a:rPr lang="en-US" sz="2200" dirty="0">
                <a:solidFill>
                  <a:srgbClr val="333333"/>
                </a:solidFill>
              </a:rPr>
              <a:t>Treas. Reg. § 1.163(j)-</a:t>
            </a:r>
            <a:r>
              <a:rPr lang="en-US" sz="2200" dirty="0"/>
              <a:t>6(h)</a:t>
            </a:r>
            <a:r>
              <a:rPr lang="en-US" sz="2400" dirty="0"/>
              <a:t> (</a:t>
            </a:r>
            <a:r>
              <a:rPr lang="en-US" sz="2400" b="1" dirty="0">
                <a:solidFill>
                  <a:srgbClr val="FF0000"/>
                </a:solidFill>
              </a:rPr>
              <a:t>2020</a:t>
            </a:r>
            <a:r>
              <a:rPr lang="en-US" sz="2400" dirty="0"/>
              <a:t>)</a:t>
            </a:r>
            <a:endParaRPr lang="en-US" sz="2200" dirty="0"/>
          </a:p>
        </p:txBody>
      </p:sp>
      <p:sp>
        <p:nvSpPr>
          <p:cNvPr id="7" name="TextBox 6">
            <a:extLst>
              <a:ext uri="{FF2B5EF4-FFF2-40B4-BE49-F238E27FC236}">
                <a16:creationId xmlns:a16="http://schemas.microsoft.com/office/drawing/2014/main" id="{D82317F8-23A2-4A38-A374-386BA42DE69D}"/>
              </a:ext>
            </a:extLst>
          </p:cNvPr>
          <p:cNvSpPr txBox="1"/>
          <p:nvPr/>
        </p:nvSpPr>
        <p:spPr>
          <a:xfrm>
            <a:off x="11269980" y="803160"/>
            <a:ext cx="839215"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4</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190</a:t>
            </a:fld>
            <a:endParaRPr lang="en-US" dirty="0"/>
          </a:p>
        </p:txBody>
      </p:sp>
      <p:sp>
        <p:nvSpPr>
          <p:cNvPr id="9" name="Title 1">
            <a:extLst>
              <a:ext uri="{FF2B5EF4-FFF2-40B4-BE49-F238E27FC236}">
                <a16:creationId xmlns:a16="http://schemas.microsoft.com/office/drawing/2014/main" id="{6EC54178-0196-4382-A601-D9E9734A600D}"/>
              </a:ext>
            </a:extLst>
          </p:cNvPr>
          <p:cNvSpPr>
            <a:spLocks noGrp="1"/>
          </p:cNvSpPr>
          <p:nvPr>
            <p:ph type="title"/>
          </p:nvPr>
        </p:nvSpPr>
        <p:spPr>
          <a:xfrm>
            <a:off x="1918011" y="93757"/>
            <a:ext cx="8367131" cy="484881"/>
          </a:xfrm>
        </p:spPr>
        <p:txBody>
          <a:bodyPr>
            <a:noAutofit/>
          </a:bodyPr>
          <a:lstStyle/>
          <a:p>
            <a:pPr algn="ctr"/>
            <a:r>
              <a:rPr lang="en-US" sz="3900" dirty="0"/>
              <a:t>EBIE – Partnerships – Basis Adjustments</a:t>
            </a:r>
          </a:p>
        </p:txBody>
      </p:sp>
    </p:spTree>
    <p:extLst>
      <p:ext uri="{BB962C8B-B14F-4D97-AF65-F5344CB8AC3E}">
        <p14:creationId xmlns:p14="http://schemas.microsoft.com/office/powerpoint/2010/main" val="1938957067"/>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918011" y="93757"/>
            <a:ext cx="8367131" cy="484881"/>
          </a:xfrm>
        </p:spPr>
        <p:txBody>
          <a:bodyPr>
            <a:noAutofit/>
          </a:bodyPr>
          <a:lstStyle/>
          <a:p>
            <a:pPr algn="ctr"/>
            <a:r>
              <a:rPr lang="en-US" sz="3900" dirty="0"/>
              <a:t>EBIE – Partnerships – Basis Adjustments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6247864"/>
          </a:xfrm>
          <a:prstGeom prst="rect">
            <a:avLst/>
          </a:prstGeom>
          <a:noFill/>
        </p:spPr>
        <p:txBody>
          <a:bodyPr wrap="square" rtlCol="0">
            <a:spAutoFit/>
          </a:bodyPr>
          <a:lstStyle/>
          <a:p>
            <a:pPr lvl="1" fontAlgn="base"/>
            <a:r>
              <a:rPr lang="en-US" sz="2000" b="0" i="0" dirty="0">
                <a:solidFill>
                  <a:srgbClr val="333333"/>
                </a:solidFill>
                <a:effectLst/>
              </a:rPr>
              <a:t>(h) </a:t>
            </a:r>
            <a:r>
              <a:rPr lang="en-US" sz="2000" b="0" i="1" dirty="0">
                <a:solidFill>
                  <a:srgbClr val="333333"/>
                </a:solidFill>
                <a:effectLst/>
              </a:rPr>
              <a:t>Basis adjustments</a:t>
            </a:r>
            <a:r>
              <a:rPr lang="en-US" sz="2000" b="0" i="0" dirty="0">
                <a:solidFill>
                  <a:srgbClr val="333333"/>
                </a:solidFill>
                <a:effectLst/>
              </a:rPr>
              <a:t>— </a:t>
            </a:r>
            <a:r>
              <a:rPr lang="en-US" sz="2000" b="0" dirty="0">
                <a:solidFill>
                  <a:srgbClr val="333333"/>
                </a:solidFill>
                <a:effectLst/>
              </a:rPr>
              <a:t>[Continued]</a:t>
            </a:r>
            <a:endParaRPr lang="en-US" sz="2000" b="0" i="0" dirty="0">
              <a:solidFill>
                <a:srgbClr val="333333"/>
              </a:solidFill>
              <a:effectLst/>
            </a:endParaRPr>
          </a:p>
          <a:p>
            <a:pPr lvl="1" fontAlgn="base"/>
            <a:endParaRPr lang="en-US" sz="2000" b="0" i="0" dirty="0">
              <a:solidFill>
                <a:srgbClr val="333333"/>
              </a:solidFill>
              <a:effectLst/>
            </a:endParaRPr>
          </a:p>
          <a:p>
            <a:pPr lvl="1"/>
            <a:r>
              <a:rPr lang="en-US" sz="2000" dirty="0"/>
              <a:t>(3) </a:t>
            </a:r>
            <a:r>
              <a:rPr lang="en-US" sz="2000" i="1" dirty="0">
                <a:effectLst/>
              </a:rPr>
              <a:t>Partner basis adjustment upon disposition of partnership interest.</a:t>
            </a:r>
            <a:r>
              <a:rPr lang="en-US" sz="2000" dirty="0"/>
              <a:t> [Continued] . . . If the transferor disposes of all of its partnership interest, no deduction under section 163(j) is allowed to the transferor or transferee under chapter 1 of subtitle A of the Code for any excess business interest expense or negative section 163(j) expense. If the transferor disposes of a portion of its partnership interest, no deduction under section 163(j) is allowed to the transferor or transferee under chapter 1 of subtitle A of the Code for the amount of excess business interest expense proportionate to the transferred interest. The amount of excess business interest expense proportionate to the partnership interest retained by the transferor shall remain as excess business interest expense of the transferor until such time as such excess business interest expense is treated as business interest expense paid or accrued by the transferor pursuant to paragraph (g) of this section. Further, </a:t>
            </a:r>
            <a:r>
              <a:rPr lang="en-US" sz="2000" dirty="0">
                <a:highlight>
                  <a:srgbClr val="FFFF00"/>
                </a:highlight>
              </a:rPr>
              <a:t>if the transferor disposes of a portion of its partnership interest, any negative section 163(j) expense shall remain negative section 163(j) expense of the transferor partner until such negative section 163(j) expense is no longer suspended under section 704(d). </a:t>
            </a:r>
            <a:r>
              <a:rPr lang="en-US" sz="2000" dirty="0"/>
              <a:t>For purposes of this paragraph, a disposition includes a distribution of money or other property by the partnership to a partner in complete liquidation of its interest in the partnership. Further, solely for purposes of this section, each partner is considered to have disposed of its partnership interest  if the partnership terminates under section 708(b)(1). See </a:t>
            </a:r>
            <a:r>
              <a:rPr lang="en-US" sz="2000" i="1" dirty="0">
                <a:effectLst/>
              </a:rPr>
              <a:t>Example 9</a:t>
            </a:r>
            <a:r>
              <a:rPr lang="en-US" sz="2000" dirty="0"/>
              <a:t> and </a:t>
            </a:r>
            <a:r>
              <a:rPr lang="en-US" sz="2000" i="1" dirty="0">
                <a:effectLst/>
              </a:rPr>
              <a:t>Example 10</a:t>
            </a:r>
            <a:r>
              <a:rPr lang="en-US" sz="2000" dirty="0"/>
              <a:t> in paragraphs (o)(9) and (o)(10) of this section, respectively.</a:t>
            </a:r>
            <a:endParaRPr lang="en-US" sz="2000" dirty="0">
              <a:solidFill>
                <a:srgbClr val="333333"/>
              </a:solidFill>
            </a:endParaRPr>
          </a:p>
          <a:p>
            <a:r>
              <a:rPr lang="en-US" sz="2000" dirty="0">
                <a:solidFill>
                  <a:srgbClr val="333333"/>
                </a:solidFill>
              </a:rPr>
              <a:t>Treas. Reg. § 1.163(j)-</a:t>
            </a:r>
            <a:r>
              <a:rPr lang="en-US" sz="2000" dirty="0"/>
              <a:t>6(h) (</a:t>
            </a:r>
            <a:r>
              <a:rPr lang="en-US" sz="2000" b="1" dirty="0">
                <a:solidFill>
                  <a:srgbClr val="FF0000"/>
                </a:solidFill>
              </a:rPr>
              <a:t>2020</a:t>
            </a:r>
            <a:r>
              <a:rPr lang="en-US" sz="2000" dirty="0"/>
              <a:t>)</a:t>
            </a:r>
          </a:p>
        </p:txBody>
      </p:sp>
      <p:sp>
        <p:nvSpPr>
          <p:cNvPr id="7" name="TextBox 6">
            <a:extLst>
              <a:ext uri="{FF2B5EF4-FFF2-40B4-BE49-F238E27FC236}">
                <a16:creationId xmlns:a16="http://schemas.microsoft.com/office/drawing/2014/main" id="{D82317F8-23A2-4A38-A374-386BA42DE69D}"/>
              </a:ext>
            </a:extLst>
          </p:cNvPr>
          <p:cNvSpPr txBox="1"/>
          <p:nvPr/>
        </p:nvSpPr>
        <p:spPr>
          <a:xfrm>
            <a:off x="11269980" y="803160"/>
            <a:ext cx="839215"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4 / 4</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191</a:t>
            </a:fld>
            <a:endParaRPr lang="en-US" dirty="0"/>
          </a:p>
        </p:txBody>
      </p:sp>
    </p:spTree>
    <p:extLst>
      <p:ext uri="{BB962C8B-B14F-4D97-AF65-F5344CB8AC3E}">
        <p14:creationId xmlns:p14="http://schemas.microsoft.com/office/powerpoint/2010/main" val="347810634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230248" y="93757"/>
            <a:ext cx="7698058" cy="484881"/>
          </a:xfrm>
        </p:spPr>
        <p:txBody>
          <a:bodyPr>
            <a:noAutofit/>
          </a:bodyPr>
          <a:lstStyle/>
          <a:p>
            <a:pPr algn="ctr"/>
            <a:r>
              <a:rPr lang="en-US" sz="3900" dirty="0"/>
              <a:t>ETI – Partnerships or S Corporations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6209392"/>
          </a:xfrm>
          <a:prstGeom prst="rect">
            <a:avLst/>
          </a:prstGeom>
          <a:noFill/>
        </p:spPr>
        <p:txBody>
          <a:bodyPr wrap="square" rtlCol="0">
            <a:spAutoFit/>
          </a:bodyPr>
          <a:lstStyle/>
          <a:p>
            <a:pPr lvl="1"/>
            <a:r>
              <a:rPr lang="en-US" sz="2650" dirty="0"/>
              <a:t>(17) Excess taxable income. With respect to any partnership or S corporation, the term excess taxable income means the amount which bears the same </a:t>
            </a:r>
            <a:r>
              <a:rPr lang="en-US" sz="2650" dirty="0">
                <a:highlight>
                  <a:srgbClr val="FFFF00"/>
                </a:highlight>
              </a:rPr>
              <a:t>ratio</a:t>
            </a:r>
            <a:r>
              <a:rPr lang="en-US" sz="2650" dirty="0"/>
              <a:t> to the partnership’s ATI as– </a:t>
            </a:r>
          </a:p>
          <a:p>
            <a:pPr lvl="1"/>
            <a:endParaRPr lang="en-US" sz="2650" dirty="0"/>
          </a:p>
          <a:p>
            <a:pPr marL="803275" lvl="1" indent="-346075">
              <a:buAutoNum type="romanLcParenBoth"/>
            </a:pPr>
            <a:r>
              <a:rPr lang="en-US" sz="2650" dirty="0"/>
              <a:t>The excess (if any) of– </a:t>
            </a:r>
          </a:p>
          <a:p>
            <a:pPr marL="803275" lvl="1" indent="-346075">
              <a:buAutoNum type="alphaUcParenBoth"/>
            </a:pPr>
            <a:r>
              <a:rPr lang="en-US" sz="2650" dirty="0"/>
              <a:t> The amount determined for the partnership or S corporation under section 163(j)(1)(B); over </a:t>
            </a:r>
          </a:p>
          <a:p>
            <a:pPr marL="803275" lvl="1" indent="-346075"/>
            <a:r>
              <a:rPr lang="en-US" sz="2650" dirty="0"/>
              <a:t>(B) The amount (if any) by which the business interest expense of the partnership, reduced by the floor plan financing interest expense, exceeds the business interest income of the partnership or S corporation; bears to </a:t>
            </a:r>
          </a:p>
          <a:p>
            <a:pPr marL="803275" lvl="1" indent="-346075"/>
            <a:endParaRPr lang="en-US" sz="2650" dirty="0"/>
          </a:p>
          <a:p>
            <a:pPr marL="803275" lvl="1" indent="-346075"/>
            <a:r>
              <a:rPr lang="en-US" sz="2650" dirty="0"/>
              <a:t>(ii) The amount determined for the partnership or S corporation under section 163(j)(1)(B). </a:t>
            </a:r>
          </a:p>
          <a:p>
            <a:endParaRPr lang="en-US" sz="2650" b="0" i="0" dirty="0">
              <a:solidFill>
                <a:srgbClr val="333333"/>
              </a:solidFill>
              <a:effectLst/>
            </a:endParaRPr>
          </a:p>
          <a:p>
            <a:r>
              <a:rPr lang="en-US" sz="2650" dirty="0">
                <a:solidFill>
                  <a:srgbClr val="333333"/>
                </a:solidFill>
              </a:rPr>
              <a:t>Treas. Reg. § 1.163(j)-1(b)(1) and (17)</a:t>
            </a:r>
            <a:r>
              <a:rPr lang="en-US" sz="2800" dirty="0"/>
              <a:t> (</a:t>
            </a:r>
            <a:r>
              <a:rPr lang="en-US" sz="2800" b="1" dirty="0">
                <a:solidFill>
                  <a:srgbClr val="FF0000"/>
                </a:solidFill>
              </a:rPr>
              <a:t>2020</a:t>
            </a:r>
            <a:r>
              <a:rPr lang="en-US" sz="2800" dirty="0"/>
              <a:t>)</a:t>
            </a:r>
            <a:endParaRPr lang="en-US" sz="2650" dirty="0"/>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192</a:t>
            </a:fld>
            <a:endParaRPr lang="en-US" dirty="0"/>
          </a:p>
        </p:txBody>
      </p:sp>
    </p:spTree>
    <p:extLst>
      <p:ext uri="{BB962C8B-B14F-4D97-AF65-F5344CB8AC3E}">
        <p14:creationId xmlns:p14="http://schemas.microsoft.com/office/powerpoint/2010/main" val="877809315"/>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390292" y="111510"/>
            <a:ext cx="11407699" cy="484881"/>
          </a:xfrm>
        </p:spPr>
        <p:txBody>
          <a:bodyPr>
            <a:noAutofit/>
          </a:bodyPr>
          <a:lstStyle/>
          <a:p>
            <a:pPr algn="ctr"/>
            <a:r>
              <a:rPr lang="en-US" sz="3600" dirty="0"/>
              <a:t>Partnerships – Passive Activities, 163(j) Limit BIE &amp; C/O of BIE</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000" b="0" i="0" dirty="0">
                <a:solidFill>
                  <a:srgbClr val="333333"/>
                </a:solidFill>
                <a:effectLst/>
                <a:highlight>
                  <a:srgbClr val="FFFF00"/>
                </a:highlight>
              </a:rPr>
              <a:t>The preamble to the proposed regulations stated that the business interest expense of certain passthrough entities, including S corporations, that are engaged in trades or businesses that are per se non-passive activities and in which one or more owners of the entities do not materially participate within the meaning of section 469, </a:t>
            </a:r>
            <a:r>
              <a:rPr lang="en-US" sz="2000" b="0" i="0" dirty="0">
                <a:solidFill>
                  <a:srgbClr val="333333"/>
                </a:solidFill>
                <a:effectLst/>
              </a:rPr>
              <a:t>as described in section 163(d)(5)(A)(ii) and as illustrated in Revenue Ruling 2008-12, 2008-1 C.B. 520 (March 10, 2008), </a:t>
            </a:r>
            <a:r>
              <a:rPr lang="en-US" sz="2000" b="0" i="0" dirty="0">
                <a:solidFill>
                  <a:srgbClr val="333333"/>
                </a:solidFill>
                <a:effectLst/>
                <a:highlight>
                  <a:srgbClr val="FFFF00"/>
                </a:highlight>
              </a:rPr>
              <a:t>will be subject to section 163(j) at the entity level (even if the interest expense is also subject to limitation under section 163(d) at the individual partner level). With respect to partnerships, to the extent that such business interest expense is limited under section 163(j)(4) and becomes a carryover item of partners who do not materially participate with respect to such trades or businesses, those items will be treated as items of investment interest expense in the hands of those owners for purposes of section 163(d) once those carryover items are treated as paid or accrued in a succeeding taxable year. This rule does not apply to corporate partners.</a:t>
            </a:r>
          </a:p>
          <a:p>
            <a:pPr marL="457200" lvl="1" indent="0" fontAlgn="base">
              <a:buNone/>
            </a:pPr>
            <a:r>
              <a:rPr lang="en-US" sz="2000" b="0" i="0" dirty="0">
                <a:solidFill>
                  <a:srgbClr val="333333"/>
                </a:solidFill>
                <a:effectLst/>
              </a:rPr>
              <a:t>The Treasury Department and the IRS received multiple comments questioning this interpretation of section 163(j)(5) and its interaction with section 163(d)(5)(A)(ii). The interaction of section 163(j)(5) with section 163(d)(5)(A)(ii) is being addressed in the Concurrent NPRM. Therefore, </a:t>
            </a:r>
            <a:r>
              <a:rPr lang="en-US" sz="2000" b="0" i="0" dirty="0">
                <a:solidFill>
                  <a:srgbClr val="333333"/>
                </a:solidFill>
                <a:effectLst/>
                <a:highlight>
                  <a:srgbClr val="FFFF00"/>
                </a:highlight>
              </a:rPr>
              <a:t>this issue is not addressed in the final regulations.</a:t>
            </a:r>
          </a:p>
          <a:p>
            <a:pPr marL="457200" lvl="1" indent="0" fontAlgn="base">
              <a:buNone/>
            </a:pPr>
            <a:endParaRPr lang="en-US" sz="2000" b="0" i="0" dirty="0">
              <a:solidFill>
                <a:srgbClr val="333333"/>
              </a:solidFill>
              <a:effectLst/>
            </a:endParaRPr>
          </a:p>
          <a:p>
            <a:pPr marL="0" lvl="1" indent="0" fontAlgn="base">
              <a:buNone/>
            </a:pPr>
            <a:r>
              <a:rPr lang="en-US" sz="2000" i="0" dirty="0">
                <a:solidFill>
                  <a:srgbClr val="333333"/>
                </a:solidFill>
                <a:effectLst/>
              </a:rPr>
              <a:t>T.D. 9905 (Sep.14, 2020</a:t>
            </a:r>
            <a:r>
              <a:rPr lang="en-US" sz="2000" dirty="0">
                <a:solidFill>
                  <a:srgbClr val="333333"/>
                </a:solidFill>
              </a:rPr>
              <a:t>), Preamble, SUPPLEMENTARY </a:t>
            </a:r>
            <a:r>
              <a:rPr lang="en-US" sz="2000" i="0" dirty="0">
                <a:solidFill>
                  <a:srgbClr val="333333"/>
                </a:solidFill>
                <a:effectLst/>
              </a:rPr>
              <a:t>INFORMATION:, Summary of Comments and Explanation of Revisions, VII. Comments on and Changes to Section 1.163(j)-6: Application of the Business Interest Expense Deduction Limitations to Partnerships and Subchapter S Corporations, </a:t>
            </a:r>
            <a:r>
              <a:rPr lang="en-US" sz="2000" i="0" cap="all" dirty="0">
                <a:solidFill>
                  <a:srgbClr val="333333"/>
                </a:solidFill>
                <a:effectLst/>
              </a:rPr>
              <a:t>D. TRADING PARTNERSHIPS, 85 FR 56722.</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193</a:t>
            </a:fld>
            <a:endParaRPr lang="en-US" dirty="0"/>
          </a:p>
        </p:txBody>
      </p:sp>
    </p:spTree>
    <p:extLst>
      <p:ext uri="{BB962C8B-B14F-4D97-AF65-F5344CB8AC3E}">
        <p14:creationId xmlns:p14="http://schemas.microsoft.com/office/powerpoint/2010/main" val="447402372"/>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546409" y="111510"/>
            <a:ext cx="11095464" cy="484881"/>
          </a:xfrm>
        </p:spPr>
        <p:txBody>
          <a:bodyPr>
            <a:noAutofit/>
          </a:bodyPr>
          <a:lstStyle/>
          <a:p>
            <a:pPr algn="ctr"/>
            <a:r>
              <a:rPr lang="en-US" sz="3600" dirty="0"/>
              <a:t>Partnerships &amp; S Corporations – Not Subject to IRC § 163(j)</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600" b="0" i="0" dirty="0">
                <a:solidFill>
                  <a:srgbClr val="333333"/>
                </a:solidFill>
                <a:effectLst/>
              </a:rPr>
              <a:t>Under proposed § 1.163(j)-6(m)(1), if a partner or S corporation shareholder is allocated business interest expense from an exempt entity, that allocated business interest expense will be subject to the partner's or S corporation shareholder's section 163(j) limitations. Commenters recommended that proposed § 1.163(j)-6(m)(1) be modified so that business interest expense incurred by a partnership that is an exempt entity is not subject to section 163(j) at the partner level. Commenters argued that proposed § 1.163(j)-6(m)(1) was inconsistent with section 163(j)(4)(A), which requires the testing of partnership-level business interest expense at the partnership level, not the partner level. The Treasury Department and the IRS agree, and have determined that the same argument naturally should apply to S corporations and their shareholders. See section 163(j)(4)(D) (in relevant part, providing that rules similar to section 163(j)(4)(A) shall apply with respect to any S corporation and its shareholders). Accordingly, the final regulations provide that </a:t>
            </a:r>
            <a:r>
              <a:rPr lang="en-US" sz="1600" b="0" i="0" dirty="0">
                <a:solidFill>
                  <a:srgbClr val="333333"/>
                </a:solidFill>
                <a:effectLst/>
                <a:highlight>
                  <a:srgbClr val="FFFF00"/>
                </a:highlight>
              </a:rPr>
              <a:t>business interest expense of an exempt partnership, or exempt S corporation, pursuant to section 163(j)(3) does not retain its character as business interest expense and, as a result, is not subject to the section 163(j) limitation at the partner or S corporation shareholder level.</a:t>
            </a:r>
            <a:r>
              <a:rPr lang="en-US" sz="1600" cap="all" dirty="0">
                <a:solidFill>
                  <a:srgbClr val="333333"/>
                </a:solidFill>
              </a:rPr>
              <a:t> </a:t>
            </a:r>
            <a:endParaRPr lang="en-US" sz="1600" b="0" i="0" dirty="0">
              <a:solidFill>
                <a:srgbClr val="333333"/>
              </a:solidFill>
              <a:effectLst/>
              <a:highlight>
                <a:srgbClr val="FFFF00"/>
              </a:highlight>
            </a:endParaRPr>
          </a:p>
          <a:p>
            <a:pPr marL="457200" lvl="1" indent="0" fontAlgn="base">
              <a:buNone/>
            </a:pPr>
            <a:r>
              <a:rPr lang="en-US" sz="1600" b="0" i="0" dirty="0">
                <a:solidFill>
                  <a:srgbClr val="333333"/>
                </a:solidFill>
                <a:effectLst/>
              </a:rPr>
              <a:t>One commenter requested clarification as to whether proposed § 1.163(j)-6(m)(3) applies only to exempt entities or also could apply to trades or businesses that become not subject to the requirements of section 163(j) by reason of engaging in excepted trades or businesses. The final regulations clarify that </a:t>
            </a:r>
            <a:r>
              <a:rPr lang="en-US" sz="1600" b="0" i="0" dirty="0">
                <a:solidFill>
                  <a:srgbClr val="333333"/>
                </a:solidFill>
                <a:effectLst/>
                <a:highlight>
                  <a:srgbClr val="FFFF00"/>
                </a:highlight>
              </a:rPr>
              <a:t>§ 1.163(j)-6(m)(3) does not apply when a partnership engages in excepted trades or businesses. Accordingly, if a partner is allocated excess business interest expense from a partnership and, in a succeeding taxable year, such partnership engages in excepted trades or businesses, then the partner shall not treat any of its excess business interest expense that was previously allocated from such partnership as business interest expense paid or accrued by the partner in such succeeding taxable year by reason of the partnership engaging in excepted trades or businesses. Rather, such </a:t>
            </a:r>
            <a:r>
              <a:rPr lang="en-US" sz="1600" b="1" i="0" dirty="0">
                <a:solidFill>
                  <a:srgbClr val="FF0000"/>
                </a:solidFill>
                <a:effectLst/>
                <a:highlight>
                  <a:srgbClr val="FFFF00"/>
                </a:highlight>
              </a:rPr>
              <a:t>excess business interest expense shall remain as excess business interest expense until such time as it is treated as business interest expense paid or accrued by the partner </a:t>
            </a:r>
            <a:r>
              <a:rPr lang="en-US" sz="1600" b="0" i="0" dirty="0">
                <a:solidFill>
                  <a:srgbClr val="333333"/>
                </a:solidFill>
                <a:effectLst/>
                <a:highlight>
                  <a:srgbClr val="FFFF00"/>
                </a:highlight>
              </a:rPr>
              <a:t>pursuant to § 1.163(j)-6(g)(2) </a:t>
            </a:r>
            <a:r>
              <a:rPr lang="en-US" sz="1600" b="1" i="0" dirty="0">
                <a:solidFill>
                  <a:srgbClr val="FF0000"/>
                </a:solidFill>
                <a:effectLst/>
                <a:highlight>
                  <a:srgbClr val="FFFF00"/>
                </a:highlight>
              </a:rPr>
              <a:t>or</a:t>
            </a:r>
            <a:r>
              <a:rPr lang="en-US" sz="1600" b="0" i="0" dirty="0">
                <a:solidFill>
                  <a:srgbClr val="333333"/>
                </a:solidFill>
                <a:effectLst/>
                <a:highlight>
                  <a:srgbClr val="FFFF00"/>
                </a:highlight>
              </a:rPr>
              <a:t> </a:t>
            </a:r>
            <a:r>
              <a:rPr lang="en-US" sz="1600" b="1" i="0" dirty="0">
                <a:solidFill>
                  <a:srgbClr val="FF0000"/>
                </a:solidFill>
                <a:effectLst/>
                <a:highlight>
                  <a:srgbClr val="FFFF00"/>
                </a:highlight>
              </a:rPr>
              <a:t>by reason of the partnership becoming an exempt entity </a:t>
            </a:r>
            <a:r>
              <a:rPr lang="en-US" sz="1550" b="1" i="0" dirty="0">
                <a:solidFill>
                  <a:srgbClr val="FF0000"/>
                </a:solidFill>
                <a:effectLst/>
                <a:highlight>
                  <a:srgbClr val="FFFF00"/>
                </a:highlight>
              </a:rPr>
              <a:t>[3 prior years gross receipts &lt; $ 25 M (2018) or &lt; $ 26 M (2019 - 2021)]</a:t>
            </a:r>
            <a:r>
              <a:rPr lang="en-US" sz="1550" b="0" i="0" dirty="0">
                <a:solidFill>
                  <a:srgbClr val="333333"/>
                </a:solidFill>
                <a:effectLst/>
                <a:highlight>
                  <a:srgbClr val="FFFF00"/>
                </a:highlight>
              </a:rPr>
              <a:t>. </a:t>
            </a:r>
            <a:r>
              <a:rPr lang="en-US" sz="1600" b="0" i="0" dirty="0">
                <a:solidFill>
                  <a:srgbClr val="333333"/>
                </a:solidFill>
                <a:effectLst/>
              </a:rPr>
              <a:t>The final regulations provide a </a:t>
            </a:r>
            <a:r>
              <a:rPr lang="en-US" sz="1600" b="0" i="0" dirty="0">
                <a:solidFill>
                  <a:srgbClr val="333333"/>
                </a:solidFill>
                <a:effectLst/>
                <a:highlight>
                  <a:srgbClr val="FFFF00"/>
                </a:highlight>
              </a:rPr>
              <a:t>similar clarification for </a:t>
            </a:r>
            <a:r>
              <a:rPr lang="en-US" sz="1600" b="1" i="0" dirty="0">
                <a:solidFill>
                  <a:srgbClr val="FF0000"/>
                </a:solidFill>
                <a:effectLst/>
                <a:highlight>
                  <a:srgbClr val="FFFF00"/>
                </a:highlight>
              </a:rPr>
              <a:t>S corporations</a:t>
            </a:r>
            <a:r>
              <a:rPr lang="en-US" sz="1600" b="0" i="0" dirty="0">
                <a:solidFill>
                  <a:srgbClr val="FF0000"/>
                </a:solidFill>
                <a:effectLst/>
                <a:highlight>
                  <a:srgbClr val="FFFF00"/>
                </a:highlight>
              </a:rPr>
              <a:t> </a:t>
            </a:r>
            <a:r>
              <a:rPr lang="en-US" sz="1600" b="0" i="0" dirty="0">
                <a:solidFill>
                  <a:srgbClr val="333333"/>
                </a:solidFill>
                <a:effectLst/>
              </a:rPr>
              <a:t>in </a:t>
            </a:r>
            <a:r>
              <a:rPr lang="en-US" sz="1600" b="1" i="0" dirty="0">
                <a:solidFill>
                  <a:srgbClr val="FF0000"/>
                </a:solidFill>
                <a:effectLst/>
              </a:rPr>
              <a:t>§ 1.163(j)-6(m)(4)</a:t>
            </a:r>
            <a:r>
              <a:rPr lang="en-US" sz="1600" b="0" i="0" dirty="0">
                <a:solidFill>
                  <a:srgbClr val="333333"/>
                </a:solidFill>
                <a:effectLst/>
              </a:rPr>
              <a:t>.</a:t>
            </a:r>
          </a:p>
          <a:p>
            <a:pPr marL="0" lvl="1" indent="0" fontAlgn="base">
              <a:buNone/>
            </a:pPr>
            <a:r>
              <a:rPr lang="en-US" sz="1600" i="0" dirty="0">
                <a:solidFill>
                  <a:srgbClr val="333333"/>
                </a:solidFill>
                <a:effectLst/>
              </a:rPr>
              <a:t>T.D. 9905 (Sep.14, 2020</a:t>
            </a:r>
            <a:r>
              <a:rPr lang="en-US" sz="1600" dirty="0">
                <a:solidFill>
                  <a:srgbClr val="333333"/>
                </a:solidFill>
              </a:rPr>
              <a:t>), Preamble, SUPPLEMENTARY </a:t>
            </a:r>
            <a:r>
              <a:rPr lang="en-US" sz="1600" i="0" dirty="0">
                <a:solidFill>
                  <a:srgbClr val="333333"/>
                </a:solidFill>
                <a:effectLst/>
              </a:rPr>
              <a:t>INFORMATION:, Summary of Comments and Explanation of Revisions, VII. Comments on and Changes to Section 1.163(j)-6: Application of the Business Interest Expense Deduction Limitations to Partnerships and Subchapter S Corporations, </a:t>
            </a:r>
            <a:r>
              <a:rPr lang="en-US" sz="1600" i="0" cap="all" dirty="0">
                <a:solidFill>
                  <a:srgbClr val="333333"/>
                </a:solidFill>
                <a:effectLst/>
              </a:rPr>
              <a:t>I. PARTNERSHIP OR S CORPORATION NOT SUBJECT TO SECTION 163(J), 85 FR 56724. </a:t>
            </a:r>
            <a:r>
              <a:rPr lang="en-US" sz="1600" dirty="0"/>
              <a:t>[Also see </a:t>
            </a:r>
            <a:r>
              <a:rPr lang="en-US" sz="1600" b="1" dirty="0">
                <a:solidFill>
                  <a:srgbClr val="FF0000"/>
                </a:solidFill>
                <a:highlight>
                  <a:srgbClr val="FFFF00"/>
                </a:highlight>
              </a:rPr>
              <a:t>Treas. Reg. § 1.163(j)-2(c)(2), (d), (m)(3) [partner], &amp; (m)(4) [S corporation]</a:t>
            </a:r>
            <a:r>
              <a:rPr lang="en-US" sz="1600" dirty="0"/>
              <a:t>]</a:t>
            </a:r>
            <a:endParaRPr lang="en-US" sz="16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194</a:t>
            </a:fld>
            <a:endParaRPr lang="en-US" dirty="0"/>
          </a:p>
        </p:txBody>
      </p:sp>
      <p:cxnSp>
        <p:nvCxnSpPr>
          <p:cNvPr id="5" name="Straight Arrow Connector 4">
            <a:extLst>
              <a:ext uri="{FF2B5EF4-FFF2-40B4-BE49-F238E27FC236}">
                <a16:creationId xmlns:a16="http://schemas.microsoft.com/office/drawing/2014/main" id="{4D5C014A-6ECD-441F-8AEC-DAFFAF30B96C}"/>
              </a:ext>
            </a:extLst>
          </p:cNvPr>
          <p:cNvCxnSpPr>
            <a:cxnSpLocks/>
          </p:cNvCxnSpPr>
          <p:nvPr/>
        </p:nvCxnSpPr>
        <p:spPr>
          <a:xfrm flipH="1" flipV="1">
            <a:off x="8519532" y="6746488"/>
            <a:ext cx="1639230" cy="1"/>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5BB5E85A-83BB-48F0-9034-4D755B762ADE}"/>
              </a:ext>
            </a:extLst>
          </p:cNvPr>
          <p:cNvCxnSpPr>
            <a:cxnSpLocks/>
          </p:cNvCxnSpPr>
          <p:nvPr/>
        </p:nvCxnSpPr>
        <p:spPr>
          <a:xfrm flipH="1">
            <a:off x="11236717" y="5549591"/>
            <a:ext cx="932981" cy="1"/>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6954641"/>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1510"/>
            <a:ext cx="12192000" cy="484881"/>
          </a:xfrm>
        </p:spPr>
        <p:txBody>
          <a:bodyPr>
            <a:noAutofit/>
          </a:bodyPr>
          <a:lstStyle/>
          <a:p>
            <a:pPr algn="ctr"/>
            <a:r>
              <a:rPr lang="en-US" sz="3800" dirty="0"/>
              <a:t>Partnerships &amp; S Corporations Become Exempt – IRC § 163(j)</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000" dirty="0"/>
              <a:t>(3) </a:t>
            </a:r>
            <a:r>
              <a:rPr lang="en-US" sz="2000" i="1" dirty="0"/>
              <a:t>Treatment of excess business interest expense from partnerships that are exempt entities in a succeeding taxable year</a:t>
            </a:r>
            <a:r>
              <a:rPr lang="en-US" sz="2000" dirty="0"/>
              <a:t>. </a:t>
            </a:r>
            <a:r>
              <a:rPr lang="en-US" sz="2000" b="1" dirty="0">
                <a:solidFill>
                  <a:srgbClr val="FF0000"/>
                </a:solidFill>
                <a:highlight>
                  <a:srgbClr val="FFFF00"/>
                </a:highlight>
              </a:rPr>
              <a:t>If a partner is allocated excess business interest expense from a partnership and, in a succeeding taxable year, such partnership is an exempt entity, then the partner shall treat any of its excess business interest expense that was previously allocated from such partnership as business interest expense paid or accrued by the partner in such succeeding taxable year, which is potentially subject to limitation at the partner level </a:t>
            </a:r>
            <a:r>
              <a:rPr lang="en-US" sz="2000" dirty="0"/>
              <a:t>under section 163(j). However, </a:t>
            </a:r>
            <a:r>
              <a:rPr lang="en-US" sz="2000" dirty="0">
                <a:highlight>
                  <a:srgbClr val="FFFF00"/>
                </a:highlight>
              </a:rPr>
              <a:t>if a partner is allocated excess business interest expense from a partnership and, in a succeeding taxable year, such partnership engages in excepted trades or businesses, then the partner shall not treat any of its excess business interest expense that was previously allocated from such partnership as business interest expense paid or accrued by the partner in such succeeding taxable year by reason of the partnership engaging in excepted trades or businesses. </a:t>
            </a:r>
            <a:r>
              <a:rPr lang="en-US" sz="2000" dirty="0"/>
              <a:t>See Example 14 through Example 16 in paragraphs (o)(14) through (o)(16) of this section, respectively. For rules regarding the treatment of excess business interest expense from a partnership that terminates under section 708(b)(1), see paragraph (h)(3) of this section. </a:t>
            </a:r>
          </a:p>
          <a:p>
            <a:pPr marL="457200" lvl="1" indent="0" fontAlgn="base">
              <a:buNone/>
            </a:pPr>
            <a:r>
              <a:rPr lang="en-US" sz="2000" dirty="0"/>
              <a:t>(4) </a:t>
            </a:r>
            <a:r>
              <a:rPr lang="en-US" sz="2000" i="1" dirty="0"/>
              <a:t>S corporations with disallowed business interest expense carryforwards prior to becoming exempt entities</a:t>
            </a:r>
            <a:r>
              <a:rPr lang="en-US" sz="2000" dirty="0"/>
              <a:t>. </a:t>
            </a:r>
            <a:r>
              <a:rPr lang="en-US" sz="2000" dirty="0">
                <a:highlight>
                  <a:srgbClr val="FFFF00"/>
                </a:highlight>
              </a:rPr>
              <a:t>If an S corporation has a disallowed business interest expense carryforward for a taxable year and, in a succeeding taxable year, such S corporation is an exempt entity, then such disallowed business interest expense carryforward— (</a:t>
            </a:r>
            <a:r>
              <a:rPr lang="en-US" sz="2000" dirty="0" err="1">
                <a:highlight>
                  <a:srgbClr val="FFFF00"/>
                </a:highlight>
              </a:rPr>
              <a:t>i</a:t>
            </a:r>
            <a:r>
              <a:rPr lang="en-US" sz="2000" dirty="0">
                <a:highlight>
                  <a:srgbClr val="FFFF00"/>
                </a:highlight>
              </a:rPr>
              <a:t>) Continues to be carried forward at the S corporation level; (ii) Is no longer subject to the section 163(j) limitation; and (iii) Is taken into account in determining the </a:t>
            </a:r>
            <a:r>
              <a:rPr lang="en-US" sz="2000" b="1" dirty="0" err="1">
                <a:solidFill>
                  <a:srgbClr val="FF0000"/>
                </a:solidFill>
                <a:highlight>
                  <a:srgbClr val="FFFF00"/>
                </a:highlight>
              </a:rPr>
              <a:t>nonseparately</a:t>
            </a:r>
            <a:r>
              <a:rPr lang="en-US" sz="2000" b="1" dirty="0">
                <a:solidFill>
                  <a:srgbClr val="FF0000"/>
                </a:solidFill>
                <a:highlight>
                  <a:srgbClr val="FFFF00"/>
                </a:highlight>
              </a:rPr>
              <a:t> stated taxable income or loss</a:t>
            </a:r>
            <a:r>
              <a:rPr lang="en-US" sz="2000" dirty="0">
                <a:highlight>
                  <a:srgbClr val="FFFF00"/>
                </a:highlight>
              </a:rPr>
              <a:t> of the S corporation. </a:t>
            </a:r>
          </a:p>
          <a:p>
            <a:pPr marL="0" indent="0" fontAlgn="base">
              <a:buNone/>
            </a:pPr>
            <a:r>
              <a:rPr lang="en-US" sz="2000" dirty="0"/>
              <a:t>Treas. Reg. § 1.163(j)-6(m)(3) &amp; (4) (</a:t>
            </a:r>
            <a:r>
              <a:rPr lang="en-US" sz="2000" b="1" dirty="0">
                <a:solidFill>
                  <a:srgbClr val="FF0000"/>
                </a:solidFill>
              </a:rPr>
              <a:t>2020</a:t>
            </a:r>
            <a:r>
              <a:rPr lang="en-US" sz="2000" dirty="0"/>
              <a:t>)</a:t>
            </a:r>
          </a:p>
          <a:p>
            <a:pPr marL="457200" lvl="1" indent="0" fontAlgn="base">
              <a:buNone/>
            </a:pPr>
            <a:endParaRPr lang="en-US" sz="1200" i="0" cap="all" dirty="0">
              <a:solidFill>
                <a:srgbClr val="333333"/>
              </a:solidFill>
              <a:effectLst/>
            </a:endParaRPr>
          </a:p>
          <a:p>
            <a:pPr marL="0" indent="0" fontAlgn="base">
              <a:buNone/>
            </a:pPr>
            <a:endParaRPr lang="en-US" sz="20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195</a:t>
            </a:fld>
            <a:endParaRPr lang="en-US" dirty="0"/>
          </a:p>
        </p:txBody>
      </p:sp>
      <p:cxnSp>
        <p:nvCxnSpPr>
          <p:cNvPr id="9" name="Straight Arrow Connector 8">
            <a:extLst>
              <a:ext uri="{FF2B5EF4-FFF2-40B4-BE49-F238E27FC236}">
                <a16:creationId xmlns:a16="http://schemas.microsoft.com/office/drawing/2014/main" id="{8C7EAC2A-5C1F-4A32-8B6D-DEAA777AEFFF}"/>
              </a:ext>
            </a:extLst>
          </p:cNvPr>
          <p:cNvCxnSpPr>
            <a:cxnSpLocks/>
          </p:cNvCxnSpPr>
          <p:nvPr/>
        </p:nvCxnSpPr>
        <p:spPr>
          <a:xfrm flipH="1">
            <a:off x="11236717" y="5549591"/>
            <a:ext cx="932981" cy="1"/>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7DBD42F-84E7-44D2-AD02-B7BA2E4710B7}"/>
              </a:ext>
            </a:extLst>
          </p:cNvPr>
          <p:cNvCxnSpPr>
            <a:cxnSpLocks/>
          </p:cNvCxnSpPr>
          <p:nvPr/>
        </p:nvCxnSpPr>
        <p:spPr>
          <a:xfrm flipH="1">
            <a:off x="11255305" y="1620645"/>
            <a:ext cx="932981" cy="1"/>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191812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56117" y="111510"/>
            <a:ext cx="11864897" cy="484881"/>
          </a:xfrm>
        </p:spPr>
        <p:txBody>
          <a:bodyPr>
            <a:noAutofit/>
          </a:bodyPr>
          <a:lstStyle/>
          <a:p>
            <a:pPr algn="ctr"/>
            <a:r>
              <a:rPr lang="en-US" sz="3400" dirty="0"/>
              <a:t>Partnerships – Allocation - IRC § 163(j) Excess Items – 2 or 11 Steps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000" b="0" i="0" dirty="0">
                <a:solidFill>
                  <a:srgbClr val="333333"/>
                </a:solidFill>
                <a:effectLst/>
              </a:rPr>
              <a:t>(f) </a:t>
            </a:r>
            <a:r>
              <a:rPr lang="en-US" sz="2000" b="0" i="1" dirty="0">
                <a:solidFill>
                  <a:srgbClr val="333333"/>
                </a:solidFill>
                <a:effectLst/>
              </a:rPr>
              <a:t>Allocation and determination of section 163(j) excess items made in the same manner as </a:t>
            </a:r>
            <a:r>
              <a:rPr lang="en-US" sz="2000" b="1" i="1" dirty="0" err="1">
                <a:solidFill>
                  <a:srgbClr val="FF0000"/>
                </a:solidFill>
                <a:effectLst/>
              </a:rPr>
              <a:t>nonseparately</a:t>
            </a:r>
            <a:r>
              <a:rPr lang="en-US" sz="2000" b="1" i="1" dirty="0">
                <a:solidFill>
                  <a:srgbClr val="FF0000"/>
                </a:solidFill>
                <a:effectLst/>
              </a:rPr>
              <a:t> stated taxable income or loss</a:t>
            </a:r>
            <a:r>
              <a:rPr lang="en-US" sz="2000" b="0" i="1" dirty="0">
                <a:solidFill>
                  <a:srgbClr val="FF0000"/>
                </a:solidFill>
                <a:effectLst/>
              </a:rPr>
              <a:t> </a:t>
            </a:r>
            <a:r>
              <a:rPr lang="en-US" sz="2000" b="0" i="1" dirty="0">
                <a:solidFill>
                  <a:srgbClr val="333333"/>
                </a:solidFill>
                <a:effectLst/>
              </a:rPr>
              <a:t>of the partnership</a:t>
            </a:r>
            <a:r>
              <a:rPr lang="en-US" sz="2000" b="0" i="0" dirty="0">
                <a:solidFill>
                  <a:srgbClr val="333333"/>
                </a:solidFill>
                <a:effectLst/>
              </a:rPr>
              <a:t>—</a:t>
            </a:r>
          </a:p>
          <a:p>
            <a:pPr marL="457200" lvl="1" indent="0" fontAlgn="base">
              <a:buNone/>
            </a:pPr>
            <a:r>
              <a:rPr lang="en-US" sz="2000" b="0" i="0" dirty="0">
                <a:solidFill>
                  <a:srgbClr val="333333"/>
                </a:solidFill>
                <a:effectLst/>
              </a:rPr>
              <a:t>(1) </a:t>
            </a:r>
            <a:r>
              <a:rPr lang="en-US" sz="2000" b="0" i="1" dirty="0">
                <a:solidFill>
                  <a:srgbClr val="333333"/>
                </a:solidFill>
                <a:effectLst/>
              </a:rPr>
              <a:t>Overview</a:t>
            </a:r>
            <a:r>
              <a:rPr lang="en-US" sz="2000" b="0" i="0" dirty="0">
                <a:solidFill>
                  <a:srgbClr val="333333"/>
                </a:solidFill>
                <a:effectLst/>
              </a:rPr>
              <a:t>—</a:t>
            </a:r>
          </a:p>
          <a:p>
            <a:pPr marL="457200" lvl="1" indent="0" fontAlgn="base">
              <a:buNone/>
            </a:pPr>
            <a:r>
              <a:rPr lang="en-US" sz="2000" b="0" i="0" dirty="0">
                <a:solidFill>
                  <a:srgbClr val="333333"/>
                </a:solidFill>
                <a:effectLst/>
              </a:rPr>
              <a:t>(</a:t>
            </a:r>
            <a:r>
              <a:rPr lang="en-US" sz="2000" b="0" i="0" dirty="0" err="1">
                <a:solidFill>
                  <a:srgbClr val="333333"/>
                </a:solidFill>
                <a:effectLst/>
              </a:rPr>
              <a:t>i</a:t>
            </a:r>
            <a:r>
              <a:rPr lang="en-US" sz="2000" b="0" i="0" dirty="0">
                <a:solidFill>
                  <a:srgbClr val="333333"/>
                </a:solidFill>
                <a:effectLst/>
              </a:rPr>
              <a:t>) </a:t>
            </a:r>
            <a:r>
              <a:rPr lang="en-US" sz="2000" b="0" i="1" dirty="0">
                <a:solidFill>
                  <a:srgbClr val="333333"/>
                </a:solidFill>
                <a:effectLst/>
              </a:rPr>
              <a:t>In general.</a:t>
            </a:r>
            <a:r>
              <a:rPr lang="en-US" sz="2000" b="0" i="0" dirty="0">
                <a:solidFill>
                  <a:srgbClr val="333333"/>
                </a:solidFill>
                <a:effectLst/>
              </a:rPr>
              <a:t> </a:t>
            </a:r>
          </a:p>
          <a:p>
            <a:pPr marL="457200" lvl="1" indent="0" fontAlgn="base">
              <a:buNone/>
            </a:pPr>
            <a:r>
              <a:rPr lang="en-US" sz="2000" b="0" i="0" dirty="0">
                <a:solidFill>
                  <a:srgbClr val="333333"/>
                </a:solidFill>
                <a:effectLst/>
              </a:rPr>
              <a:t>(ii) </a:t>
            </a:r>
            <a:r>
              <a:rPr lang="en-US" sz="2000" b="0" i="1" dirty="0">
                <a:solidFill>
                  <a:srgbClr val="333333"/>
                </a:solidFill>
                <a:effectLst/>
              </a:rPr>
              <a:t>Relevance solely for purposes of section 163(j).</a:t>
            </a:r>
            <a:r>
              <a:rPr lang="en-US" sz="2000" b="0" i="0" dirty="0">
                <a:solidFill>
                  <a:srgbClr val="333333"/>
                </a:solidFill>
                <a:effectLst/>
              </a:rPr>
              <a:t> </a:t>
            </a:r>
          </a:p>
          <a:p>
            <a:pPr marL="457200" lvl="1" indent="0" fontAlgn="base">
              <a:buNone/>
            </a:pPr>
            <a:r>
              <a:rPr lang="en-US" sz="2000" b="0" i="0" dirty="0">
                <a:solidFill>
                  <a:srgbClr val="333333"/>
                </a:solidFill>
                <a:effectLst/>
                <a:highlight>
                  <a:srgbClr val="FFFF00"/>
                </a:highlight>
              </a:rPr>
              <a:t>(2) </a:t>
            </a:r>
            <a:r>
              <a:rPr lang="en-US" sz="2000" b="0" i="1" dirty="0">
                <a:solidFill>
                  <a:srgbClr val="333333"/>
                </a:solidFill>
                <a:effectLst/>
                <a:highlight>
                  <a:srgbClr val="FFFF00"/>
                </a:highlight>
              </a:rPr>
              <a:t>Steps for allocating deductible business interest expense and section 163(j) excess items</a:t>
            </a:r>
            <a:r>
              <a:rPr lang="en-US" sz="2000" b="0" i="0" dirty="0">
                <a:solidFill>
                  <a:srgbClr val="333333"/>
                </a:solidFill>
                <a:effectLst/>
                <a:highlight>
                  <a:srgbClr val="FFFF00"/>
                </a:highlight>
              </a:rPr>
              <a:t>—</a:t>
            </a:r>
          </a:p>
          <a:p>
            <a:pPr marL="457200" lvl="1" indent="0" fontAlgn="base">
              <a:buNone/>
            </a:pPr>
            <a:r>
              <a:rPr lang="en-US" sz="2000" b="0" i="0" dirty="0">
                <a:solidFill>
                  <a:srgbClr val="333333"/>
                </a:solidFill>
                <a:effectLst/>
                <a:highlight>
                  <a:srgbClr val="FFFF00"/>
                </a:highlight>
              </a:rPr>
              <a:t>(</a:t>
            </a:r>
            <a:r>
              <a:rPr lang="en-US" sz="2000" b="0" i="0" dirty="0" err="1">
                <a:solidFill>
                  <a:srgbClr val="333333"/>
                </a:solidFill>
                <a:effectLst/>
                <a:highlight>
                  <a:srgbClr val="FFFF00"/>
                </a:highlight>
              </a:rPr>
              <a:t>i</a:t>
            </a:r>
            <a:r>
              <a:rPr lang="en-US" sz="2000" b="0" i="0" dirty="0">
                <a:solidFill>
                  <a:srgbClr val="333333"/>
                </a:solidFill>
                <a:effectLst/>
                <a:highlight>
                  <a:srgbClr val="FFFF00"/>
                </a:highlight>
              </a:rPr>
              <a:t>) </a:t>
            </a:r>
            <a:r>
              <a:rPr lang="en-US" sz="2000" b="0" i="1" dirty="0">
                <a:solidFill>
                  <a:srgbClr val="333333"/>
                </a:solidFill>
                <a:effectLst/>
                <a:highlight>
                  <a:srgbClr val="FFFF00"/>
                </a:highlight>
              </a:rPr>
              <a:t>Partnership-level calculation required by section 163(j)(4)(A).</a:t>
            </a:r>
            <a:r>
              <a:rPr lang="en-US" sz="2000" b="0" i="0" dirty="0">
                <a:solidFill>
                  <a:srgbClr val="333333"/>
                </a:solidFill>
                <a:effectLst/>
                <a:highlight>
                  <a:srgbClr val="FFFF00"/>
                </a:highlight>
              </a:rPr>
              <a:t> </a:t>
            </a:r>
            <a:endParaRPr lang="en-US" sz="2000" dirty="0">
              <a:solidFill>
                <a:srgbClr val="333333"/>
              </a:solidFill>
              <a:highlight>
                <a:srgbClr val="FFFF00"/>
              </a:highlight>
            </a:endParaRPr>
          </a:p>
          <a:p>
            <a:pPr marL="457200" lvl="1" indent="0" fontAlgn="base">
              <a:buNone/>
            </a:pPr>
            <a:r>
              <a:rPr lang="en-US" sz="2000" b="0" i="0" dirty="0">
                <a:solidFill>
                  <a:srgbClr val="333333"/>
                </a:solidFill>
                <a:effectLst/>
                <a:highlight>
                  <a:srgbClr val="FFFF00"/>
                </a:highlight>
              </a:rPr>
              <a:t>(ii) </a:t>
            </a:r>
            <a:r>
              <a:rPr lang="en-US" sz="2000" b="0" i="1" dirty="0">
                <a:solidFill>
                  <a:srgbClr val="333333"/>
                </a:solidFill>
                <a:effectLst/>
                <a:highlight>
                  <a:srgbClr val="FFFF00"/>
                </a:highlight>
              </a:rPr>
              <a:t>Determination of each partner's relevant section 163(j) items.</a:t>
            </a:r>
          </a:p>
          <a:p>
            <a:pPr marL="457200" lvl="1" indent="0" fontAlgn="base">
              <a:buNone/>
            </a:pPr>
            <a:r>
              <a:rPr lang="en-US" sz="2000" b="0" i="0" dirty="0">
                <a:solidFill>
                  <a:srgbClr val="333333"/>
                </a:solidFill>
                <a:effectLst/>
              </a:rPr>
              <a:t>(iii) </a:t>
            </a:r>
            <a:r>
              <a:rPr lang="en-US" sz="2000" b="0" i="1" dirty="0">
                <a:solidFill>
                  <a:srgbClr val="333333"/>
                </a:solidFill>
                <a:effectLst/>
              </a:rPr>
              <a:t>Partner-level comparison of business interest income and business interest expense.</a:t>
            </a:r>
            <a:r>
              <a:rPr lang="en-US" sz="2000" b="0" i="0" dirty="0">
                <a:solidFill>
                  <a:srgbClr val="333333"/>
                </a:solidFill>
                <a:effectLst/>
              </a:rPr>
              <a:t> </a:t>
            </a:r>
          </a:p>
          <a:p>
            <a:pPr marL="457200" lvl="1" indent="0" fontAlgn="base">
              <a:buNone/>
            </a:pPr>
            <a:r>
              <a:rPr lang="en-US" sz="2000" b="0" i="0" dirty="0">
                <a:solidFill>
                  <a:srgbClr val="333333"/>
                </a:solidFill>
                <a:effectLst/>
              </a:rPr>
              <a:t>(iv) </a:t>
            </a:r>
            <a:r>
              <a:rPr lang="en-US" sz="2000" b="0" i="1" dirty="0">
                <a:solidFill>
                  <a:srgbClr val="333333"/>
                </a:solidFill>
                <a:effectLst/>
              </a:rPr>
              <a:t>Matching partnership and aggregate partner excess busines s interest income.</a:t>
            </a:r>
            <a:r>
              <a:rPr lang="en-US" sz="2000" b="0" i="0" dirty="0">
                <a:solidFill>
                  <a:srgbClr val="333333"/>
                </a:solidFill>
                <a:effectLst/>
              </a:rPr>
              <a:t> </a:t>
            </a:r>
          </a:p>
          <a:p>
            <a:pPr marL="457200" lvl="1" indent="0" fontAlgn="base">
              <a:buNone/>
            </a:pPr>
            <a:r>
              <a:rPr lang="en-US" sz="2000" b="0" i="0" dirty="0">
                <a:solidFill>
                  <a:srgbClr val="333333"/>
                </a:solidFill>
                <a:effectLst/>
              </a:rPr>
              <a:t>(v) </a:t>
            </a:r>
            <a:r>
              <a:rPr lang="en-US" sz="2000" b="0" i="1" dirty="0">
                <a:solidFill>
                  <a:srgbClr val="333333"/>
                </a:solidFill>
                <a:effectLst/>
              </a:rPr>
              <a:t>Remaining business interest expense determination.</a:t>
            </a:r>
            <a:r>
              <a:rPr lang="en-US" sz="2000" b="0" i="0" dirty="0">
                <a:solidFill>
                  <a:srgbClr val="333333"/>
                </a:solidFill>
                <a:effectLst/>
              </a:rPr>
              <a:t> </a:t>
            </a:r>
          </a:p>
          <a:p>
            <a:pPr marL="457200" lvl="1" indent="0" fontAlgn="base">
              <a:buNone/>
            </a:pPr>
            <a:r>
              <a:rPr lang="en-US" sz="2000" b="0" i="0" dirty="0">
                <a:solidFill>
                  <a:srgbClr val="333333"/>
                </a:solidFill>
                <a:effectLst/>
              </a:rPr>
              <a:t>(vi) </a:t>
            </a:r>
            <a:r>
              <a:rPr lang="en-US" sz="2000" b="0" i="1" dirty="0">
                <a:solidFill>
                  <a:srgbClr val="333333"/>
                </a:solidFill>
                <a:effectLst/>
              </a:rPr>
              <a:t>Determination of final allocable ATI.</a:t>
            </a:r>
            <a:r>
              <a:rPr lang="en-US" sz="2000" b="0" i="0" dirty="0">
                <a:solidFill>
                  <a:srgbClr val="333333"/>
                </a:solidFill>
                <a:effectLst/>
              </a:rPr>
              <a:t> </a:t>
            </a:r>
          </a:p>
          <a:p>
            <a:pPr marL="457200" lvl="1" indent="0" fontAlgn="base">
              <a:buNone/>
            </a:pPr>
            <a:r>
              <a:rPr lang="en-US" sz="2000" b="0" i="0" dirty="0">
                <a:solidFill>
                  <a:srgbClr val="333333"/>
                </a:solidFill>
                <a:effectLst/>
              </a:rPr>
              <a:t>(vii) </a:t>
            </a:r>
            <a:r>
              <a:rPr lang="en-US" sz="2000" b="0" i="1" dirty="0">
                <a:solidFill>
                  <a:srgbClr val="333333"/>
                </a:solidFill>
                <a:effectLst/>
              </a:rPr>
              <a:t>Partner-level comparison of 30 percent of adjusted taxable income and remaining business 	interest expense.</a:t>
            </a:r>
            <a:r>
              <a:rPr lang="en-US" sz="2000" b="0" i="0" dirty="0">
                <a:solidFill>
                  <a:srgbClr val="333333"/>
                </a:solidFill>
                <a:effectLst/>
              </a:rPr>
              <a:t> </a:t>
            </a:r>
            <a:endParaRPr lang="en-US" sz="2000" dirty="0">
              <a:solidFill>
                <a:srgbClr val="333333"/>
              </a:solidFill>
            </a:endParaRPr>
          </a:p>
          <a:p>
            <a:pPr marL="457200" lvl="1" indent="0" fontAlgn="base">
              <a:buNone/>
            </a:pPr>
            <a:r>
              <a:rPr lang="en-US" sz="2000" b="0" i="0" dirty="0">
                <a:solidFill>
                  <a:srgbClr val="333333"/>
                </a:solidFill>
                <a:effectLst/>
              </a:rPr>
              <a:t>(viii) </a:t>
            </a:r>
            <a:r>
              <a:rPr lang="en-US" sz="2000" b="0" i="1" dirty="0">
                <a:solidFill>
                  <a:srgbClr val="333333"/>
                </a:solidFill>
                <a:effectLst/>
              </a:rPr>
              <a:t>Partner priority right to ATI capacity excess determination.</a:t>
            </a:r>
            <a:r>
              <a:rPr lang="en-US" sz="2000" b="0" i="0" dirty="0">
                <a:solidFill>
                  <a:srgbClr val="333333"/>
                </a:solidFill>
                <a:effectLst/>
              </a:rPr>
              <a:t> </a:t>
            </a:r>
          </a:p>
          <a:p>
            <a:pPr marL="457200" lvl="1" indent="0" fontAlgn="base">
              <a:buNone/>
            </a:pPr>
            <a:r>
              <a:rPr lang="en-US" sz="2000" b="0" i="0" dirty="0">
                <a:solidFill>
                  <a:srgbClr val="333333"/>
                </a:solidFill>
                <a:effectLst/>
              </a:rPr>
              <a:t>(ix) </a:t>
            </a:r>
            <a:r>
              <a:rPr lang="en-US" sz="2000" b="0" i="1" dirty="0">
                <a:solidFill>
                  <a:srgbClr val="333333"/>
                </a:solidFill>
                <a:effectLst/>
              </a:rPr>
              <a:t>Matching partnership and aggregate partner excess taxable income.</a:t>
            </a:r>
            <a:br>
              <a:rPr lang="en-US" sz="2000" dirty="0"/>
            </a:br>
            <a:r>
              <a:rPr lang="en-US" sz="2000" b="0" i="0" dirty="0">
                <a:solidFill>
                  <a:srgbClr val="333333"/>
                </a:solidFill>
                <a:effectLst/>
              </a:rPr>
              <a:t>(x) </a:t>
            </a:r>
            <a:r>
              <a:rPr lang="en-US" sz="2000" b="0" i="1" dirty="0">
                <a:solidFill>
                  <a:srgbClr val="333333"/>
                </a:solidFill>
                <a:effectLst/>
              </a:rPr>
              <a:t>Matching partnership and aggregate partner excess business interest expense.</a:t>
            </a:r>
            <a:br>
              <a:rPr lang="en-US" sz="2000" dirty="0"/>
            </a:br>
            <a:r>
              <a:rPr lang="en-US" sz="2000" b="0" i="0" dirty="0">
                <a:solidFill>
                  <a:srgbClr val="333333"/>
                </a:solidFill>
                <a:effectLst/>
              </a:rPr>
              <a:t>(xi) </a:t>
            </a:r>
            <a:r>
              <a:rPr lang="en-US" sz="2000" b="0" i="1" dirty="0">
                <a:solidFill>
                  <a:srgbClr val="333333"/>
                </a:solidFill>
                <a:effectLst/>
              </a:rPr>
              <a:t>Final section 163(j) excess item and deductible business interest expense allocation.</a:t>
            </a:r>
            <a:endParaRPr lang="en-US" sz="2000" dirty="0">
              <a:solidFill>
                <a:srgbClr val="333333"/>
              </a:solidFill>
            </a:endParaRPr>
          </a:p>
          <a:p>
            <a:pPr marL="0" indent="0" fontAlgn="base">
              <a:buNone/>
            </a:pPr>
            <a:r>
              <a:rPr lang="en-US" sz="2000" b="0" i="0" dirty="0">
                <a:solidFill>
                  <a:srgbClr val="333333"/>
                </a:solidFill>
                <a:effectLst/>
              </a:rPr>
              <a:t>Treas. Reg. § 1.163(j)-6(f)(2) </a:t>
            </a:r>
            <a:r>
              <a:rPr lang="en-US" sz="2000" dirty="0"/>
              <a:t>(</a:t>
            </a:r>
            <a:r>
              <a:rPr lang="en-US" sz="2000" b="1" dirty="0">
                <a:solidFill>
                  <a:srgbClr val="FF0000"/>
                </a:solidFill>
              </a:rPr>
              <a:t>2020</a:t>
            </a:r>
            <a:r>
              <a:rPr lang="en-US" sz="2000" dirty="0"/>
              <a:t>) </a:t>
            </a:r>
            <a:r>
              <a:rPr lang="en-US" sz="2000" b="0" dirty="0">
                <a:solidFill>
                  <a:srgbClr val="333333"/>
                </a:solidFill>
                <a:effectLst/>
              </a:rPr>
              <a:t>[only outline reproduced - </a:t>
            </a:r>
            <a:r>
              <a:rPr lang="en-US" sz="2000" dirty="0">
                <a:solidFill>
                  <a:srgbClr val="333333"/>
                </a:solidFill>
              </a:rPr>
              <a:t>full text not reproduced] </a:t>
            </a:r>
            <a:endParaRPr lang="en-US" sz="2000" b="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196</a:t>
            </a:fld>
            <a:endParaRPr lang="en-US"/>
          </a:p>
        </p:txBody>
      </p:sp>
      <p:sp>
        <p:nvSpPr>
          <p:cNvPr id="4" name="TextBox 3">
            <a:extLst>
              <a:ext uri="{FF2B5EF4-FFF2-40B4-BE49-F238E27FC236}">
                <a16:creationId xmlns:a16="http://schemas.microsoft.com/office/drawing/2014/main" id="{1A146931-DC2D-47CA-80E0-22D37A00F92F}"/>
              </a:ext>
            </a:extLst>
          </p:cNvPr>
          <p:cNvSpPr txBox="1"/>
          <p:nvPr/>
        </p:nvSpPr>
        <p:spPr>
          <a:xfrm>
            <a:off x="6367346" y="1349297"/>
            <a:ext cx="5612781" cy="830997"/>
          </a:xfrm>
          <a:prstGeom prst="rect">
            <a:avLst/>
          </a:prstGeom>
          <a:noFill/>
          <a:ln w="38100">
            <a:solidFill>
              <a:srgbClr val="FF0000"/>
            </a:solidFill>
          </a:ln>
        </p:spPr>
        <p:txBody>
          <a:bodyPr wrap="square" rtlCol="0">
            <a:spAutoFit/>
          </a:bodyPr>
          <a:lstStyle/>
          <a:p>
            <a:r>
              <a:rPr lang="en-US" sz="1600" b="1" u="sng" dirty="0">
                <a:solidFill>
                  <a:srgbClr val="FF0000"/>
                </a:solidFill>
              </a:rPr>
              <a:t>Pro Rata Exception:</a:t>
            </a:r>
            <a:r>
              <a:rPr lang="en-US" sz="1600" dirty="0"/>
              <a:t> If a partnership allocates all items of income and expense pro rata, then all IRC § 163(j) excess items are allocated in </a:t>
            </a:r>
            <a:r>
              <a:rPr lang="en-US" sz="1600" b="1" dirty="0">
                <a:solidFill>
                  <a:srgbClr val="FF0000"/>
                </a:solidFill>
              </a:rPr>
              <a:t>Step ii </a:t>
            </a:r>
            <a:r>
              <a:rPr lang="en-US" sz="1600" dirty="0"/>
              <a:t>proportionately and Steps iii – xi are omitted.</a:t>
            </a:r>
          </a:p>
        </p:txBody>
      </p:sp>
      <p:cxnSp>
        <p:nvCxnSpPr>
          <p:cNvPr id="14" name="Connector: Elbow 13">
            <a:extLst>
              <a:ext uri="{FF2B5EF4-FFF2-40B4-BE49-F238E27FC236}">
                <a16:creationId xmlns:a16="http://schemas.microsoft.com/office/drawing/2014/main" id="{3152F139-7114-4BE4-A1FA-59E20F76D642}"/>
              </a:ext>
            </a:extLst>
          </p:cNvPr>
          <p:cNvCxnSpPr>
            <a:cxnSpLocks/>
          </p:cNvCxnSpPr>
          <p:nvPr/>
        </p:nvCxnSpPr>
        <p:spPr>
          <a:xfrm rot="5400000">
            <a:off x="7331930" y="2637266"/>
            <a:ext cx="1081669" cy="111507"/>
          </a:xfrm>
          <a:prstGeom prst="bentConnector3">
            <a:avLst>
              <a:gd name="adj1" fmla="val 100515"/>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C135A57-18E6-4768-95BD-8F25318682F8}"/>
              </a:ext>
            </a:extLst>
          </p:cNvPr>
          <p:cNvSpPr txBox="1"/>
          <p:nvPr/>
        </p:nvSpPr>
        <p:spPr>
          <a:xfrm>
            <a:off x="9478532" y="3055432"/>
            <a:ext cx="2442117" cy="338554"/>
          </a:xfrm>
          <a:prstGeom prst="rect">
            <a:avLst/>
          </a:prstGeom>
          <a:noFill/>
          <a:ln w="38100">
            <a:solidFill>
              <a:srgbClr val="FF0000"/>
            </a:solidFill>
          </a:ln>
        </p:spPr>
        <p:txBody>
          <a:bodyPr wrap="square" rtlCol="0">
            <a:spAutoFit/>
          </a:bodyPr>
          <a:lstStyle/>
          <a:p>
            <a:r>
              <a:rPr lang="en-US" sz="1600" dirty="0"/>
              <a:t>Similar for S Corporations</a:t>
            </a:r>
          </a:p>
        </p:txBody>
      </p:sp>
      <p:cxnSp>
        <p:nvCxnSpPr>
          <p:cNvPr id="21" name="Straight Arrow Connector 20">
            <a:extLst>
              <a:ext uri="{FF2B5EF4-FFF2-40B4-BE49-F238E27FC236}">
                <a16:creationId xmlns:a16="http://schemas.microsoft.com/office/drawing/2014/main" id="{5ABB0E27-0122-4CA5-9F53-61BB42C4487C}"/>
              </a:ext>
            </a:extLst>
          </p:cNvPr>
          <p:cNvCxnSpPr/>
          <p:nvPr/>
        </p:nvCxnSpPr>
        <p:spPr>
          <a:xfrm flipH="1">
            <a:off x="8073482" y="3222701"/>
            <a:ext cx="1382752"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A9342D7-8774-4EF6-AD56-10E836DDCF31}"/>
              </a:ext>
            </a:extLst>
          </p:cNvPr>
          <p:cNvSpPr txBox="1"/>
          <p:nvPr/>
        </p:nvSpPr>
        <p:spPr>
          <a:xfrm>
            <a:off x="6835698" y="3988416"/>
            <a:ext cx="5107268" cy="830997"/>
          </a:xfrm>
          <a:prstGeom prst="rect">
            <a:avLst/>
          </a:prstGeom>
          <a:noFill/>
          <a:ln w="38100">
            <a:solidFill>
              <a:srgbClr val="FF0000"/>
            </a:solidFill>
          </a:ln>
        </p:spPr>
        <p:txBody>
          <a:bodyPr wrap="square" rtlCol="0">
            <a:spAutoFit/>
          </a:bodyPr>
          <a:lstStyle/>
          <a:p>
            <a:r>
              <a:rPr lang="en-US" sz="1600" dirty="0"/>
              <a:t>See Instructions for Form 8990 (Rev. May 2020), Limitation on Business Interest Expense Under Section 163(j), pages 9, 10, &amp; 11, Worksheets A &amp; B for application of 2 or 11 Steps.</a:t>
            </a:r>
          </a:p>
        </p:txBody>
      </p:sp>
      <p:sp>
        <p:nvSpPr>
          <p:cNvPr id="8" name="TextBox 7">
            <a:extLst>
              <a:ext uri="{FF2B5EF4-FFF2-40B4-BE49-F238E27FC236}">
                <a16:creationId xmlns:a16="http://schemas.microsoft.com/office/drawing/2014/main" id="{7C63AA1F-2098-4ECC-876A-4CBB4F583E2F}"/>
              </a:ext>
            </a:extLst>
          </p:cNvPr>
          <p:cNvSpPr txBox="1"/>
          <p:nvPr/>
        </p:nvSpPr>
        <p:spPr>
          <a:xfrm>
            <a:off x="7426712" y="4988309"/>
            <a:ext cx="4512540" cy="584775"/>
          </a:xfrm>
          <a:prstGeom prst="rect">
            <a:avLst/>
          </a:prstGeom>
          <a:noFill/>
          <a:ln w="38100">
            <a:solidFill>
              <a:srgbClr val="FF0000"/>
            </a:solidFill>
          </a:ln>
        </p:spPr>
        <p:txBody>
          <a:bodyPr wrap="square" rtlCol="0">
            <a:spAutoFit/>
          </a:bodyPr>
          <a:lstStyle/>
          <a:p>
            <a:r>
              <a:rPr lang="en-US" sz="1600" dirty="0"/>
              <a:t>See Treas. Reg. § 1.163(j)-6(m) for Examples (1) – (21) for partnerships &amp; (22) – (23) for S Corporations</a:t>
            </a:r>
          </a:p>
        </p:txBody>
      </p:sp>
    </p:spTree>
    <p:extLst>
      <p:ext uri="{BB962C8B-B14F-4D97-AF65-F5344CB8AC3E}">
        <p14:creationId xmlns:p14="http://schemas.microsoft.com/office/powerpoint/2010/main" val="1157412167"/>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769434" y="111510"/>
            <a:ext cx="10682868" cy="484881"/>
          </a:xfrm>
        </p:spPr>
        <p:txBody>
          <a:bodyPr>
            <a:noAutofit/>
          </a:bodyPr>
          <a:lstStyle/>
          <a:p>
            <a:pPr algn="ctr"/>
            <a:r>
              <a:rPr lang="en-US" sz="3400" dirty="0"/>
              <a:t>Partnerships – Allocation - IRC § 163(j) Excess Items – Ex. 1</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750" i="1" dirty="0"/>
              <a:t>Example 1</a:t>
            </a:r>
            <a:r>
              <a:rPr lang="en-US" sz="1750" dirty="0"/>
              <a:t>—</a:t>
            </a:r>
          </a:p>
          <a:p>
            <a:pPr marL="457200" lvl="1" indent="0" fontAlgn="base">
              <a:buAutoNum type="romanLcParenBoth"/>
            </a:pPr>
            <a:r>
              <a:rPr lang="en-US" sz="1750" dirty="0"/>
              <a:t> </a:t>
            </a:r>
            <a:r>
              <a:rPr lang="en-US" sz="1750" i="1" dirty="0"/>
              <a:t>Facts</a:t>
            </a:r>
            <a:r>
              <a:rPr lang="en-US" sz="1750" dirty="0"/>
              <a:t>. X and Y are equal partners in partnership PRS. In Year 1, PRS has $100 of ATI and $40 of business interest expense. PRS allocates the items comprising its $100 of ATI $50 to X and $50 to Y. PRS allocates its $40 of business interest expense $20 to X and $20 to Y. X has $100 of ATI and $20 of business interest expense from its sole proprietorship. Y has $0 of ATI and $20 of business interest expense from its sole proprietorship. </a:t>
            </a:r>
          </a:p>
          <a:p>
            <a:pPr marL="457200" lvl="1" indent="0" fontAlgn="base">
              <a:buNone/>
            </a:pPr>
            <a:r>
              <a:rPr lang="en-US" sz="1750" dirty="0"/>
              <a:t>(ii) </a:t>
            </a:r>
            <a:r>
              <a:rPr lang="en-US" sz="1750" i="1" dirty="0">
                <a:highlight>
                  <a:srgbClr val="FFFF00"/>
                </a:highlight>
              </a:rPr>
              <a:t>Partnership-level</a:t>
            </a:r>
            <a:r>
              <a:rPr lang="en-US" sz="1750" dirty="0"/>
              <a:t>. In Year 1, PRS’s section 163(j) limit is 30 percent of its ATI, or $30 ($100 × 30 percent). Thus, PRS has $30 of deductible business interest expense and $10 of excess business interest expense. Such </a:t>
            </a:r>
            <a:r>
              <a:rPr lang="en-US" sz="1750" dirty="0">
                <a:highlight>
                  <a:srgbClr val="FFFF00"/>
                </a:highlight>
              </a:rPr>
              <a:t>$30 of deductible business interest expense is includable in PRS’s </a:t>
            </a:r>
            <a:r>
              <a:rPr lang="en-US" sz="1750" b="1" dirty="0" err="1">
                <a:solidFill>
                  <a:srgbClr val="FF0000"/>
                </a:solidFill>
                <a:highlight>
                  <a:srgbClr val="FFFF00"/>
                </a:highlight>
              </a:rPr>
              <a:t>nonseparately</a:t>
            </a:r>
            <a:r>
              <a:rPr lang="en-US" sz="1750" b="1" dirty="0">
                <a:solidFill>
                  <a:srgbClr val="FF0000"/>
                </a:solidFill>
                <a:highlight>
                  <a:srgbClr val="FFFF00"/>
                </a:highlight>
              </a:rPr>
              <a:t> stated income or loss</a:t>
            </a:r>
            <a:r>
              <a:rPr lang="en-US" sz="1750" dirty="0">
                <a:highlight>
                  <a:srgbClr val="FFFF00"/>
                </a:highlight>
              </a:rPr>
              <a:t>, and is not subject to further limitation under section 163(j) at the partners’ level. </a:t>
            </a:r>
          </a:p>
          <a:p>
            <a:pPr marL="457200" lvl="1" indent="0" fontAlgn="base">
              <a:buNone/>
            </a:pPr>
            <a:r>
              <a:rPr lang="en-US" sz="1750" dirty="0"/>
              <a:t>(iii) </a:t>
            </a:r>
            <a:r>
              <a:rPr lang="en-US" sz="1750" i="1" dirty="0">
                <a:highlight>
                  <a:srgbClr val="FFFF00"/>
                </a:highlight>
              </a:rPr>
              <a:t>Partner-level allocations</a:t>
            </a:r>
            <a:r>
              <a:rPr lang="en-US" sz="1750" dirty="0"/>
              <a:t>. Pursuant to § 1.163(j)–6(f)(2), X and Y are each allocated $15 of deductible business interest expense and $5 of excess business interest expense. </a:t>
            </a:r>
            <a:r>
              <a:rPr lang="en-US" sz="1750" dirty="0">
                <a:highlight>
                  <a:srgbClr val="FFFF00"/>
                </a:highlight>
              </a:rPr>
              <a:t>At the end of Year 1, X and Y each have $5 of excess business interest expense from PRS, which is not treated as paid or accrued by the partner until such partner is allocated excess taxable income or excess business interest income from PRS in a succeeding taxable year.</a:t>
            </a:r>
            <a:r>
              <a:rPr lang="en-US" sz="1750" dirty="0"/>
              <a:t> Pursuant to § 1.163(j)– 6(e)(1), X and Y, in computing their limit under section 163(j), do not increase any of their section 163(j) items by any of PRS’s section 163(j) items. X and Y each increase their outside basis in PRS by $30 ($50 - $20). </a:t>
            </a:r>
          </a:p>
          <a:p>
            <a:pPr marL="457200" lvl="1" indent="0" fontAlgn="base">
              <a:buNone/>
            </a:pPr>
            <a:r>
              <a:rPr lang="en-US" sz="1750" dirty="0"/>
              <a:t>(iv) </a:t>
            </a:r>
            <a:r>
              <a:rPr lang="en-US" sz="1750" i="1" dirty="0">
                <a:highlight>
                  <a:srgbClr val="FFFF00"/>
                </a:highlight>
              </a:rPr>
              <a:t>Partner-level computations</a:t>
            </a:r>
            <a:r>
              <a:rPr lang="en-US" sz="1750" dirty="0">
                <a:highlight>
                  <a:srgbClr val="FFFF00"/>
                </a:highlight>
              </a:rPr>
              <a:t>. X</a:t>
            </a:r>
            <a:r>
              <a:rPr lang="en-US" sz="1750" dirty="0"/>
              <a:t>, in computing its limit under section 163(j),</a:t>
            </a:r>
            <a:r>
              <a:rPr lang="en-US" sz="1750" dirty="0">
                <a:highlight>
                  <a:srgbClr val="FFFF00"/>
                </a:highlight>
              </a:rPr>
              <a:t> has $100 of ATI and $20 of business interest expense from its sole proprietorship. X’s section 163(j) limit is $30 ($100 × 30 percent). Thus, X’s $20 of business interest expense is deductible business interest expense</a:t>
            </a:r>
            <a:r>
              <a:rPr lang="en-US" sz="1750" dirty="0"/>
              <a:t>. </a:t>
            </a:r>
            <a:r>
              <a:rPr lang="en-US" sz="1750" dirty="0">
                <a:highlight>
                  <a:srgbClr val="FFFF00"/>
                </a:highlight>
              </a:rPr>
              <a:t>Y</a:t>
            </a:r>
            <a:r>
              <a:rPr lang="en-US" sz="1750" dirty="0"/>
              <a:t>, in computing its limit under section 163(j), </a:t>
            </a:r>
            <a:r>
              <a:rPr lang="en-US" sz="1750" dirty="0">
                <a:highlight>
                  <a:srgbClr val="FFFF00"/>
                </a:highlight>
              </a:rPr>
              <a:t>has $20 of business interest expense from its sole proprietorship. Y’s section 163(j) limit is $0 ($0 × 30 percent). Thus, Y’s $20 of business interest expense is not allowed as a deduction and is treated as business interest expense paid or accrued by Y in Year 2.</a:t>
            </a:r>
          </a:p>
          <a:p>
            <a:pPr marL="0" indent="0" fontAlgn="base">
              <a:buNone/>
            </a:pPr>
            <a:r>
              <a:rPr lang="en-US" sz="1750" b="0" i="0" dirty="0">
                <a:solidFill>
                  <a:srgbClr val="333333"/>
                </a:solidFill>
                <a:effectLst/>
              </a:rPr>
              <a:t>Treas. Reg. § 1.163(j)-6(o)Ex. 1</a:t>
            </a:r>
            <a:r>
              <a:rPr lang="en-US" sz="1800" dirty="0"/>
              <a:t> (</a:t>
            </a:r>
            <a:r>
              <a:rPr lang="en-US" sz="1800" b="1" dirty="0">
                <a:solidFill>
                  <a:srgbClr val="FF0000"/>
                </a:solidFill>
              </a:rPr>
              <a:t>2020</a:t>
            </a:r>
            <a:r>
              <a:rPr lang="en-US" sz="1800" dirty="0"/>
              <a:t>)</a:t>
            </a:r>
            <a:endParaRPr lang="en-US" sz="1750" b="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197</a:t>
            </a:fld>
            <a:endParaRPr lang="en-US"/>
          </a:p>
        </p:txBody>
      </p:sp>
      <p:sp>
        <p:nvSpPr>
          <p:cNvPr id="8" name="TextBox 7">
            <a:extLst>
              <a:ext uri="{FF2B5EF4-FFF2-40B4-BE49-F238E27FC236}">
                <a16:creationId xmlns:a16="http://schemas.microsoft.com/office/drawing/2014/main" id="{E0E5C927-F04B-4719-A12C-BBA5EB487B8E}"/>
              </a:ext>
            </a:extLst>
          </p:cNvPr>
          <p:cNvSpPr txBox="1"/>
          <p:nvPr/>
        </p:nvSpPr>
        <p:spPr>
          <a:xfrm>
            <a:off x="10749777" y="789269"/>
            <a:ext cx="1320304" cy="646331"/>
          </a:xfrm>
          <a:prstGeom prst="rect">
            <a:avLst/>
          </a:prstGeom>
          <a:noFill/>
          <a:ln w="38100">
            <a:solidFill>
              <a:srgbClr val="00B050"/>
            </a:solidFill>
          </a:ln>
        </p:spPr>
        <p:txBody>
          <a:bodyPr wrap="square" rtlCol="0">
            <a:spAutoFit/>
          </a:bodyPr>
          <a:lstStyle/>
          <a:p>
            <a:r>
              <a:rPr lang="en-US" sz="3600" b="1" dirty="0">
                <a:solidFill>
                  <a:srgbClr val="00B050"/>
                </a:solidFill>
              </a:rPr>
              <a:t>Ex. 11</a:t>
            </a:r>
          </a:p>
        </p:txBody>
      </p:sp>
    </p:spTree>
    <p:extLst>
      <p:ext uri="{BB962C8B-B14F-4D97-AF65-F5344CB8AC3E}">
        <p14:creationId xmlns:p14="http://schemas.microsoft.com/office/powerpoint/2010/main" val="245573388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635621" y="111510"/>
            <a:ext cx="10905893" cy="484881"/>
          </a:xfrm>
        </p:spPr>
        <p:txBody>
          <a:bodyPr>
            <a:noAutofit/>
          </a:bodyPr>
          <a:lstStyle/>
          <a:p>
            <a:pPr algn="ctr"/>
            <a:r>
              <a:rPr lang="en-US" sz="3400" dirty="0"/>
              <a:t>S Corporations – Allocation - IRC § 163(j) Excess Items – Ex. 22</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900" dirty="0"/>
              <a:t>(22) </a:t>
            </a:r>
            <a:r>
              <a:rPr lang="en-US" sz="1900" i="1" dirty="0"/>
              <a:t>Example 22</a:t>
            </a:r>
            <a:r>
              <a:rPr lang="en-US" sz="1900" dirty="0"/>
              <a:t>—</a:t>
            </a:r>
          </a:p>
          <a:p>
            <a:pPr marL="457200" lvl="1" indent="0" fontAlgn="base">
              <a:buAutoNum type="romanLcParenBoth"/>
            </a:pPr>
            <a:r>
              <a:rPr lang="en-US" sz="1900" dirty="0"/>
              <a:t> </a:t>
            </a:r>
            <a:r>
              <a:rPr lang="en-US" sz="1900" i="1" dirty="0"/>
              <a:t>Facts</a:t>
            </a:r>
            <a:r>
              <a:rPr lang="en-US" sz="1900" dirty="0"/>
              <a:t>. A and B are equal shareholders in X, a subchapter S corporation. In Year 1, X has $100 of ATI and $40 of business interest expense. A has $100 of ATI and $20 of business interest expense from its sole proprietorship. B has $0 of ATI and $20 of business interest expense from its sole proprietorship. </a:t>
            </a:r>
          </a:p>
          <a:p>
            <a:pPr marL="457200" lvl="1" indent="0" fontAlgn="base">
              <a:buNone/>
            </a:pPr>
            <a:r>
              <a:rPr lang="en-US" sz="1900" dirty="0"/>
              <a:t>(ii) </a:t>
            </a:r>
            <a:r>
              <a:rPr lang="en-US" sz="1900" i="1" dirty="0">
                <a:highlight>
                  <a:srgbClr val="FFFF00"/>
                </a:highlight>
              </a:rPr>
              <a:t>S corporation-level</a:t>
            </a:r>
            <a:r>
              <a:rPr lang="en-US" sz="1900" dirty="0"/>
              <a:t>. In Year 1, X’s section 163(j) limit is 30 percent of its ATI, or $30 ($100 × 30 percent). Thus, X has $30 of deductible business interest expense and $10 of disallowed business interest expense. Such </a:t>
            </a:r>
            <a:r>
              <a:rPr lang="en-US" sz="1900" dirty="0">
                <a:highlight>
                  <a:srgbClr val="FFFF00"/>
                </a:highlight>
              </a:rPr>
              <a:t>$30 of deductible business interest expense is includable in X’s </a:t>
            </a:r>
            <a:r>
              <a:rPr lang="en-US" sz="1900" b="1" dirty="0" err="1">
                <a:solidFill>
                  <a:srgbClr val="FF0000"/>
                </a:solidFill>
                <a:highlight>
                  <a:srgbClr val="FFFF00"/>
                </a:highlight>
              </a:rPr>
              <a:t>nonseparately</a:t>
            </a:r>
            <a:r>
              <a:rPr lang="en-US" sz="1900" b="1" dirty="0">
                <a:solidFill>
                  <a:srgbClr val="FF0000"/>
                </a:solidFill>
                <a:highlight>
                  <a:srgbClr val="FFFF00"/>
                </a:highlight>
              </a:rPr>
              <a:t> stated income or loss</a:t>
            </a:r>
            <a:r>
              <a:rPr lang="en-US" sz="1900" dirty="0">
                <a:highlight>
                  <a:srgbClr val="FFFF00"/>
                </a:highlight>
              </a:rPr>
              <a:t>, and is not subject to further limitation under section 163(j). X carries forward the $10 of disallowed business interest expense to Year 2 as a disallowed business interest expense carryforward under § 1.163(j)–2(c). X may not currently deduct all $40 of its business interest expense in Year 1. </a:t>
            </a:r>
            <a:r>
              <a:rPr lang="en-US" sz="1900" b="1" dirty="0">
                <a:solidFill>
                  <a:srgbClr val="FF0000"/>
                </a:solidFill>
                <a:highlight>
                  <a:srgbClr val="FFFF00"/>
                </a:highlight>
              </a:rPr>
              <a:t>X only reduces its accumulated adjustments account in Year 1 by the $30 of deductible business interest expense in Year 1 </a:t>
            </a:r>
            <a:r>
              <a:rPr lang="en-US" sz="1900" dirty="0"/>
              <a:t>under § 1.163(j)– 6(l)(7). </a:t>
            </a:r>
          </a:p>
          <a:p>
            <a:pPr marL="457200" lvl="1" indent="0" fontAlgn="base">
              <a:buNone/>
            </a:pPr>
            <a:r>
              <a:rPr lang="en-US" sz="1900" dirty="0"/>
              <a:t>(iii) </a:t>
            </a:r>
            <a:r>
              <a:rPr lang="en-US" sz="1900" i="1" dirty="0">
                <a:highlight>
                  <a:srgbClr val="FFFF00"/>
                </a:highlight>
              </a:rPr>
              <a:t>Shareholder allocations</a:t>
            </a:r>
            <a:r>
              <a:rPr lang="en-US" sz="1900" dirty="0"/>
              <a:t>. </a:t>
            </a:r>
            <a:r>
              <a:rPr lang="en-US" sz="1900" dirty="0">
                <a:highlight>
                  <a:srgbClr val="FFFF00"/>
                </a:highlight>
              </a:rPr>
              <a:t>A and B are each allocated $35 of </a:t>
            </a:r>
            <a:r>
              <a:rPr lang="en-US" sz="1900" b="1" dirty="0" err="1">
                <a:solidFill>
                  <a:srgbClr val="FF0000"/>
                </a:solidFill>
                <a:highlight>
                  <a:srgbClr val="FFFF00"/>
                </a:highlight>
              </a:rPr>
              <a:t>nonseparately</a:t>
            </a:r>
            <a:r>
              <a:rPr lang="en-US" sz="1900" b="1" dirty="0">
                <a:solidFill>
                  <a:srgbClr val="FF0000"/>
                </a:solidFill>
                <a:highlight>
                  <a:srgbClr val="FFFF00"/>
                </a:highlight>
              </a:rPr>
              <a:t> stated taxable income </a:t>
            </a:r>
            <a:r>
              <a:rPr lang="en-US" sz="1900" dirty="0">
                <a:highlight>
                  <a:srgbClr val="FFFF00"/>
                </a:highlight>
              </a:rPr>
              <a:t>($50 items of income or gain, less $15 of deductible business interest expense) from X. </a:t>
            </a:r>
            <a:r>
              <a:rPr lang="en-US" sz="1900" b="1" dirty="0">
                <a:solidFill>
                  <a:srgbClr val="FF0000"/>
                </a:solidFill>
                <a:highlight>
                  <a:srgbClr val="FFFF00"/>
                </a:highlight>
              </a:rPr>
              <a:t>A and B do not reduce their basis in X by the $10 of disallowed business interest expense</a:t>
            </a:r>
            <a:r>
              <a:rPr lang="en-US" sz="1900" dirty="0"/>
              <a:t>. </a:t>
            </a:r>
          </a:p>
          <a:p>
            <a:pPr marL="457200" lvl="1" indent="0" fontAlgn="base">
              <a:buNone/>
            </a:pPr>
            <a:r>
              <a:rPr lang="en-US" sz="1900" dirty="0"/>
              <a:t>(iv) </a:t>
            </a:r>
            <a:r>
              <a:rPr lang="en-US" sz="1900" i="1" dirty="0">
                <a:highlight>
                  <a:srgbClr val="FFFF00"/>
                </a:highlight>
              </a:rPr>
              <a:t>Shareholder-level computations</a:t>
            </a:r>
            <a:r>
              <a:rPr lang="en-US" sz="1900" dirty="0"/>
              <a:t>. </a:t>
            </a:r>
            <a:r>
              <a:rPr lang="en-US" sz="1900" dirty="0">
                <a:highlight>
                  <a:srgbClr val="FFFF00"/>
                </a:highlight>
              </a:rPr>
              <a:t>A</a:t>
            </a:r>
            <a:r>
              <a:rPr lang="en-US" sz="1900" dirty="0"/>
              <a:t>, in computing its limit under section 163(j), </a:t>
            </a:r>
            <a:r>
              <a:rPr lang="en-US" sz="1900" dirty="0">
                <a:highlight>
                  <a:srgbClr val="FFFF00"/>
                </a:highlight>
              </a:rPr>
              <a:t>has $100 of ATI and $20 of business interest expense from its sole proprietorship. A’s section 163(j) limit is $30 ($100 × 30 percent). Thus, A’s $20 of business interest expense is deductible business interest expense. B</a:t>
            </a:r>
            <a:r>
              <a:rPr lang="en-US" sz="1900" dirty="0"/>
              <a:t>, in computing its limit under section 163(j), </a:t>
            </a:r>
            <a:r>
              <a:rPr lang="en-US" sz="1900" dirty="0">
                <a:highlight>
                  <a:srgbClr val="FFFF00"/>
                </a:highlight>
              </a:rPr>
              <a:t>has $20 of business interest expense from its sole proprietorship. B’s section 163(j) limit is $0 ($0 × 30 percent). Thus, B’s $20 of business interest expense is not allowed as a deduction and is treated as business interest expense paid or accrued by B in Year 2. </a:t>
            </a:r>
          </a:p>
          <a:p>
            <a:pPr marL="0" indent="0" fontAlgn="base">
              <a:buNone/>
            </a:pPr>
            <a:r>
              <a:rPr lang="en-US" sz="1900" b="0" i="0" dirty="0">
                <a:solidFill>
                  <a:srgbClr val="333333"/>
                </a:solidFill>
                <a:effectLst/>
              </a:rPr>
              <a:t>Treas. Reg. § 1.163(j)-6(o)Ex. 22</a:t>
            </a:r>
            <a:r>
              <a:rPr lang="en-US" sz="2000" dirty="0"/>
              <a:t> (</a:t>
            </a:r>
            <a:r>
              <a:rPr lang="en-US" sz="2000" b="1" dirty="0">
                <a:solidFill>
                  <a:srgbClr val="FF0000"/>
                </a:solidFill>
              </a:rPr>
              <a:t>2020</a:t>
            </a:r>
            <a:r>
              <a:rPr lang="en-US" sz="2000" dirty="0"/>
              <a:t>)</a:t>
            </a:r>
            <a:endParaRPr lang="en-US" sz="1900" b="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198</a:t>
            </a:fld>
            <a:endParaRPr lang="en-US"/>
          </a:p>
        </p:txBody>
      </p:sp>
      <p:sp>
        <p:nvSpPr>
          <p:cNvPr id="8" name="TextBox 7">
            <a:extLst>
              <a:ext uri="{FF2B5EF4-FFF2-40B4-BE49-F238E27FC236}">
                <a16:creationId xmlns:a16="http://schemas.microsoft.com/office/drawing/2014/main" id="{DF802C32-AF30-44DE-A15E-26980CE86E75}"/>
              </a:ext>
            </a:extLst>
          </p:cNvPr>
          <p:cNvSpPr txBox="1"/>
          <p:nvPr/>
        </p:nvSpPr>
        <p:spPr>
          <a:xfrm>
            <a:off x="10749777" y="789269"/>
            <a:ext cx="1320304" cy="646331"/>
          </a:xfrm>
          <a:prstGeom prst="rect">
            <a:avLst/>
          </a:prstGeom>
          <a:noFill/>
          <a:ln w="38100">
            <a:solidFill>
              <a:srgbClr val="00B050"/>
            </a:solidFill>
          </a:ln>
        </p:spPr>
        <p:txBody>
          <a:bodyPr wrap="square" rtlCol="0">
            <a:spAutoFit/>
          </a:bodyPr>
          <a:lstStyle/>
          <a:p>
            <a:r>
              <a:rPr lang="en-US" sz="3600" b="1" dirty="0">
                <a:solidFill>
                  <a:srgbClr val="00B050"/>
                </a:solidFill>
              </a:rPr>
              <a:t>Ex. 12</a:t>
            </a:r>
          </a:p>
        </p:txBody>
      </p:sp>
    </p:spTree>
    <p:extLst>
      <p:ext uri="{BB962C8B-B14F-4D97-AF65-F5344CB8AC3E}">
        <p14:creationId xmlns:p14="http://schemas.microsoft.com/office/powerpoint/2010/main" val="4293442352"/>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1510"/>
            <a:ext cx="12191999" cy="484881"/>
          </a:xfrm>
        </p:spPr>
        <p:txBody>
          <a:bodyPr>
            <a:noAutofit/>
          </a:bodyPr>
          <a:lstStyle/>
          <a:p>
            <a:pPr algn="ctr"/>
            <a:r>
              <a:rPr lang="en-US" sz="3350" dirty="0"/>
              <a:t>Self-Charged Lending Transactions between Partnerships and Partners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800" dirty="0"/>
              <a:t>(n) </a:t>
            </a:r>
            <a:r>
              <a:rPr lang="en-US" sz="1800" i="1" dirty="0"/>
              <a:t>Treatment of </a:t>
            </a:r>
            <a:r>
              <a:rPr lang="en-US" sz="1800" i="1" dirty="0">
                <a:highlight>
                  <a:srgbClr val="FFFF00"/>
                </a:highlight>
              </a:rPr>
              <a:t>self-charged lending transactions between partnerships and partners</a:t>
            </a:r>
            <a:r>
              <a:rPr lang="en-US" sz="1800" dirty="0"/>
              <a:t>. </a:t>
            </a:r>
          </a:p>
          <a:p>
            <a:pPr marL="457200" lvl="1" indent="0" fontAlgn="base">
              <a:buNone/>
            </a:pPr>
            <a:r>
              <a:rPr lang="en-US" sz="1800" dirty="0"/>
              <a:t>In the case of a lending transaction between a partner (lending partner) and partnership (borrowing partnership) in which the </a:t>
            </a:r>
            <a:r>
              <a:rPr lang="en-US" sz="1800" b="1" dirty="0">
                <a:solidFill>
                  <a:srgbClr val="FF0000"/>
                </a:solidFill>
                <a:highlight>
                  <a:srgbClr val="FFFF00"/>
                </a:highlight>
              </a:rPr>
              <a:t>lending partner owns a direct interest </a:t>
            </a:r>
            <a:r>
              <a:rPr lang="en-US" sz="1800" dirty="0"/>
              <a:t>(self-charged lending transaction), any business interest expense of the borrowing partnership attributable to the self-charged lending transaction is business interest expense of the borrowing partnership for purposes of this section. </a:t>
            </a:r>
            <a:r>
              <a:rPr lang="en-US" sz="1800" b="1" dirty="0">
                <a:solidFill>
                  <a:srgbClr val="FF0000"/>
                </a:solidFill>
              </a:rPr>
              <a:t>If in a given taxable year the lending partner is allocated excess business interest expense from the borrowing partnership and has interest income attributable to the self-charged lending transaction (interest income), the lending partner is deemed to receive an allocation of excess business interest income from the borrowing partnership in such taxable year.</a:t>
            </a:r>
            <a:r>
              <a:rPr lang="en-US" sz="1800" dirty="0"/>
              <a:t> The amount of the </a:t>
            </a:r>
            <a:r>
              <a:rPr lang="en-US" sz="1800" b="1" dirty="0">
                <a:solidFill>
                  <a:srgbClr val="FF0000"/>
                </a:solidFill>
                <a:highlight>
                  <a:srgbClr val="FFFF00"/>
                </a:highlight>
              </a:rPr>
              <a:t>lending partner’s deemed allocation of excess business interest income</a:t>
            </a:r>
            <a:r>
              <a:rPr lang="en-US" sz="1800" dirty="0"/>
              <a:t> is the </a:t>
            </a:r>
            <a:r>
              <a:rPr lang="en-US" sz="1800" b="1" dirty="0">
                <a:solidFill>
                  <a:srgbClr val="FF0000"/>
                </a:solidFill>
                <a:highlight>
                  <a:srgbClr val="FFFF00"/>
                </a:highlight>
              </a:rPr>
              <a:t>lesser of such lending partner’s allocation of excess business interest expense from the borrowing partnership in such taxable year or the interest income attributable to the self-charged lending transaction in such taxable year. </a:t>
            </a:r>
            <a:r>
              <a:rPr lang="en-US" sz="1800" dirty="0"/>
              <a:t>To prevent the double counting of business interest income, the lending partner includes interest income that was treated as excess business interest income pursuant to this paragraph (n) only once when calculating its own section 163(j) limitation. To the extent an amount of interest income received by a lending partner is attributable to a self-charged lending transaction, and is deemed to be an allocation of excess business interest income from the borrowing partnership pursuant to this paragraph (n), </a:t>
            </a:r>
            <a:r>
              <a:rPr lang="en-US" sz="1800" b="1" dirty="0">
                <a:solidFill>
                  <a:srgbClr val="FF0000"/>
                </a:solidFill>
              </a:rPr>
              <a:t>such an amount of interest income will not be treated as investment income for purposes of section 163(d). In cases where the lending partner is not a C corporation, to the extent that any interest income exceeds the lending partner’s allocation of excess business interest expense from the borrowing partnership for the taxable year, and such interest income otherwise would be properly treated as investment income of the lending partner for purposes of section 163(d) for that year, such excess amount of interest income will continue to be treated as investment income of the lending partner for that year for purposes of section 163(d). </a:t>
            </a:r>
            <a:r>
              <a:rPr lang="en-US" sz="1800" dirty="0"/>
              <a:t>See Example 26 in paragraph (o)(26) of this section. </a:t>
            </a:r>
            <a:endParaRPr lang="en-US" sz="1800" b="0" i="0" dirty="0">
              <a:solidFill>
                <a:srgbClr val="333333"/>
              </a:solidFill>
              <a:effectLst/>
            </a:endParaRPr>
          </a:p>
          <a:p>
            <a:pPr marL="0" indent="0" fontAlgn="base">
              <a:buNone/>
            </a:pPr>
            <a:r>
              <a:rPr lang="en-US" sz="1800" b="0" i="0" dirty="0">
                <a:solidFill>
                  <a:srgbClr val="333333"/>
                </a:solidFill>
                <a:effectLst/>
              </a:rPr>
              <a:t>Treas. Reg. § 1.163(j)-6(n) (</a:t>
            </a:r>
            <a:r>
              <a:rPr lang="en-US" sz="1800" b="1" i="0" dirty="0">
                <a:solidFill>
                  <a:srgbClr val="FF0000"/>
                </a:solidFill>
                <a:effectLst/>
              </a:rPr>
              <a:t>2021</a:t>
            </a:r>
            <a:r>
              <a:rPr lang="en-US" sz="1800" b="0" i="0" dirty="0">
                <a:solidFill>
                  <a:srgbClr val="333333"/>
                </a:solidFill>
                <a:effectLst/>
              </a:rPr>
              <a:t>)</a:t>
            </a:r>
            <a:endParaRPr lang="en-US" sz="1800" b="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199</a:t>
            </a:fld>
            <a:endParaRPr lang="en-US"/>
          </a:p>
        </p:txBody>
      </p:sp>
      <p:sp>
        <p:nvSpPr>
          <p:cNvPr id="4" name="TextBox 3">
            <a:extLst>
              <a:ext uri="{FF2B5EF4-FFF2-40B4-BE49-F238E27FC236}">
                <a16:creationId xmlns:a16="http://schemas.microsoft.com/office/drawing/2014/main" id="{6FB1C019-73FE-43CF-82E8-46E3E9D3C62D}"/>
              </a:ext>
            </a:extLst>
          </p:cNvPr>
          <p:cNvSpPr txBox="1"/>
          <p:nvPr/>
        </p:nvSpPr>
        <p:spPr>
          <a:xfrm rot="16200000">
            <a:off x="9531851" y="3499047"/>
            <a:ext cx="3932851" cy="369332"/>
          </a:xfrm>
          <a:prstGeom prst="rect">
            <a:avLst/>
          </a:prstGeom>
          <a:noFill/>
          <a:ln w="38100">
            <a:solidFill>
              <a:srgbClr val="FF0000"/>
            </a:solidFill>
          </a:ln>
        </p:spPr>
        <p:txBody>
          <a:bodyPr wrap="square" rtlCol="0">
            <a:spAutoFit/>
          </a:bodyPr>
          <a:lstStyle/>
          <a:p>
            <a:r>
              <a:rPr lang="en-US" sz="1600" dirty="0"/>
              <a:t>N/A to S corporations and their shareholders</a:t>
            </a:r>
            <a:r>
              <a:rPr lang="en-US" dirty="0"/>
              <a:t>.</a:t>
            </a:r>
          </a:p>
        </p:txBody>
      </p:sp>
      <p:sp>
        <p:nvSpPr>
          <p:cNvPr id="5" name="TextBox 4">
            <a:extLst>
              <a:ext uri="{FF2B5EF4-FFF2-40B4-BE49-F238E27FC236}">
                <a16:creationId xmlns:a16="http://schemas.microsoft.com/office/drawing/2014/main" id="{2144F96A-79A2-41FF-8FC3-9FD607ED2A1C}"/>
              </a:ext>
            </a:extLst>
          </p:cNvPr>
          <p:cNvSpPr txBox="1"/>
          <p:nvPr/>
        </p:nvSpPr>
        <p:spPr>
          <a:xfrm rot="16200000">
            <a:off x="8804213" y="3510292"/>
            <a:ext cx="6244015" cy="338554"/>
          </a:xfrm>
          <a:prstGeom prst="rect">
            <a:avLst/>
          </a:prstGeom>
          <a:noFill/>
          <a:ln w="38100">
            <a:solidFill>
              <a:srgbClr val="FF0000"/>
            </a:solidFill>
          </a:ln>
        </p:spPr>
        <p:txBody>
          <a:bodyPr wrap="square" rtlCol="0">
            <a:spAutoFit/>
          </a:bodyPr>
          <a:lstStyle/>
          <a:p>
            <a:r>
              <a:rPr lang="en-US" sz="1600" dirty="0"/>
              <a:t>Corporate lending partner member of consolidated group not addressed</a:t>
            </a:r>
          </a:p>
        </p:txBody>
      </p:sp>
    </p:spTree>
    <p:extLst>
      <p:ext uri="{BB962C8B-B14F-4D97-AF65-F5344CB8AC3E}">
        <p14:creationId xmlns:p14="http://schemas.microsoft.com/office/powerpoint/2010/main" val="3237913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59375" y="90175"/>
            <a:ext cx="11967211" cy="484881"/>
          </a:xfrm>
        </p:spPr>
        <p:txBody>
          <a:bodyPr>
            <a:normAutofit fontScale="90000"/>
          </a:bodyPr>
          <a:lstStyle/>
          <a:p>
            <a:pPr algn="ctr"/>
            <a:r>
              <a:rPr lang="en-US" dirty="0"/>
              <a:t>Presenter Disclaimer</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 Placeholder 11"/>
          <p:cNvSpPr txBox="1">
            <a:spLocks/>
          </p:cNvSpPr>
          <p:nvPr/>
        </p:nvSpPr>
        <p:spPr>
          <a:xfrm>
            <a:off x="457905" y="1500364"/>
            <a:ext cx="11109005" cy="47085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This presentation contains general information only and Presenter is not, by means of this presentation, rendering accounting, business, financial, investment, legal, tax, or other professional advice or services.  This presentation is not a substitute for such professional advice or services, nor should it be used as a basis for any decision or action that may affect your business.  Before making any decision or taking any action that may affect your business, you should consult a qualified professional advisor. </a:t>
            </a:r>
          </a:p>
          <a:p>
            <a:endParaRPr lang="en-US" sz="2800" dirty="0"/>
          </a:p>
          <a:p>
            <a:r>
              <a:rPr lang="en-US" sz="2800" b="1" u="sng" dirty="0">
                <a:solidFill>
                  <a:srgbClr val="FF0000"/>
                </a:solidFill>
              </a:rPr>
              <a:t>Presenter shall not be responsible for any loss sustained by any person who relies on this presentation.</a:t>
            </a:r>
          </a:p>
        </p:txBody>
      </p:sp>
    </p:spTree>
    <p:extLst>
      <p:ext uri="{BB962C8B-B14F-4D97-AF65-F5344CB8AC3E}">
        <p14:creationId xmlns:p14="http://schemas.microsoft.com/office/powerpoint/2010/main" val="2764324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697838"/>
            <a:ext cx="10774251" cy="6160161"/>
          </a:xfrm>
        </p:spPr>
        <p:txBody>
          <a:bodyPr>
            <a:noAutofit/>
          </a:bodyPr>
          <a:lstStyle/>
          <a:p>
            <a:pPr marL="0" indent="0">
              <a:buNone/>
            </a:pPr>
            <a:r>
              <a:rPr lang="en-US" sz="2000" dirty="0"/>
              <a:t>Conventional debt instruments, as well as transactions that are indebtedness in substance although not in form.  </a:t>
            </a:r>
            <a:r>
              <a:rPr lang="en-US" sz="2000" i="1" dirty="0"/>
              <a:t>Schering-Plough Corp. V. U.S.</a:t>
            </a:r>
            <a:r>
              <a:rPr lang="en-US" sz="2000" dirty="0"/>
              <a:t>, 651 F. Supp. 2d 219 (N.J. Dist. Ct. 2009), aff’d sub non. </a:t>
            </a:r>
            <a:r>
              <a:rPr lang="en-US" sz="2000" i="1" dirty="0"/>
              <a:t>Merck &amp; Co., Inc. v. U.S.</a:t>
            </a:r>
            <a:r>
              <a:rPr lang="en-US" sz="2000" dirty="0"/>
              <a:t>, 652 F.3d 475 (3d Cir. 2011); </a:t>
            </a:r>
            <a:r>
              <a:rPr lang="en-US" sz="2000" i="1" dirty="0"/>
              <a:t>Mapco Inc. v. U.S.</a:t>
            </a:r>
            <a:r>
              <a:rPr lang="en-US" sz="2000" dirty="0"/>
              <a:t>, 556 F.2d 1107 (Ct Cl. 1977). </a:t>
            </a:r>
          </a:p>
          <a:p>
            <a:pPr marL="0" indent="0">
              <a:buNone/>
            </a:pPr>
            <a:endParaRPr lang="en-US" sz="2000" dirty="0"/>
          </a:p>
          <a:p>
            <a:pPr marL="0" indent="0">
              <a:buNone/>
            </a:pPr>
            <a:r>
              <a:rPr lang="en-US" sz="2000" dirty="0"/>
              <a:t>Original Issue Discount (“OID”), accrued market discount, and amounts with respect to an integrated transaction - Treas. Reg. § 1.1275-6, not stock under Treas. Reg. § 1.385-3</a:t>
            </a:r>
          </a:p>
          <a:p>
            <a:pPr marL="0" indent="0">
              <a:buNone/>
            </a:pPr>
            <a:endParaRPr lang="en-US" sz="2000" dirty="0"/>
          </a:p>
          <a:p>
            <a:pPr marL="0" indent="0">
              <a:buNone/>
            </a:pPr>
            <a:r>
              <a:rPr lang="en-US" sz="2000" dirty="0"/>
              <a:t>Deferred payments treated as interest under IRC § 483</a:t>
            </a:r>
          </a:p>
          <a:p>
            <a:pPr marL="0" indent="0">
              <a:buNone/>
            </a:pPr>
            <a:endParaRPr lang="en-US" sz="2000" dirty="0"/>
          </a:p>
          <a:p>
            <a:pPr marL="0" indent="0">
              <a:buNone/>
            </a:pPr>
            <a:r>
              <a:rPr lang="en-US" sz="2000" dirty="0">
                <a:highlight>
                  <a:srgbClr val="FFFF00"/>
                </a:highlight>
              </a:rPr>
              <a:t>Disallowed business interest deductions under IRC § 163(j) might be limited under IRC § 382(h) for loss corporations  with ≥ 50% point ownership changes for certain ≥ 5% S/Hs during a specified testing period.  </a:t>
            </a:r>
            <a:r>
              <a:rPr lang="en-US" sz="2000" dirty="0"/>
              <a:t>Proposed Treasury Regulations under [4830-01-p], [REG-125710-18], RIN 1545-BP07, 84 FR 47455, 09-10-2019, 76 pages with Preamble when released – 19 pages as sent to the Federal Register, 09-10-2019</a:t>
            </a:r>
          </a:p>
          <a:p>
            <a:pPr marL="0" indent="0">
              <a:buNone/>
            </a:pPr>
            <a:endParaRPr lang="en-US" sz="2000" dirty="0"/>
          </a:p>
          <a:p>
            <a:pPr marL="0" indent="0">
              <a:buNone/>
            </a:pPr>
            <a:r>
              <a:rPr lang="en-US" sz="2000" dirty="0"/>
              <a:t>IRC §§ 382(h), 385, 483, &amp; 1275(a) &amp; Treas. Reg. §§ 1.385-2 &amp; 3 &amp; 1.1275-6, Temp. Treas. Reg. § 1.385-3T &amp; 4T, &amp; Prop. Treas. Reg. §§ 1.163(j)-1(b)(20), E. O. 13789 (April 21, 2017) and  Notice 2017-38 (Oct. 4, 2017)</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324735" y="60114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3</a:t>
            </a:r>
          </a:p>
        </p:txBody>
      </p:sp>
      <p:sp>
        <p:nvSpPr>
          <p:cNvPr id="8" name="TextBox 7">
            <a:extLst>
              <a:ext uri="{FF2B5EF4-FFF2-40B4-BE49-F238E27FC236}">
                <a16:creationId xmlns:a16="http://schemas.microsoft.com/office/drawing/2014/main" id="{03A688D6-5645-4053-94E1-26D5943E1105}"/>
              </a:ext>
            </a:extLst>
          </p:cNvPr>
          <p:cNvSpPr txBox="1"/>
          <p:nvPr/>
        </p:nvSpPr>
        <p:spPr>
          <a:xfrm>
            <a:off x="9357756" y="1578292"/>
            <a:ext cx="2291938" cy="523220"/>
          </a:xfrm>
          <a:prstGeom prst="rect">
            <a:avLst/>
          </a:prstGeom>
          <a:noFill/>
          <a:ln w="38100">
            <a:solidFill>
              <a:srgbClr val="00B050"/>
            </a:solidFill>
          </a:ln>
        </p:spPr>
        <p:txBody>
          <a:bodyPr wrap="square" rtlCol="0">
            <a:spAutoFit/>
          </a:bodyPr>
          <a:lstStyle/>
          <a:p>
            <a:pPr algn="ctr"/>
            <a:r>
              <a:rPr lang="en-US" sz="2800" b="1" dirty="0">
                <a:solidFill>
                  <a:srgbClr val="00B050"/>
                </a:solidFill>
              </a:rPr>
              <a:t>General Rules</a:t>
            </a:r>
          </a:p>
        </p:txBody>
      </p:sp>
      <p:sp>
        <p:nvSpPr>
          <p:cNvPr id="9" name="Slide Number Placeholder 8">
            <a:extLst>
              <a:ext uri="{FF2B5EF4-FFF2-40B4-BE49-F238E27FC236}">
                <a16:creationId xmlns:a16="http://schemas.microsoft.com/office/drawing/2014/main" id="{DD05247F-A77F-43D4-8CE5-F0CA2C4F31B7}"/>
              </a:ext>
            </a:extLst>
          </p:cNvPr>
          <p:cNvSpPr>
            <a:spLocks noGrp="1"/>
          </p:cNvSpPr>
          <p:nvPr>
            <p:ph type="sldNum" sz="quarter" idx="12"/>
          </p:nvPr>
        </p:nvSpPr>
        <p:spPr/>
        <p:txBody>
          <a:bodyPr/>
          <a:lstStyle/>
          <a:p>
            <a:fld id="{59999BA8-5833-4EBD-87D2-B05BF3439043}" type="slidenum">
              <a:rPr lang="en-US" smtClean="0"/>
              <a:t>20</a:t>
            </a:fld>
            <a:endParaRPr lang="en-US" dirty="0"/>
          </a:p>
        </p:txBody>
      </p:sp>
      <p:sp>
        <p:nvSpPr>
          <p:cNvPr id="10" name="Title 1">
            <a:extLst>
              <a:ext uri="{FF2B5EF4-FFF2-40B4-BE49-F238E27FC236}">
                <a16:creationId xmlns:a16="http://schemas.microsoft.com/office/drawing/2014/main" id="{F43D92B6-8302-4AA7-8A5F-92FD58D8774B}"/>
              </a:ext>
            </a:extLst>
          </p:cNvPr>
          <p:cNvSpPr>
            <a:spLocks noGrp="1"/>
          </p:cNvSpPr>
          <p:nvPr>
            <p:ph type="title"/>
          </p:nvPr>
        </p:nvSpPr>
        <p:spPr>
          <a:xfrm>
            <a:off x="231010" y="97340"/>
            <a:ext cx="11733196" cy="484881"/>
          </a:xfrm>
        </p:spPr>
        <p:txBody>
          <a:bodyPr>
            <a:noAutofit/>
          </a:bodyPr>
          <a:lstStyle/>
          <a:p>
            <a:pPr algn="ctr"/>
            <a:r>
              <a:rPr lang="en-US" sz="4000" u="sng" dirty="0"/>
              <a:t>Business</a:t>
            </a:r>
            <a:r>
              <a:rPr lang="en-US" sz="4000" dirty="0"/>
              <a:t> Interest Exp. Deducts - </a:t>
            </a:r>
            <a:r>
              <a:rPr lang="en-US" sz="4000" b="1" u="sng" dirty="0">
                <a:solidFill>
                  <a:srgbClr val="FF0000"/>
                </a:solidFill>
              </a:rPr>
              <a:t>Prior</a:t>
            </a:r>
            <a:r>
              <a:rPr lang="en-US" sz="4000" dirty="0"/>
              <a:t> to TCJA – Pre-2018</a:t>
            </a:r>
          </a:p>
        </p:txBody>
      </p:sp>
    </p:spTree>
    <p:extLst>
      <p:ext uri="{BB962C8B-B14F-4D97-AF65-F5344CB8AC3E}">
        <p14:creationId xmlns:p14="http://schemas.microsoft.com/office/powerpoint/2010/main" val="2008167312"/>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1510"/>
            <a:ext cx="12192000" cy="484881"/>
          </a:xfrm>
        </p:spPr>
        <p:txBody>
          <a:bodyPr>
            <a:noAutofit/>
          </a:bodyPr>
          <a:lstStyle/>
          <a:p>
            <a:pPr algn="ctr"/>
            <a:r>
              <a:rPr lang="en-US" sz="2950" dirty="0"/>
              <a:t>Partnerships </a:t>
            </a:r>
            <a:r>
              <a:rPr lang="en-US" sz="2950" dirty="0" err="1"/>
              <a:t>Nonseparately</a:t>
            </a:r>
            <a:r>
              <a:rPr lang="en-US" sz="2950" dirty="0"/>
              <a:t> Stated TI - Become Exempt – IRC § 163(j) - Planning</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11550"/>
            <a:ext cx="10760925" cy="6117575"/>
          </a:xfrm>
        </p:spPr>
        <p:txBody>
          <a:bodyPr>
            <a:noAutofit/>
          </a:bodyPr>
          <a:lstStyle/>
          <a:p>
            <a:pPr marL="457200" lvl="1" indent="0">
              <a:buNone/>
            </a:pPr>
            <a:r>
              <a:rPr lang="en-US" sz="2300" b="1" i="0" dirty="0">
                <a:solidFill>
                  <a:srgbClr val="333333"/>
                </a:solidFill>
                <a:effectLst/>
                <a:latin typeface="+mj-lt"/>
              </a:rPr>
              <a:t>§ 1.761-2 </a:t>
            </a:r>
            <a:r>
              <a:rPr lang="en-US" sz="2300" b="1" i="0" u="none" strike="noStrike" dirty="0">
                <a:solidFill>
                  <a:srgbClr val="0068AC"/>
                </a:solidFill>
                <a:effectLst/>
                <a:latin typeface="+mj-lt"/>
                <a:hlinkClick r:id="rId2"/>
              </a:rPr>
              <a:t>Exclusion</a:t>
            </a:r>
            <a:r>
              <a:rPr lang="en-US" sz="2300" b="1" i="0" dirty="0">
                <a:solidFill>
                  <a:srgbClr val="333333"/>
                </a:solidFill>
                <a:effectLst/>
                <a:latin typeface="+mj-lt"/>
              </a:rPr>
              <a:t> of certain unincorporated organizations from the </a:t>
            </a:r>
            <a:r>
              <a:rPr lang="en-US" sz="2300" b="1" i="0" u="none" strike="noStrike" dirty="0">
                <a:solidFill>
                  <a:srgbClr val="0068AC"/>
                </a:solidFill>
                <a:effectLst/>
                <a:latin typeface="+mj-lt"/>
                <a:hlinkClick r:id="rId3"/>
              </a:rPr>
              <a:t>application</a:t>
            </a:r>
            <a:r>
              <a:rPr lang="en-US" sz="2300" b="1" i="0" dirty="0">
                <a:solidFill>
                  <a:srgbClr val="333333"/>
                </a:solidFill>
                <a:effectLst/>
                <a:latin typeface="+mj-lt"/>
              </a:rPr>
              <a:t> of all or part of subchapter K of chapter 1 of the </a:t>
            </a:r>
            <a:r>
              <a:rPr lang="en-US" sz="2300" b="1" i="0" u="none" strike="noStrike" dirty="0">
                <a:solidFill>
                  <a:srgbClr val="0068AC"/>
                </a:solidFill>
                <a:effectLst/>
                <a:latin typeface="+mj-lt"/>
                <a:hlinkClick r:id="rId4"/>
              </a:rPr>
              <a:t>Internal Revenue Code</a:t>
            </a:r>
            <a:r>
              <a:rPr lang="en-US" sz="2300" b="1" i="0" dirty="0">
                <a:solidFill>
                  <a:srgbClr val="333333"/>
                </a:solidFill>
                <a:effectLst/>
                <a:latin typeface="+mj-lt"/>
              </a:rPr>
              <a:t>.</a:t>
            </a:r>
          </a:p>
          <a:p>
            <a:pPr marL="457200" lvl="1" indent="0">
              <a:buNone/>
            </a:pPr>
            <a:r>
              <a:rPr lang="en-US" sz="2300" b="1" i="0" dirty="0">
                <a:solidFill>
                  <a:srgbClr val="333333"/>
                </a:solidFill>
                <a:effectLst/>
                <a:latin typeface="+mj-lt"/>
              </a:rPr>
              <a:t>(a)</a:t>
            </a:r>
            <a:r>
              <a:rPr lang="en-US" sz="2300" b="0" i="0" dirty="0">
                <a:solidFill>
                  <a:srgbClr val="333333"/>
                </a:solidFill>
                <a:effectLst/>
                <a:latin typeface="+mj-lt"/>
              </a:rPr>
              <a:t> </a:t>
            </a:r>
            <a:r>
              <a:rPr lang="en-US" sz="2300" b="1" i="1" dirty="0">
                <a:solidFill>
                  <a:srgbClr val="333333"/>
                </a:solidFill>
                <a:effectLst/>
                <a:latin typeface="+mj-lt"/>
              </a:rPr>
              <a:t>Exclusion of eligible unincorporated organizations</a:t>
            </a:r>
            <a:r>
              <a:rPr lang="en-US" sz="2300" b="0" i="0" dirty="0">
                <a:solidFill>
                  <a:srgbClr val="333333"/>
                </a:solidFill>
                <a:effectLst/>
                <a:latin typeface="+mj-lt"/>
              </a:rPr>
              <a:t> -</a:t>
            </a:r>
          </a:p>
          <a:p>
            <a:pPr marL="457200" lvl="1" indent="0">
              <a:buNone/>
            </a:pPr>
            <a:r>
              <a:rPr lang="en-US" sz="2300" b="1" i="0" dirty="0">
                <a:solidFill>
                  <a:srgbClr val="333333"/>
                </a:solidFill>
                <a:effectLst/>
                <a:latin typeface="+mj-lt"/>
              </a:rPr>
              <a:t>(1)</a:t>
            </a:r>
            <a:r>
              <a:rPr lang="en-US" sz="2300" b="0" i="0" dirty="0">
                <a:solidFill>
                  <a:srgbClr val="333333"/>
                </a:solidFill>
                <a:effectLst/>
                <a:latin typeface="+mj-lt"/>
              </a:rPr>
              <a:t> </a:t>
            </a:r>
            <a:r>
              <a:rPr lang="en-US" sz="2300" b="1" i="1" dirty="0">
                <a:solidFill>
                  <a:srgbClr val="333333"/>
                </a:solidFill>
                <a:effectLst/>
                <a:latin typeface="+mj-lt"/>
              </a:rPr>
              <a:t>In general.</a:t>
            </a:r>
            <a:r>
              <a:rPr lang="en-US" sz="2300" b="0" i="0" dirty="0">
                <a:solidFill>
                  <a:srgbClr val="333333"/>
                </a:solidFill>
                <a:effectLst/>
                <a:latin typeface="+mj-lt"/>
              </a:rPr>
              <a:t> Under </a:t>
            </a:r>
            <a:r>
              <a:rPr lang="en-US" sz="2300" b="0" i="0" u="none" strike="noStrike" dirty="0">
                <a:solidFill>
                  <a:srgbClr val="0068AC"/>
                </a:solidFill>
                <a:effectLst/>
                <a:latin typeface="+mj-lt"/>
                <a:hlinkClick r:id="rId5"/>
              </a:rPr>
              <a:t>conditions</a:t>
            </a:r>
            <a:r>
              <a:rPr lang="en-US" sz="2300" b="0" i="0" dirty="0">
                <a:solidFill>
                  <a:srgbClr val="333333"/>
                </a:solidFill>
                <a:effectLst/>
                <a:latin typeface="+mj-lt"/>
              </a:rPr>
              <a:t> set forth in this section, </a:t>
            </a:r>
            <a:r>
              <a:rPr lang="en-US" sz="2300" b="0" i="0" dirty="0">
                <a:solidFill>
                  <a:srgbClr val="333333"/>
                </a:solidFill>
                <a:effectLst/>
                <a:highlight>
                  <a:srgbClr val="FFFF00"/>
                </a:highlight>
                <a:latin typeface="+mj-lt"/>
              </a:rPr>
              <a:t>an unincorporated organization</a:t>
            </a:r>
            <a:r>
              <a:rPr lang="en-US" sz="2300" b="0" i="0" dirty="0">
                <a:solidFill>
                  <a:srgbClr val="333333"/>
                </a:solidFill>
                <a:effectLst/>
                <a:latin typeface="+mj-lt"/>
              </a:rPr>
              <a:t> described in subparagraph (2) or (3) of this paragraph </a:t>
            </a:r>
            <a:r>
              <a:rPr lang="en-US" sz="2300" b="0" i="0" dirty="0">
                <a:solidFill>
                  <a:srgbClr val="333333"/>
                </a:solidFill>
                <a:effectLst/>
                <a:highlight>
                  <a:srgbClr val="FFFF00"/>
                </a:highlight>
                <a:latin typeface="+mj-lt"/>
              </a:rPr>
              <a:t>may be excluded from the </a:t>
            </a:r>
            <a:r>
              <a:rPr lang="en-US" sz="2300" b="0" i="0" u="none" strike="noStrike" dirty="0">
                <a:solidFill>
                  <a:srgbClr val="0068AC"/>
                </a:solidFill>
                <a:effectLst/>
                <a:highlight>
                  <a:srgbClr val="FFFF00"/>
                </a:highlight>
                <a:latin typeface="+mj-lt"/>
                <a:hlinkClick r:id="rId3"/>
              </a:rPr>
              <a:t>application</a:t>
            </a:r>
            <a:r>
              <a:rPr lang="en-US" sz="2300" b="0" i="0" dirty="0">
                <a:solidFill>
                  <a:srgbClr val="333333"/>
                </a:solidFill>
                <a:effectLst/>
                <a:highlight>
                  <a:srgbClr val="FFFF00"/>
                </a:highlight>
                <a:latin typeface="+mj-lt"/>
              </a:rPr>
              <a:t> of all or a part of the provisions of subchapter K of chapter 1 of the Code. Such organization must be availed of </a:t>
            </a:r>
            <a:r>
              <a:rPr lang="en-US" sz="2300" b="0" i="0" u="none" strike="noStrike" dirty="0">
                <a:solidFill>
                  <a:srgbClr val="0068AC"/>
                </a:solidFill>
                <a:effectLst/>
                <a:highlight>
                  <a:srgbClr val="FFFF00"/>
                </a:highlight>
                <a:latin typeface="+mj-lt"/>
                <a:hlinkClick r:id="rId6"/>
              </a:rPr>
              <a:t>(</a:t>
            </a:r>
            <a:r>
              <a:rPr lang="en-US" sz="2300" b="0" i="0" u="none" strike="noStrike" dirty="0" err="1">
                <a:solidFill>
                  <a:srgbClr val="0068AC"/>
                </a:solidFill>
                <a:effectLst/>
                <a:highlight>
                  <a:srgbClr val="FFFF00"/>
                </a:highlight>
                <a:latin typeface="+mj-lt"/>
                <a:hlinkClick r:id="rId6"/>
              </a:rPr>
              <a:t>i</a:t>
            </a:r>
            <a:r>
              <a:rPr lang="en-US" sz="2300" b="0" i="0" u="none" strike="noStrike" dirty="0">
                <a:solidFill>
                  <a:srgbClr val="0068AC"/>
                </a:solidFill>
                <a:effectLst/>
                <a:highlight>
                  <a:srgbClr val="FFFF00"/>
                </a:highlight>
                <a:latin typeface="+mj-lt"/>
                <a:hlinkClick r:id="rId6"/>
              </a:rPr>
              <a:t>)</a:t>
            </a:r>
            <a:r>
              <a:rPr lang="en-US" sz="2300" b="0" i="0" dirty="0">
                <a:solidFill>
                  <a:srgbClr val="333333"/>
                </a:solidFill>
                <a:effectLst/>
                <a:highlight>
                  <a:srgbClr val="FFFF00"/>
                </a:highlight>
                <a:latin typeface="+mj-lt"/>
              </a:rPr>
              <a:t> for </a:t>
            </a:r>
            <a:r>
              <a:rPr lang="en-US" sz="2300" b="1" i="0" u="none" strike="noStrike" dirty="0">
                <a:solidFill>
                  <a:srgbClr val="FF0000"/>
                </a:solidFill>
                <a:effectLst/>
                <a:highlight>
                  <a:srgbClr val="FFFF00"/>
                </a:highlight>
                <a:latin typeface="+mj-lt"/>
                <a:hlinkClick r:id="rId7">
                  <a:extLst>
                    <a:ext uri="{A12FA001-AC4F-418D-AE19-62706E023703}">
                      <ahyp:hlinkClr xmlns:ahyp="http://schemas.microsoft.com/office/drawing/2018/hyperlinkcolor" val="tx"/>
                    </a:ext>
                  </a:extLst>
                </a:hlinkClick>
              </a:rPr>
              <a:t>investment</a:t>
            </a:r>
            <a:r>
              <a:rPr lang="en-US" sz="2300" b="1" i="0" dirty="0">
                <a:solidFill>
                  <a:srgbClr val="FF0000"/>
                </a:solidFill>
                <a:effectLst/>
                <a:highlight>
                  <a:srgbClr val="FFFF00"/>
                </a:highlight>
                <a:latin typeface="+mj-lt"/>
              </a:rPr>
              <a:t> </a:t>
            </a:r>
            <a:r>
              <a:rPr lang="en-US" sz="2300" b="1" i="0" u="none" strike="noStrike" dirty="0">
                <a:solidFill>
                  <a:srgbClr val="FF0000"/>
                </a:solidFill>
                <a:effectLst/>
                <a:highlight>
                  <a:srgbClr val="FFFF00"/>
                </a:highlight>
                <a:latin typeface="+mj-lt"/>
                <a:hlinkClick r:id="rId8">
                  <a:extLst>
                    <a:ext uri="{A12FA001-AC4F-418D-AE19-62706E023703}">
                      <ahyp:hlinkClr xmlns:ahyp="http://schemas.microsoft.com/office/drawing/2018/hyperlinkcolor" val="tx"/>
                    </a:ext>
                  </a:extLst>
                </a:hlinkClick>
              </a:rPr>
              <a:t>purposes</a:t>
            </a:r>
            <a:r>
              <a:rPr lang="en-US" sz="2300" b="1" i="0" dirty="0">
                <a:solidFill>
                  <a:srgbClr val="FF0000"/>
                </a:solidFill>
                <a:effectLst/>
                <a:highlight>
                  <a:srgbClr val="FFFF00"/>
                </a:highlight>
                <a:latin typeface="+mj-lt"/>
              </a:rPr>
              <a:t> only </a:t>
            </a:r>
            <a:r>
              <a:rPr lang="en-US" sz="2300" b="0" i="0" dirty="0">
                <a:solidFill>
                  <a:srgbClr val="333333"/>
                </a:solidFill>
                <a:effectLst/>
                <a:highlight>
                  <a:srgbClr val="FFFF00"/>
                </a:highlight>
                <a:latin typeface="+mj-lt"/>
              </a:rPr>
              <a:t>and not for the active conduct of a business, </a:t>
            </a:r>
            <a:r>
              <a:rPr lang="en-US" sz="2300" b="1" i="0" dirty="0">
                <a:solidFill>
                  <a:srgbClr val="FF0000"/>
                </a:solidFill>
                <a:effectLst/>
                <a:highlight>
                  <a:srgbClr val="FFFF00"/>
                </a:highlight>
                <a:latin typeface="+mj-lt"/>
              </a:rPr>
              <a:t>or</a:t>
            </a:r>
            <a:r>
              <a:rPr lang="en-US" sz="2300" b="0" i="0" dirty="0">
                <a:solidFill>
                  <a:srgbClr val="333333"/>
                </a:solidFill>
                <a:effectLst/>
                <a:highlight>
                  <a:srgbClr val="FFFF00"/>
                </a:highlight>
                <a:latin typeface="+mj-lt"/>
              </a:rPr>
              <a:t> </a:t>
            </a:r>
            <a:r>
              <a:rPr lang="en-US" sz="2300" b="0" i="0" u="none" strike="noStrike" dirty="0">
                <a:solidFill>
                  <a:srgbClr val="0068AC"/>
                </a:solidFill>
                <a:effectLst/>
                <a:highlight>
                  <a:srgbClr val="FFFF00"/>
                </a:highlight>
                <a:latin typeface="+mj-lt"/>
                <a:hlinkClick r:id="rId9"/>
              </a:rPr>
              <a:t>(ii)</a:t>
            </a:r>
            <a:r>
              <a:rPr lang="en-US" sz="2300" b="0" i="0" dirty="0">
                <a:solidFill>
                  <a:srgbClr val="333333"/>
                </a:solidFill>
                <a:effectLst/>
                <a:highlight>
                  <a:srgbClr val="FFFF00"/>
                </a:highlight>
                <a:latin typeface="+mj-lt"/>
              </a:rPr>
              <a:t> for the </a:t>
            </a:r>
            <a:r>
              <a:rPr lang="en-US" sz="2300" b="1" i="0" dirty="0">
                <a:solidFill>
                  <a:srgbClr val="FF0000"/>
                </a:solidFill>
                <a:effectLst/>
                <a:highlight>
                  <a:srgbClr val="FFFF00"/>
                </a:highlight>
                <a:latin typeface="+mj-lt"/>
              </a:rPr>
              <a:t>joint production, extraction, or use of </a:t>
            </a:r>
            <a:r>
              <a:rPr lang="en-US" sz="2300" b="1" i="0" u="none" strike="noStrike" dirty="0">
                <a:solidFill>
                  <a:srgbClr val="FF0000"/>
                </a:solidFill>
                <a:effectLst/>
                <a:highlight>
                  <a:srgbClr val="FFFF00"/>
                </a:highlight>
                <a:latin typeface="+mj-lt"/>
                <a:hlinkClick r:id="rId10">
                  <a:extLst>
                    <a:ext uri="{A12FA001-AC4F-418D-AE19-62706E023703}">
                      <ahyp:hlinkClr xmlns:ahyp="http://schemas.microsoft.com/office/drawing/2018/hyperlinkcolor" val="tx"/>
                    </a:ext>
                  </a:extLst>
                </a:hlinkClick>
              </a:rPr>
              <a:t>property</a:t>
            </a:r>
            <a:r>
              <a:rPr lang="en-US" sz="2300" b="0" i="0" dirty="0">
                <a:solidFill>
                  <a:srgbClr val="333333"/>
                </a:solidFill>
                <a:effectLst/>
                <a:highlight>
                  <a:srgbClr val="FFFF00"/>
                </a:highlight>
                <a:latin typeface="+mj-lt"/>
              </a:rPr>
              <a:t>, but </a:t>
            </a:r>
            <a:r>
              <a:rPr lang="en-US" sz="2300" b="1" i="0" dirty="0">
                <a:solidFill>
                  <a:srgbClr val="FF0000"/>
                </a:solidFill>
                <a:effectLst/>
                <a:highlight>
                  <a:srgbClr val="FFFF00"/>
                </a:highlight>
                <a:latin typeface="+mj-lt"/>
              </a:rPr>
              <a:t>not</a:t>
            </a:r>
            <a:r>
              <a:rPr lang="en-US" sz="2300" b="0" i="0" dirty="0">
                <a:solidFill>
                  <a:srgbClr val="333333"/>
                </a:solidFill>
                <a:effectLst/>
                <a:highlight>
                  <a:srgbClr val="FFFF00"/>
                </a:highlight>
                <a:latin typeface="+mj-lt"/>
              </a:rPr>
              <a:t> for the </a:t>
            </a:r>
            <a:r>
              <a:rPr lang="en-US" sz="2300" b="0" i="0" u="none" strike="noStrike" dirty="0">
                <a:solidFill>
                  <a:srgbClr val="0068AC"/>
                </a:solidFill>
                <a:effectLst/>
                <a:highlight>
                  <a:srgbClr val="FFFF00"/>
                </a:highlight>
                <a:latin typeface="+mj-lt"/>
                <a:hlinkClick r:id="rId11"/>
              </a:rPr>
              <a:t>purpose</a:t>
            </a:r>
            <a:r>
              <a:rPr lang="en-US" sz="2300" b="0" i="0" dirty="0">
                <a:solidFill>
                  <a:srgbClr val="333333"/>
                </a:solidFill>
                <a:effectLst/>
                <a:highlight>
                  <a:srgbClr val="FFFF00"/>
                </a:highlight>
                <a:latin typeface="+mj-lt"/>
              </a:rPr>
              <a:t> of </a:t>
            </a:r>
            <a:r>
              <a:rPr lang="en-US" sz="2300" b="1" i="0" dirty="0">
                <a:solidFill>
                  <a:srgbClr val="FF0000"/>
                </a:solidFill>
                <a:effectLst/>
                <a:highlight>
                  <a:srgbClr val="FFFF00"/>
                </a:highlight>
                <a:latin typeface="+mj-lt"/>
              </a:rPr>
              <a:t>selling </a:t>
            </a:r>
            <a:r>
              <a:rPr lang="en-US" sz="2300" b="1" i="0" u="none" strike="noStrike" dirty="0">
                <a:solidFill>
                  <a:srgbClr val="FF0000"/>
                </a:solidFill>
                <a:effectLst/>
                <a:highlight>
                  <a:srgbClr val="FFFF00"/>
                </a:highlight>
                <a:latin typeface="+mj-lt"/>
                <a:hlinkClick r:id="rId12">
                  <a:extLst>
                    <a:ext uri="{A12FA001-AC4F-418D-AE19-62706E023703}">
                      <ahyp:hlinkClr xmlns:ahyp="http://schemas.microsoft.com/office/drawing/2018/hyperlinkcolor" val="tx"/>
                    </a:ext>
                  </a:extLst>
                </a:hlinkClick>
              </a:rPr>
              <a:t>services</a:t>
            </a:r>
            <a:r>
              <a:rPr lang="en-US" sz="2300" b="1" i="0" dirty="0">
                <a:solidFill>
                  <a:srgbClr val="FF0000"/>
                </a:solidFill>
                <a:effectLst/>
                <a:highlight>
                  <a:srgbClr val="FFFF00"/>
                </a:highlight>
                <a:latin typeface="+mj-lt"/>
              </a:rPr>
              <a:t> or </a:t>
            </a:r>
            <a:r>
              <a:rPr lang="en-US" sz="2300" b="1" i="0" u="none" strike="noStrike" dirty="0">
                <a:solidFill>
                  <a:srgbClr val="FF0000"/>
                </a:solidFill>
                <a:effectLst/>
                <a:highlight>
                  <a:srgbClr val="FFFF00"/>
                </a:highlight>
                <a:latin typeface="+mj-lt"/>
                <a:hlinkClick r:id="rId10">
                  <a:extLst>
                    <a:ext uri="{A12FA001-AC4F-418D-AE19-62706E023703}">
                      <ahyp:hlinkClr xmlns:ahyp="http://schemas.microsoft.com/office/drawing/2018/hyperlinkcolor" val="tx"/>
                    </a:ext>
                  </a:extLst>
                </a:hlinkClick>
              </a:rPr>
              <a:t>property</a:t>
            </a:r>
            <a:r>
              <a:rPr lang="en-US" sz="2300" b="1" i="0" dirty="0">
                <a:solidFill>
                  <a:srgbClr val="FF0000"/>
                </a:solidFill>
                <a:effectLst/>
                <a:highlight>
                  <a:srgbClr val="FFFF00"/>
                </a:highlight>
                <a:latin typeface="+mj-lt"/>
              </a:rPr>
              <a:t> </a:t>
            </a:r>
            <a:r>
              <a:rPr lang="en-US" sz="2300" b="0" i="0" dirty="0">
                <a:solidFill>
                  <a:srgbClr val="333333"/>
                </a:solidFill>
                <a:effectLst/>
                <a:highlight>
                  <a:srgbClr val="FFFF00"/>
                </a:highlight>
                <a:latin typeface="+mj-lt"/>
              </a:rPr>
              <a:t>produced or extracted. </a:t>
            </a:r>
            <a:r>
              <a:rPr lang="en-US" sz="2300" b="0" i="0" dirty="0">
                <a:solidFill>
                  <a:srgbClr val="333333"/>
                </a:solidFill>
                <a:effectLst/>
                <a:latin typeface="+mj-lt"/>
              </a:rPr>
              <a:t>The </a:t>
            </a:r>
            <a:r>
              <a:rPr lang="en-US" sz="2300" b="0" i="0" u="none" strike="noStrike" dirty="0">
                <a:solidFill>
                  <a:srgbClr val="0068AC"/>
                </a:solidFill>
                <a:effectLst/>
                <a:latin typeface="+mj-lt"/>
                <a:hlinkClick r:id="rId13"/>
              </a:rPr>
              <a:t>members</a:t>
            </a:r>
            <a:r>
              <a:rPr lang="en-US" sz="2300" b="0" i="0" dirty="0">
                <a:solidFill>
                  <a:srgbClr val="333333"/>
                </a:solidFill>
                <a:effectLst/>
                <a:latin typeface="+mj-lt"/>
              </a:rPr>
              <a:t> of such organization must be able to compute their </a:t>
            </a:r>
            <a:r>
              <a:rPr lang="en-US" sz="2300" b="0" i="0" u="none" strike="noStrike" dirty="0">
                <a:solidFill>
                  <a:srgbClr val="0068AC"/>
                </a:solidFill>
                <a:effectLst/>
                <a:latin typeface="+mj-lt"/>
                <a:hlinkClick r:id="rId14"/>
              </a:rPr>
              <a:t>income</a:t>
            </a:r>
            <a:r>
              <a:rPr lang="en-US" sz="2300" b="0" i="0" dirty="0">
                <a:solidFill>
                  <a:srgbClr val="333333"/>
                </a:solidFill>
                <a:effectLst/>
                <a:latin typeface="+mj-lt"/>
              </a:rPr>
              <a:t> without the necessity of computing </a:t>
            </a:r>
            <a:r>
              <a:rPr lang="en-US" sz="2300" b="0" i="0" u="none" strike="noStrike" dirty="0">
                <a:solidFill>
                  <a:srgbClr val="0068AC"/>
                </a:solidFill>
                <a:effectLst/>
                <a:latin typeface="+mj-lt"/>
                <a:hlinkClick r:id="rId15"/>
              </a:rPr>
              <a:t>partnership</a:t>
            </a:r>
            <a:r>
              <a:rPr lang="en-US" sz="2300" b="0" i="0" dirty="0">
                <a:solidFill>
                  <a:srgbClr val="333333"/>
                </a:solidFill>
                <a:effectLst/>
                <a:latin typeface="+mj-lt"/>
              </a:rPr>
              <a:t> </a:t>
            </a:r>
            <a:r>
              <a:rPr lang="en-US" sz="2300" b="0" i="0" u="none" strike="noStrike" dirty="0">
                <a:solidFill>
                  <a:srgbClr val="0068AC"/>
                </a:solidFill>
                <a:effectLst/>
                <a:latin typeface="+mj-lt"/>
                <a:hlinkClick r:id="rId16"/>
              </a:rPr>
              <a:t>taxable income</a:t>
            </a:r>
            <a:r>
              <a:rPr lang="en-US" sz="2300" b="0" i="0" dirty="0">
                <a:solidFill>
                  <a:srgbClr val="333333"/>
                </a:solidFill>
                <a:effectLst/>
                <a:latin typeface="+mj-lt"/>
              </a:rPr>
              <a:t>. Any syndicate, </a:t>
            </a:r>
            <a:r>
              <a:rPr lang="en-US" sz="2300" b="0" i="0" u="none" strike="noStrike" dirty="0">
                <a:solidFill>
                  <a:srgbClr val="0068AC"/>
                </a:solidFill>
                <a:effectLst/>
                <a:latin typeface="+mj-lt"/>
                <a:hlinkClick r:id="rId17"/>
              </a:rPr>
              <a:t>group</a:t>
            </a:r>
            <a:r>
              <a:rPr lang="en-US" sz="2300" b="0" i="0" dirty="0">
                <a:solidFill>
                  <a:srgbClr val="333333"/>
                </a:solidFill>
                <a:effectLst/>
                <a:latin typeface="+mj-lt"/>
              </a:rPr>
              <a:t>, pool, or joint venture which is classifiable as an association, or any </a:t>
            </a:r>
            <a:r>
              <a:rPr lang="en-US" sz="2300" b="0" i="0" u="none" strike="noStrike" dirty="0">
                <a:solidFill>
                  <a:srgbClr val="0068AC"/>
                </a:solidFill>
                <a:effectLst/>
                <a:latin typeface="+mj-lt"/>
                <a:hlinkClick r:id="rId17"/>
              </a:rPr>
              <a:t>group</a:t>
            </a:r>
            <a:r>
              <a:rPr lang="en-US" sz="2300" b="0" i="0" dirty="0">
                <a:solidFill>
                  <a:srgbClr val="333333"/>
                </a:solidFill>
                <a:effectLst/>
                <a:latin typeface="+mj-lt"/>
              </a:rPr>
              <a:t> operating under an </a:t>
            </a:r>
            <a:r>
              <a:rPr lang="en-US" sz="2300" b="0" i="0" u="none" strike="noStrike" dirty="0">
                <a:solidFill>
                  <a:srgbClr val="0068AC"/>
                </a:solidFill>
                <a:effectLst/>
                <a:latin typeface="+mj-lt"/>
                <a:hlinkClick r:id="rId18"/>
              </a:rPr>
              <a:t>agreement</a:t>
            </a:r>
            <a:r>
              <a:rPr lang="en-US" sz="2300" b="0" i="0" dirty="0">
                <a:solidFill>
                  <a:srgbClr val="333333"/>
                </a:solidFill>
                <a:effectLst/>
                <a:latin typeface="+mj-lt"/>
              </a:rPr>
              <a:t> which creates an organization classifiable as an association, does not fall within these provisions.</a:t>
            </a:r>
          </a:p>
          <a:p>
            <a:pPr marL="457200" lvl="1" indent="0">
              <a:buNone/>
            </a:pPr>
            <a:r>
              <a:rPr lang="en-US" sz="2300" dirty="0">
                <a:solidFill>
                  <a:srgbClr val="333333"/>
                </a:solidFill>
                <a:latin typeface="+mj-lt"/>
              </a:rPr>
              <a:t>. . .</a:t>
            </a:r>
          </a:p>
          <a:p>
            <a:pPr marL="457200" lvl="1" indent="0">
              <a:buNone/>
            </a:pPr>
            <a:r>
              <a:rPr lang="en-US" sz="2300" b="1" i="0" dirty="0">
                <a:solidFill>
                  <a:srgbClr val="333333"/>
                </a:solidFill>
                <a:effectLst/>
                <a:latin typeface="+mj-lt"/>
              </a:rPr>
              <a:t>(d)</a:t>
            </a:r>
            <a:r>
              <a:rPr lang="en-US" sz="2300" b="0" i="0" dirty="0">
                <a:solidFill>
                  <a:srgbClr val="333333"/>
                </a:solidFill>
                <a:effectLst/>
                <a:latin typeface="+mj-lt"/>
              </a:rPr>
              <a:t> </a:t>
            </a:r>
            <a:r>
              <a:rPr lang="en-US" sz="2300" b="1" i="1" dirty="0">
                <a:solidFill>
                  <a:srgbClr val="333333"/>
                </a:solidFill>
                <a:effectLst/>
                <a:latin typeface="+mj-lt"/>
              </a:rPr>
              <a:t>Rules for gas producers that produce natural gas under joint operating agreements</a:t>
            </a:r>
            <a:r>
              <a:rPr lang="en-US" sz="2300" b="0" i="0" dirty="0">
                <a:solidFill>
                  <a:srgbClr val="333333"/>
                </a:solidFill>
                <a:effectLst/>
                <a:latin typeface="+mj-lt"/>
              </a:rPr>
              <a:t> -</a:t>
            </a:r>
          </a:p>
          <a:p>
            <a:pPr marL="457200" lvl="1" indent="0">
              <a:buNone/>
            </a:pPr>
            <a:r>
              <a:rPr lang="en-US" sz="2300" dirty="0">
                <a:solidFill>
                  <a:srgbClr val="333333"/>
                </a:solidFill>
                <a:latin typeface="+mj-lt"/>
              </a:rPr>
              <a:t>. . .</a:t>
            </a:r>
            <a:endParaRPr lang="en-US" sz="2300" b="0" i="0" dirty="0">
              <a:solidFill>
                <a:srgbClr val="333333"/>
              </a:solidFill>
              <a:effectLst/>
              <a:latin typeface="+mj-lt"/>
            </a:endParaRPr>
          </a:p>
          <a:p>
            <a:pPr marL="0" indent="0" fontAlgn="base">
              <a:buNone/>
            </a:pPr>
            <a:r>
              <a:rPr lang="en-US" sz="2300" dirty="0">
                <a:latin typeface="+mj-lt"/>
              </a:rPr>
              <a:t>Treas. Reg. § 1.761-2(a)(1) &amp; (d)</a:t>
            </a:r>
            <a:endParaRPr lang="en-US" sz="2300" i="0" cap="all" dirty="0">
              <a:solidFill>
                <a:srgbClr val="333333"/>
              </a:solidFill>
              <a:effectLst/>
              <a:latin typeface="+mj-l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200</a:t>
            </a:fld>
            <a:endParaRPr lang="en-US" dirty="0"/>
          </a:p>
        </p:txBody>
      </p:sp>
      <p:sp>
        <p:nvSpPr>
          <p:cNvPr id="4" name="TextBox 3">
            <a:extLst>
              <a:ext uri="{FF2B5EF4-FFF2-40B4-BE49-F238E27FC236}">
                <a16:creationId xmlns:a16="http://schemas.microsoft.com/office/drawing/2014/main" id="{12B1840A-6282-49BD-B123-E667E50CC550}"/>
              </a:ext>
            </a:extLst>
          </p:cNvPr>
          <p:cNvSpPr txBox="1"/>
          <p:nvPr/>
        </p:nvSpPr>
        <p:spPr>
          <a:xfrm>
            <a:off x="7238205" y="5034010"/>
            <a:ext cx="4880008" cy="646331"/>
          </a:xfrm>
          <a:prstGeom prst="rect">
            <a:avLst/>
          </a:prstGeom>
          <a:noFill/>
          <a:ln w="38100">
            <a:solidFill>
              <a:srgbClr val="FF0000"/>
            </a:solidFill>
          </a:ln>
        </p:spPr>
        <p:txBody>
          <a:bodyPr wrap="square" rtlCol="0">
            <a:spAutoFit/>
          </a:bodyPr>
          <a:lstStyle/>
          <a:p>
            <a:r>
              <a:rPr lang="en-US" dirty="0"/>
              <a:t>Elect out of Subchapter K – IRC § 163(j) limitation computed at partner, rather than partnership level</a:t>
            </a:r>
          </a:p>
        </p:txBody>
      </p:sp>
    </p:spTree>
    <p:extLst>
      <p:ext uri="{BB962C8B-B14F-4D97-AF65-F5344CB8AC3E}">
        <p14:creationId xmlns:p14="http://schemas.microsoft.com/office/powerpoint/2010/main" val="425937783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79386"/>
            <a:ext cx="12099072" cy="484881"/>
          </a:xfrm>
        </p:spPr>
        <p:txBody>
          <a:bodyPr>
            <a:noAutofit/>
          </a:bodyPr>
          <a:lstStyle/>
          <a:p>
            <a:pPr algn="ctr"/>
            <a:r>
              <a:rPr lang="en-US" sz="3850" dirty="0"/>
              <a:t>TCJA &amp; CARES Act - Controlled Foreign Corporations (“CFCs”)</a:t>
            </a:r>
            <a:endParaRPr lang="en-US" sz="3850" i="1" dirty="0"/>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628652" y="737879"/>
            <a:ext cx="10700987" cy="6131271"/>
          </a:xfrm>
        </p:spPr>
        <p:txBody>
          <a:bodyPr>
            <a:noAutofit/>
          </a:bodyPr>
          <a:lstStyle/>
          <a:p>
            <a:pPr marL="0" indent="0">
              <a:buNone/>
            </a:pPr>
            <a:r>
              <a:rPr lang="en-US" sz="2100" dirty="0">
                <a:highlight>
                  <a:srgbClr val="00FFFF"/>
                </a:highlight>
              </a:rPr>
              <a:t>TCJA &amp; Cares Act</a:t>
            </a:r>
          </a:p>
          <a:p>
            <a:pPr marL="0" indent="0">
              <a:buNone/>
            </a:pPr>
            <a:r>
              <a:rPr lang="en-US" sz="2100" u="sng" dirty="0">
                <a:highlight>
                  <a:srgbClr val="00FFFF"/>
                </a:highlight>
              </a:rPr>
              <a:t>Business</a:t>
            </a:r>
            <a:r>
              <a:rPr lang="en-US" sz="2100" dirty="0">
                <a:highlight>
                  <a:srgbClr val="00FFFF"/>
                </a:highlight>
              </a:rPr>
              <a:t> Interest Expense Deduction – Controlled Foreign Corporations (“CFCs”)</a:t>
            </a:r>
            <a:endParaRPr lang="en-US" sz="2100" i="1" dirty="0">
              <a:highlight>
                <a:srgbClr val="00FFFF"/>
              </a:highlight>
            </a:endParaRPr>
          </a:p>
          <a:p>
            <a:pPr marL="0" indent="0">
              <a:buNone/>
            </a:pPr>
            <a:r>
              <a:rPr lang="en-US" sz="2100" dirty="0"/>
              <a:t>Interest Deductions  – International Treasury Regulations</a:t>
            </a:r>
          </a:p>
          <a:p>
            <a:pPr marL="0" indent="0">
              <a:buNone/>
            </a:pPr>
            <a:r>
              <a:rPr lang="en-US" sz="2100" dirty="0"/>
              <a:t>Interest Deductions  – </a:t>
            </a:r>
            <a:r>
              <a:rPr lang="en-US" sz="2100" b="1" u="sng" strike="sngStrike" dirty="0">
                <a:solidFill>
                  <a:srgbClr val="FF0000"/>
                </a:solidFill>
                <a:highlight>
                  <a:srgbClr val="FFFF00"/>
                </a:highlight>
              </a:rPr>
              <a:t>Prop.</a:t>
            </a:r>
            <a:r>
              <a:rPr lang="en-US" sz="2100" dirty="0"/>
              <a:t> Treas. Reg. § 1.163(j)-7 - 3</a:t>
            </a:r>
          </a:p>
          <a:p>
            <a:pPr marL="0" indent="0">
              <a:buNone/>
            </a:pPr>
            <a:r>
              <a:rPr lang="en-US" sz="2100" dirty="0"/>
              <a:t>Controlled Foreign Corps. (“CFCs”) – Applicability of IRC § 163(j)</a:t>
            </a:r>
          </a:p>
          <a:p>
            <a:pPr marL="0" indent="0">
              <a:buNone/>
            </a:pPr>
            <a:r>
              <a:rPr lang="en-US" sz="2100" dirty="0" err="1"/>
              <a:t>Plan’g</a:t>
            </a:r>
            <a:r>
              <a:rPr lang="en-US" sz="2100" dirty="0"/>
              <a:t> – Exam. – </a:t>
            </a:r>
            <a:r>
              <a:rPr lang="en-US" sz="2100" b="1" u="sng" dirty="0">
                <a:solidFill>
                  <a:srgbClr val="FF0000"/>
                </a:solidFill>
              </a:rPr>
              <a:t>CFC Group Election (Int. Inc. &amp; Int. Exp. Offset)</a:t>
            </a:r>
          </a:p>
          <a:p>
            <a:pPr marL="0" indent="0">
              <a:buNone/>
            </a:pPr>
            <a:r>
              <a:rPr lang="en-US" sz="2100" dirty="0"/>
              <a:t>Treas. Reg. § 1.163(j)-7– Applicability of IRC § 163(j) to CFCs &amp; US S/H – Outline - 2</a:t>
            </a:r>
          </a:p>
          <a:p>
            <a:pPr marL="0" indent="0">
              <a:buNone/>
            </a:pPr>
            <a:r>
              <a:rPr lang="en-US" sz="2100" dirty="0"/>
              <a:t>Treas. Reg. § 1.163(j)-7– Applicability of IRC § 163(j)</a:t>
            </a:r>
          </a:p>
          <a:p>
            <a:pPr marL="0" indent="0">
              <a:buNone/>
            </a:pPr>
            <a:r>
              <a:rPr lang="en-US" sz="2100" dirty="0"/>
              <a:t>Treas. Reg. § 1.163(j)-7– Applicability of IRC § 163(j) to CFCs &amp; US S/H</a:t>
            </a:r>
          </a:p>
          <a:p>
            <a:pPr marL="0" indent="0">
              <a:buNone/>
            </a:pPr>
            <a:r>
              <a:rPr lang="en-US" sz="2100" b="1" u="sng" dirty="0">
                <a:solidFill>
                  <a:srgbClr val="FF0000"/>
                </a:solidFill>
              </a:rPr>
              <a:t>Prop.</a:t>
            </a:r>
            <a:r>
              <a:rPr lang="en-US" sz="2100" dirty="0"/>
              <a:t> Treas. Reg. § 1.163(j)-7 – Rev. Proc. 2020-22 &amp; CFCs </a:t>
            </a:r>
          </a:p>
          <a:p>
            <a:pPr marL="0" indent="0">
              <a:buNone/>
            </a:pPr>
            <a:r>
              <a:rPr lang="en-US" sz="2100" dirty="0"/>
              <a:t>Treas. Reg. § 1.163(j)-7– CFC Group Election Example – </a:t>
            </a:r>
            <a:r>
              <a:rPr lang="en-US" sz="2100" b="1" u="sng" dirty="0">
                <a:solidFill>
                  <a:srgbClr val="FF0000"/>
                </a:solidFill>
              </a:rPr>
              <a:t>EBIE C/O</a:t>
            </a:r>
            <a:r>
              <a:rPr lang="en-US" sz="2100" b="1" dirty="0">
                <a:solidFill>
                  <a:srgbClr val="FF0000"/>
                </a:solidFill>
              </a:rPr>
              <a:t> </a:t>
            </a:r>
            <a:r>
              <a:rPr lang="en-US" sz="2100" dirty="0"/>
              <a:t>– 3</a:t>
            </a:r>
          </a:p>
          <a:p>
            <a:pPr marL="0" indent="0">
              <a:buNone/>
            </a:pPr>
            <a:r>
              <a:rPr lang="en-US" sz="2100" dirty="0"/>
              <a:t>Treas. Reg. § 1.163(j)-7– CFC Group Election </a:t>
            </a:r>
            <a:r>
              <a:rPr lang="en-US" sz="2100" b="1" u="sng" dirty="0">
                <a:solidFill>
                  <a:srgbClr val="FF0000"/>
                </a:solidFill>
              </a:rPr>
              <a:t>w/ Sub F &amp; GILTI</a:t>
            </a:r>
            <a:r>
              <a:rPr lang="en-US" sz="2100" dirty="0"/>
              <a:t> Ex. – </a:t>
            </a:r>
            <a:r>
              <a:rPr lang="en-US" sz="2100" b="1" u="sng" dirty="0">
                <a:solidFill>
                  <a:srgbClr val="FF0000"/>
                </a:solidFill>
              </a:rPr>
              <a:t>ETI to USP ATI</a:t>
            </a:r>
            <a:r>
              <a:rPr lang="en-US" sz="2100" dirty="0">
                <a:solidFill>
                  <a:srgbClr val="FF0000"/>
                </a:solidFill>
              </a:rPr>
              <a:t> </a:t>
            </a:r>
            <a:r>
              <a:rPr lang="en-US" sz="2100" dirty="0"/>
              <a:t>– 3</a:t>
            </a:r>
          </a:p>
          <a:p>
            <a:pPr marL="0" indent="0">
              <a:buNone/>
            </a:pPr>
            <a:r>
              <a:rPr lang="en-US" sz="2100" dirty="0"/>
              <a:t>Treas. Reg. § 1.163(j)-7(h) – Safe Harbor</a:t>
            </a:r>
          </a:p>
          <a:p>
            <a:pPr marL="0" indent="0">
              <a:buNone/>
            </a:pPr>
            <a:r>
              <a:rPr lang="en-US" sz="2100" dirty="0"/>
              <a:t>Treas. Reg. § 1.163(j)-7(h) – Election to Apply Safe Harbor – 3</a:t>
            </a:r>
          </a:p>
          <a:p>
            <a:pPr marL="0" indent="0">
              <a:buNone/>
            </a:pPr>
            <a:r>
              <a:rPr lang="en-US" sz="2100" dirty="0"/>
              <a:t>Treas. Reg. § 1.163(j)-7(h) – CFC Group </a:t>
            </a:r>
            <a:r>
              <a:rPr lang="en-US" sz="2100" b="1" u="sng" dirty="0">
                <a:solidFill>
                  <a:srgbClr val="FF0000"/>
                </a:solidFill>
              </a:rPr>
              <a:t>Safe Harbor</a:t>
            </a:r>
            <a:r>
              <a:rPr lang="en-US" sz="2100" dirty="0"/>
              <a:t> Election Example – 2</a:t>
            </a:r>
          </a:p>
          <a:p>
            <a:pPr marL="0" indent="0">
              <a:buNone/>
            </a:pPr>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201</a:t>
            </a:fld>
            <a:endParaRPr lang="en-US"/>
          </a:p>
        </p:txBody>
      </p:sp>
      <p:sp>
        <p:nvSpPr>
          <p:cNvPr id="8" name="TextBox 7">
            <a:extLst>
              <a:ext uri="{FF2B5EF4-FFF2-40B4-BE49-F238E27FC236}">
                <a16:creationId xmlns:a16="http://schemas.microsoft.com/office/drawing/2014/main" id="{CCCA03DC-2371-418B-B43C-7AADE1BF306E}"/>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1727605318"/>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59367" y="93757"/>
            <a:ext cx="10047245" cy="484881"/>
          </a:xfrm>
        </p:spPr>
        <p:txBody>
          <a:bodyPr>
            <a:normAutofit fontScale="90000"/>
          </a:bodyPr>
          <a:lstStyle/>
          <a:p>
            <a:pPr algn="ctr"/>
            <a:r>
              <a:rPr lang="en-US" u="sng" dirty="0"/>
              <a:t>Business</a:t>
            </a:r>
            <a:r>
              <a:rPr lang="en-US" dirty="0"/>
              <a:t> Interest Expense Deduction - Summary</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4180294" cy="3293209"/>
          </a:xfrm>
          <a:prstGeom prst="rect">
            <a:avLst/>
          </a:prstGeom>
          <a:noFill/>
        </p:spPr>
        <p:txBody>
          <a:bodyPr wrap="square" rtlCol="0">
            <a:spAutoFit/>
          </a:bodyPr>
          <a:lstStyle/>
          <a:p>
            <a:r>
              <a:rPr lang="en-US" sz="2600" b="1" dirty="0"/>
              <a:t>Enablers &amp; Limiters</a:t>
            </a:r>
            <a:r>
              <a:rPr lang="en-US" sz="2600" dirty="0"/>
              <a:t>: </a:t>
            </a:r>
          </a:p>
          <a:p>
            <a:pPr marL="457200" indent="-457200">
              <a:buFont typeface="Arial" panose="020B0604020202020204" pitchFamily="34" charset="0"/>
              <a:buChar char="•"/>
            </a:pPr>
            <a:r>
              <a:rPr lang="en-US" sz="2600" dirty="0"/>
              <a:t>BII</a:t>
            </a:r>
          </a:p>
          <a:p>
            <a:pPr marL="457200" indent="-457200">
              <a:buFont typeface="Arial" panose="020B0604020202020204" pitchFamily="34" charset="0"/>
              <a:buChar char="•"/>
            </a:pPr>
            <a:r>
              <a:rPr lang="en-US" sz="2600" dirty="0"/>
              <a:t>ATI - 30% </a:t>
            </a:r>
            <a:r>
              <a:rPr lang="en-US" sz="2600" b="1" dirty="0">
                <a:solidFill>
                  <a:srgbClr val="FF0000"/>
                </a:solidFill>
              </a:rPr>
              <a:t>√ </a:t>
            </a:r>
            <a:r>
              <a:rPr lang="en-US" sz="2600" dirty="0"/>
              <a:t>of EBITDA  2018 – 2021 then </a:t>
            </a:r>
          </a:p>
          <a:p>
            <a:pPr marL="457200" indent="-457200">
              <a:buFont typeface="Arial" panose="020B0604020202020204" pitchFamily="34" charset="0"/>
              <a:buChar char="•"/>
            </a:pPr>
            <a:r>
              <a:rPr lang="en-US" sz="2600" dirty="0"/>
              <a:t>ATI - 30%</a:t>
            </a:r>
            <a:r>
              <a:rPr lang="en-US" sz="2600" b="1" dirty="0">
                <a:solidFill>
                  <a:srgbClr val="FF0000"/>
                </a:solidFill>
              </a:rPr>
              <a:t> </a:t>
            </a:r>
            <a:r>
              <a:rPr lang="en-US" sz="2600" dirty="0"/>
              <a:t>of EBIT from 2022</a:t>
            </a:r>
          </a:p>
          <a:p>
            <a:pPr lvl="1" indent="-457200">
              <a:buFont typeface="Arial" panose="020B0604020202020204" pitchFamily="34" charset="0"/>
              <a:buChar char="•"/>
            </a:pPr>
            <a:r>
              <a:rPr lang="en-US" sz="2600" dirty="0"/>
              <a:t>Floor plan financing interest expense</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202</a:t>
            </a:fld>
            <a:endParaRPr lang="en-US"/>
          </a:p>
        </p:txBody>
      </p:sp>
      <p:sp>
        <p:nvSpPr>
          <p:cNvPr id="5" name="TextBox 4">
            <a:extLst>
              <a:ext uri="{FF2B5EF4-FFF2-40B4-BE49-F238E27FC236}">
                <a16:creationId xmlns:a16="http://schemas.microsoft.com/office/drawing/2014/main" id="{260D29D3-D9D7-4BF0-97A1-825ACF6D9A55}"/>
              </a:ext>
            </a:extLst>
          </p:cNvPr>
          <p:cNvSpPr txBox="1"/>
          <p:nvPr/>
        </p:nvSpPr>
        <p:spPr>
          <a:xfrm>
            <a:off x="646770" y="4059053"/>
            <a:ext cx="3958683" cy="1107996"/>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CARES Act increased to 50% for 2019 &amp; 2020 – can elect out – can elect 2019 ATI limit in 2020.</a:t>
            </a:r>
          </a:p>
        </p:txBody>
      </p:sp>
      <p:sp>
        <p:nvSpPr>
          <p:cNvPr id="12" name="TextBox 11">
            <a:extLst>
              <a:ext uri="{FF2B5EF4-FFF2-40B4-BE49-F238E27FC236}">
                <a16:creationId xmlns:a16="http://schemas.microsoft.com/office/drawing/2014/main" id="{1D175F4B-EEB8-4C86-90AB-FB01595A4D55}"/>
              </a:ext>
            </a:extLst>
          </p:cNvPr>
          <p:cNvSpPr txBox="1"/>
          <p:nvPr/>
        </p:nvSpPr>
        <p:spPr>
          <a:xfrm>
            <a:off x="5093319" y="717002"/>
            <a:ext cx="6347834" cy="3693319"/>
          </a:xfrm>
          <a:prstGeom prst="rect">
            <a:avLst/>
          </a:prstGeom>
          <a:noFill/>
        </p:spPr>
        <p:txBody>
          <a:bodyPr wrap="square">
            <a:spAutoFit/>
          </a:bodyPr>
          <a:lstStyle/>
          <a:p>
            <a:r>
              <a:rPr lang="en-US" sz="2600" b="1" dirty="0"/>
              <a:t>Exceptions:</a:t>
            </a:r>
          </a:p>
          <a:p>
            <a:pPr marL="457200" indent="-457200">
              <a:buFont typeface="Arial" panose="020B0604020202020204" pitchFamily="34" charset="0"/>
              <a:buChar char="•"/>
            </a:pPr>
            <a:r>
              <a:rPr lang="en-US" sz="2600" dirty="0"/>
              <a:t>Average annual gross receipts do not exceed $ 25 M ($ 26 M inflation adjusted – 2019 - 2021) for the prior 3-tax yr. period.</a:t>
            </a:r>
          </a:p>
          <a:p>
            <a:pPr marL="457200" indent="-457200">
              <a:buFont typeface="Arial" panose="020B0604020202020204" pitchFamily="34" charset="0"/>
              <a:buChar char="•"/>
            </a:pPr>
            <a:r>
              <a:rPr lang="en-US" sz="2600" dirty="0"/>
              <a:t>Performing services as an employee</a:t>
            </a:r>
          </a:p>
          <a:p>
            <a:pPr marL="457200" indent="-457200">
              <a:buFont typeface="Arial" panose="020B0604020202020204" pitchFamily="34" charset="0"/>
              <a:buChar char="•"/>
            </a:pPr>
            <a:r>
              <a:rPr lang="en-US" sz="2600" dirty="0"/>
              <a:t>Electing (irrevocable) real property trade or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Electing (irrevocable) farming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Sale or furnishing of certain utility services</a:t>
            </a:r>
          </a:p>
        </p:txBody>
      </p:sp>
      <p:sp>
        <p:nvSpPr>
          <p:cNvPr id="14" name="TextBox 13">
            <a:extLst>
              <a:ext uri="{FF2B5EF4-FFF2-40B4-BE49-F238E27FC236}">
                <a16:creationId xmlns:a16="http://schemas.microsoft.com/office/drawing/2014/main" id="{E60F4E94-4D1A-4152-AED6-22B33EAA9C24}"/>
              </a:ext>
            </a:extLst>
          </p:cNvPr>
          <p:cNvSpPr txBox="1"/>
          <p:nvPr/>
        </p:nvSpPr>
        <p:spPr>
          <a:xfrm>
            <a:off x="5207620" y="4378009"/>
            <a:ext cx="6423102" cy="769441"/>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One-Time Extension to Make or W/D Election (2018 - 2020) – CARES Act - Rev. Proc. 2020-22 (4-10-20)</a:t>
            </a:r>
          </a:p>
        </p:txBody>
      </p:sp>
      <p:sp>
        <p:nvSpPr>
          <p:cNvPr id="15" name="TextBox 14">
            <a:extLst>
              <a:ext uri="{FF2B5EF4-FFF2-40B4-BE49-F238E27FC236}">
                <a16:creationId xmlns:a16="http://schemas.microsoft.com/office/drawing/2014/main" id="{9DB52648-0D5D-4236-ABED-1794346CE7F0}"/>
              </a:ext>
            </a:extLst>
          </p:cNvPr>
          <p:cNvSpPr txBox="1"/>
          <p:nvPr/>
        </p:nvSpPr>
        <p:spPr>
          <a:xfrm>
            <a:off x="646773" y="5386043"/>
            <a:ext cx="10660564" cy="1354217"/>
          </a:xfrm>
          <a:prstGeom prst="rect">
            <a:avLst/>
          </a:prstGeom>
          <a:noFill/>
        </p:spPr>
        <p:txBody>
          <a:bodyPr wrap="square" rtlCol="0">
            <a:spAutoFit/>
          </a:bodyPr>
          <a:lstStyle/>
          <a:p>
            <a:r>
              <a:rPr lang="en-US" sz="2050" dirty="0"/>
              <a:t>Above rules generally apply to Individuals &amp; Others.  </a:t>
            </a:r>
            <a:r>
              <a:rPr lang="en-US" sz="2050" dirty="0">
                <a:highlight>
                  <a:srgbClr val="FFFF00"/>
                </a:highlight>
              </a:rPr>
              <a:t>Above &amp; additional rules apply to</a:t>
            </a:r>
            <a:r>
              <a:rPr lang="en-US" sz="2050" dirty="0"/>
              <a:t> </a:t>
            </a:r>
            <a:r>
              <a:rPr lang="en-US" sz="2050" b="1" dirty="0">
                <a:solidFill>
                  <a:srgbClr val="FF0000"/>
                </a:solidFill>
              </a:rPr>
              <a:t>(1) </a:t>
            </a:r>
            <a:r>
              <a:rPr lang="en-US" sz="2050" dirty="0"/>
              <a:t>C Corps. (including Real Estate Investment Trusts (“REITs”), Regulated Investment Companies (“RICs”), and members of consolidated groups) and tax-exempt corporations, </a:t>
            </a:r>
            <a:r>
              <a:rPr lang="en-US" sz="2050" b="1" dirty="0">
                <a:solidFill>
                  <a:srgbClr val="FF0000"/>
                </a:solidFill>
              </a:rPr>
              <a:t>(2) </a:t>
            </a:r>
            <a:r>
              <a:rPr lang="en-US" sz="2050" dirty="0"/>
              <a:t>Partnerships &amp; S Corporations, </a:t>
            </a:r>
            <a:r>
              <a:rPr lang="en-US" sz="2050" b="1" dirty="0">
                <a:solidFill>
                  <a:srgbClr val="FF0000"/>
                </a:solidFill>
              </a:rPr>
              <a:t>(3) </a:t>
            </a:r>
            <a:r>
              <a:rPr lang="en-US" sz="2050" dirty="0">
                <a:highlight>
                  <a:srgbClr val="FFFF00"/>
                </a:highlight>
              </a:rPr>
              <a:t>Controlled Foreign Corporations (“CFCs”), </a:t>
            </a:r>
            <a:r>
              <a:rPr lang="en-US" sz="2050" dirty="0"/>
              <a:t>and </a:t>
            </a:r>
            <a:r>
              <a:rPr lang="en-US" sz="2050" b="1" dirty="0">
                <a:solidFill>
                  <a:srgbClr val="FF0000"/>
                </a:solidFill>
              </a:rPr>
              <a:t>(4)</a:t>
            </a:r>
            <a:r>
              <a:rPr lang="en-US" sz="2050" dirty="0"/>
              <a:t> Effectively Connected Income (“ECI”)</a:t>
            </a:r>
          </a:p>
        </p:txBody>
      </p:sp>
      <p:cxnSp>
        <p:nvCxnSpPr>
          <p:cNvPr id="11" name="Straight Connector 10">
            <a:extLst>
              <a:ext uri="{FF2B5EF4-FFF2-40B4-BE49-F238E27FC236}">
                <a16:creationId xmlns:a16="http://schemas.microsoft.com/office/drawing/2014/main" id="{AC957B9D-104B-4EAC-A7F5-6EA46B59637F}"/>
              </a:ext>
            </a:extLst>
          </p:cNvPr>
          <p:cNvCxnSpPr>
            <a:cxnSpLocks/>
          </p:cNvCxnSpPr>
          <p:nvPr/>
        </p:nvCxnSpPr>
        <p:spPr>
          <a:xfrm flipV="1">
            <a:off x="4962293" y="702528"/>
            <a:ext cx="0" cy="454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4912CFD-C628-4887-BD3C-EE064D52F641}"/>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945123571"/>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46418" y="78600"/>
            <a:ext cx="11863443" cy="484881"/>
          </a:xfrm>
        </p:spPr>
        <p:txBody>
          <a:bodyPr>
            <a:normAutofit fontScale="90000"/>
          </a:bodyPr>
          <a:lstStyle/>
          <a:p>
            <a:pPr algn="ctr"/>
            <a:r>
              <a:rPr lang="en-US" dirty="0"/>
              <a:t>Interest Deductions  – International Treasury Regulations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680180" y="948387"/>
            <a:ext cx="10673620" cy="5831013"/>
          </a:xfrm>
        </p:spPr>
        <p:txBody>
          <a:bodyPr>
            <a:noAutofit/>
          </a:bodyPr>
          <a:lstStyle/>
          <a:p>
            <a:pPr marL="0" indent="0">
              <a:buNone/>
            </a:pPr>
            <a:r>
              <a:rPr lang="en-US" sz="2600" dirty="0"/>
              <a:t>§ 1.163(j)-7 </a:t>
            </a:r>
            <a:r>
              <a:rPr lang="en-US" sz="2600" i="1" dirty="0"/>
              <a:t>Application of the </a:t>
            </a:r>
            <a:r>
              <a:rPr lang="en-US" sz="2600" i="1" dirty="0">
                <a:highlight>
                  <a:srgbClr val="FFFF00"/>
                </a:highlight>
              </a:rPr>
              <a:t>section 163(j) </a:t>
            </a:r>
            <a:r>
              <a:rPr lang="en-US" sz="2600" i="1" dirty="0"/>
              <a:t>limitation to foreign corporations and United States shareholders.</a:t>
            </a:r>
            <a:r>
              <a:rPr lang="en-US" sz="2600" dirty="0"/>
              <a:t>[also issued under 26 U.S.C. 163(j)(8)(B) and 26 U.S.C. 1502.] </a:t>
            </a:r>
          </a:p>
          <a:p>
            <a:pPr marL="0" indent="0">
              <a:buNone/>
            </a:pPr>
            <a:endParaRPr lang="en-US" sz="2600" dirty="0"/>
          </a:p>
          <a:p>
            <a:pPr marL="0" indent="0">
              <a:buNone/>
            </a:pPr>
            <a:r>
              <a:rPr lang="en-US" sz="2600" dirty="0"/>
              <a:t>	Applies to CFCs in computing GILTI and Subpart F income</a:t>
            </a:r>
          </a:p>
          <a:p>
            <a:pPr marL="0" indent="0">
              <a:buNone/>
            </a:pPr>
            <a:endParaRPr lang="en-US" sz="2600" dirty="0"/>
          </a:p>
          <a:p>
            <a:pPr marL="0" indent="0">
              <a:buNone/>
            </a:pPr>
            <a:endParaRPr lang="en-US" sz="2600" dirty="0"/>
          </a:p>
          <a:p>
            <a:pPr marL="0" indent="0">
              <a:buNone/>
            </a:pPr>
            <a:r>
              <a:rPr lang="en-US" sz="2600" dirty="0"/>
              <a:t>Treas. Reg. § 1.163(j)-7</a:t>
            </a:r>
            <a:r>
              <a:rPr lang="en-US" sz="2400" dirty="0"/>
              <a:t> (</a:t>
            </a:r>
            <a:r>
              <a:rPr lang="en-US" sz="2400" b="1" dirty="0">
                <a:solidFill>
                  <a:srgbClr val="FF0000"/>
                </a:solidFill>
              </a:rPr>
              <a:t>2020 </a:t>
            </a:r>
            <a:r>
              <a:rPr lang="en-US" sz="2400" dirty="0"/>
              <a:t>&amp; </a:t>
            </a:r>
            <a:r>
              <a:rPr lang="en-US" sz="2400" b="1" dirty="0">
                <a:solidFill>
                  <a:srgbClr val="FF0000"/>
                </a:solidFill>
              </a:rPr>
              <a:t>2021</a:t>
            </a:r>
            <a:r>
              <a:rPr lang="en-US" sz="2400" dirty="0"/>
              <a:t>)</a:t>
            </a:r>
            <a:endParaRPr lang="en-US" sz="2600"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61BE1489-F384-473C-8B31-CAE00B309F7D}"/>
              </a:ext>
            </a:extLst>
          </p:cNvPr>
          <p:cNvSpPr>
            <a:spLocks noGrp="1"/>
          </p:cNvSpPr>
          <p:nvPr>
            <p:ph type="sldNum" sz="quarter" idx="12"/>
          </p:nvPr>
        </p:nvSpPr>
        <p:spPr/>
        <p:txBody>
          <a:bodyPr/>
          <a:lstStyle/>
          <a:p>
            <a:fld id="{59999BA8-5833-4EBD-87D2-B05BF3439043}" type="slidenum">
              <a:rPr lang="en-US" smtClean="0"/>
              <a:t>203</a:t>
            </a:fld>
            <a:endParaRPr lang="en-US"/>
          </a:p>
        </p:txBody>
      </p:sp>
    </p:spTree>
    <p:extLst>
      <p:ext uri="{BB962C8B-B14F-4D97-AF65-F5344CB8AC3E}">
        <p14:creationId xmlns:p14="http://schemas.microsoft.com/office/powerpoint/2010/main" val="896240367"/>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356264" y="78600"/>
            <a:ext cx="11400311" cy="484881"/>
          </a:xfrm>
        </p:spPr>
        <p:txBody>
          <a:bodyPr>
            <a:normAutofit fontScale="90000"/>
          </a:bodyPr>
          <a:lstStyle/>
          <a:p>
            <a:pPr algn="ctr"/>
            <a:r>
              <a:rPr lang="en-US" dirty="0"/>
              <a:t>Interest Deductions  – Treas. Reg. § 1.163(j)-7 </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948383"/>
            <a:ext cx="10775008" cy="5831013"/>
          </a:xfrm>
        </p:spPr>
        <p:txBody>
          <a:bodyPr>
            <a:noAutofit/>
          </a:bodyPr>
          <a:lstStyle/>
          <a:p>
            <a:pPr marL="0" indent="0">
              <a:buNone/>
            </a:pPr>
            <a:r>
              <a:rPr lang="en-US" sz="2600" dirty="0"/>
              <a:t>Under the </a:t>
            </a:r>
            <a:r>
              <a:rPr lang="en-US" sz="2600" b="1" u="sng" dirty="0">
                <a:solidFill>
                  <a:srgbClr val="FF0000"/>
                </a:solidFill>
              </a:rPr>
              <a:t>general rule</a:t>
            </a:r>
            <a:r>
              <a:rPr lang="en-US" sz="2600" dirty="0"/>
              <a:t>, </a:t>
            </a:r>
            <a:r>
              <a:rPr lang="en-US" sz="2600" b="1" u="sng" dirty="0"/>
              <a:t>each</a:t>
            </a:r>
            <a:r>
              <a:rPr lang="en-US" sz="2600" dirty="0"/>
              <a:t> CFC with business interest expense would </a:t>
            </a:r>
            <a:r>
              <a:rPr lang="en-US" sz="2600" b="1" u="sng" dirty="0"/>
              <a:t>separately</a:t>
            </a:r>
            <a:r>
              <a:rPr lang="en-US" sz="2600" dirty="0"/>
              <a:t> apply IRC § 163(j) to determine the extent to which that expense is:</a:t>
            </a:r>
          </a:p>
          <a:p>
            <a:pPr marL="0" indent="0">
              <a:buNone/>
            </a:pPr>
            <a:endParaRPr lang="en-US" sz="2600" dirty="0"/>
          </a:p>
          <a:p>
            <a:pPr marL="571500" indent="-571500">
              <a:buFont typeface="+mj-lt"/>
              <a:buAutoNum type="romanLcPeriod"/>
            </a:pPr>
            <a:r>
              <a:rPr lang="en-US" sz="2600" dirty="0"/>
              <a:t>Deductible for purposes of computing </a:t>
            </a:r>
            <a:r>
              <a:rPr lang="en-US" sz="2600" dirty="0">
                <a:highlight>
                  <a:srgbClr val="FFFF00"/>
                </a:highlight>
              </a:rPr>
              <a:t>subpart F income</a:t>
            </a:r>
            <a:r>
              <a:rPr lang="en-US" sz="2600" dirty="0"/>
              <a:t> as defined under IRC § 952</a:t>
            </a:r>
          </a:p>
          <a:p>
            <a:pPr marL="571500" indent="-571500">
              <a:buFont typeface="+mj-lt"/>
              <a:buAutoNum type="romanLcPeriod"/>
            </a:pPr>
            <a:endParaRPr lang="en-US" sz="2600" dirty="0"/>
          </a:p>
          <a:p>
            <a:pPr marL="571500" indent="-571500">
              <a:buFont typeface="+mj-lt"/>
              <a:buAutoNum type="romanLcPeriod"/>
            </a:pPr>
            <a:r>
              <a:rPr lang="en-US" sz="2600" dirty="0">
                <a:highlight>
                  <a:srgbClr val="FFFF00"/>
                </a:highlight>
              </a:rPr>
              <a:t>Tested income</a:t>
            </a:r>
            <a:r>
              <a:rPr lang="en-US" sz="2600" dirty="0"/>
              <a:t> as defined under IRC § 951A(c)(2)(A)</a:t>
            </a:r>
          </a:p>
          <a:p>
            <a:pPr marL="571500" indent="-571500">
              <a:buFont typeface="+mj-lt"/>
              <a:buAutoNum type="romanLcPeriod"/>
            </a:pPr>
            <a:endParaRPr lang="en-US" sz="2600" dirty="0"/>
          </a:p>
          <a:p>
            <a:pPr marL="571500" indent="-571500">
              <a:buFont typeface="+mj-lt"/>
              <a:buAutoNum type="romanLcPeriod"/>
            </a:pPr>
            <a:r>
              <a:rPr lang="en-US" sz="2600" dirty="0">
                <a:highlight>
                  <a:srgbClr val="FFFF00"/>
                </a:highlight>
              </a:rPr>
              <a:t>Income which is effectively connected</a:t>
            </a:r>
            <a:r>
              <a:rPr lang="en-US" sz="2600" dirty="0"/>
              <a:t> with the conduct of a US trade or business (“ECI”) as defined under IRC § 864(c) &amp; Treas. Reg. § 1.884-1(d)(1)(iii).  See also IRC §§ 881, 882, 883, 884, 885, &amp; 887</a:t>
            </a:r>
          </a:p>
          <a:p>
            <a:pPr marL="0" indent="0">
              <a:buNone/>
            </a:pPr>
            <a:endParaRPr lang="en-US" sz="2600" dirty="0"/>
          </a:p>
          <a:p>
            <a:pPr marL="0" indent="0">
              <a:buNone/>
            </a:pPr>
            <a:r>
              <a:rPr lang="en-US" sz="2600" dirty="0"/>
              <a:t>IRC § 163(j) and </a:t>
            </a:r>
            <a:r>
              <a:rPr lang="en-US" sz="2600" strike="sngStrike" dirty="0">
                <a:highlight>
                  <a:srgbClr val="FFFF00"/>
                </a:highlight>
              </a:rPr>
              <a:t>Prop.</a:t>
            </a:r>
            <a:r>
              <a:rPr lang="en-US" sz="2600" dirty="0"/>
              <a:t> Treas. Reg. § 1.163(j)-7</a:t>
            </a:r>
            <a:r>
              <a:rPr lang="en-US" sz="2400" dirty="0"/>
              <a:t> (</a:t>
            </a:r>
            <a:r>
              <a:rPr lang="en-US" sz="2400" b="1" dirty="0">
                <a:solidFill>
                  <a:srgbClr val="FF0000"/>
                </a:solidFill>
              </a:rPr>
              <a:t>2021</a:t>
            </a:r>
            <a:r>
              <a:rPr lang="en-US" sz="2400" dirty="0"/>
              <a:t>)</a:t>
            </a:r>
            <a:endParaRPr lang="en-US" sz="2600"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10524BE-03DD-4E9B-98D1-F5861AAF2189}"/>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3</a:t>
            </a:r>
          </a:p>
        </p:txBody>
      </p:sp>
      <p:sp>
        <p:nvSpPr>
          <p:cNvPr id="8" name="Slide Number Placeholder 7">
            <a:extLst>
              <a:ext uri="{FF2B5EF4-FFF2-40B4-BE49-F238E27FC236}">
                <a16:creationId xmlns:a16="http://schemas.microsoft.com/office/drawing/2014/main" id="{05D5F3CF-7D88-44FA-A9B7-A567225DB1CC}"/>
              </a:ext>
            </a:extLst>
          </p:cNvPr>
          <p:cNvSpPr>
            <a:spLocks noGrp="1"/>
          </p:cNvSpPr>
          <p:nvPr>
            <p:ph type="sldNum" sz="quarter" idx="12"/>
          </p:nvPr>
        </p:nvSpPr>
        <p:spPr/>
        <p:txBody>
          <a:bodyPr/>
          <a:lstStyle/>
          <a:p>
            <a:fld id="{59999BA8-5833-4EBD-87D2-B05BF3439043}" type="slidenum">
              <a:rPr lang="en-US" smtClean="0"/>
              <a:t>204</a:t>
            </a:fld>
            <a:endParaRPr lang="en-US"/>
          </a:p>
        </p:txBody>
      </p:sp>
    </p:spTree>
    <p:extLst>
      <p:ext uri="{BB962C8B-B14F-4D97-AF65-F5344CB8AC3E}">
        <p14:creationId xmlns:p14="http://schemas.microsoft.com/office/powerpoint/2010/main" val="1670842183"/>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356264" y="78600"/>
            <a:ext cx="11400311" cy="484881"/>
          </a:xfrm>
        </p:spPr>
        <p:txBody>
          <a:bodyPr>
            <a:normAutofit fontScale="90000"/>
          </a:bodyPr>
          <a:lstStyle/>
          <a:p>
            <a:pPr algn="ctr"/>
            <a:r>
              <a:rPr lang="en-US" dirty="0"/>
              <a:t>Interest Deductions  – Treas. Reg. § 1.163(j)-7 </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7" y="722758"/>
            <a:ext cx="10775010" cy="6135242"/>
          </a:xfrm>
        </p:spPr>
        <p:txBody>
          <a:bodyPr>
            <a:noAutofit/>
          </a:bodyPr>
          <a:lstStyle/>
          <a:p>
            <a:pPr marL="0" indent="0">
              <a:buNone/>
            </a:pPr>
            <a:r>
              <a:rPr lang="en-US" sz="2100" b="1" u="sng" dirty="0">
                <a:solidFill>
                  <a:srgbClr val="FF0000"/>
                </a:solidFill>
              </a:rPr>
              <a:t>Alternative method </a:t>
            </a:r>
            <a:r>
              <a:rPr lang="en-US" sz="2100" b="1" u="sng" dirty="0">
                <a:solidFill>
                  <a:srgbClr val="FF0000"/>
                </a:solidFill>
                <a:highlight>
                  <a:srgbClr val="FFFF00"/>
                </a:highlight>
              </a:rPr>
              <a:t>election</a:t>
            </a:r>
            <a:r>
              <a:rPr lang="en-US" sz="2100" b="1" u="sng" dirty="0">
                <a:solidFill>
                  <a:srgbClr val="FF0000"/>
                </a:solidFill>
              </a:rPr>
              <a:t> (same as prior slide plus):</a:t>
            </a:r>
            <a:endParaRPr lang="en-US" sz="2100" dirty="0"/>
          </a:p>
          <a:p>
            <a:pPr marL="0" indent="0">
              <a:buNone/>
            </a:pPr>
            <a:r>
              <a:rPr lang="en-US" sz="2100" dirty="0"/>
              <a:t>Aggregate groups of CFCs with common ownership (≥ 80% by value) for IRC § 163(j) deduction determination - </a:t>
            </a:r>
            <a:r>
              <a:rPr lang="en-US" sz="2100" dirty="0">
                <a:highlight>
                  <a:srgbClr val="FFFF00"/>
                </a:highlight>
              </a:rPr>
              <a:t>A CFC with ECI can</a:t>
            </a:r>
            <a:r>
              <a:rPr lang="en-US" sz="2100" strike="sngStrike" dirty="0">
                <a:highlight>
                  <a:srgbClr val="FFFF00"/>
                </a:highlight>
              </a:rPr>
              <a:t>not</a:t>
            </a:r>
            <a:r>
              <a:rPr lang="en-US" sz="2100" dirty="0">
                <a:highlight>
                  <a:srgbClr val="FFFF00"/>
                </a:highlight>
              </a:rPr>
              <a:t> elect the alternative method – “Specified group members” of a “specified group” – a “CFC group”</a:t>
            </a:r>
          </a:p>
          <a:p>
            <a:pPr algn="l"/>
            <a:endParaRPr lang="en-US" sz="2100" b="0" i="0" u="none" strike="noStrike" baseline="0" dirty="0">
              <a:solidFill>
                <a:srgbClr val="000000"/>
              </a:solidFill>
            </a:endParaRPr>
          </a:p>
          <a:p>
            <a:pPr marL="0" indent="0">
              <a:buNone/>
            </a:pPr>
            <a:r>
              <a:rPr lang="en-US" sz="2100" b="0" i="0" u="none" strike="noStrike" baseline="0" dirty="0">
                <a:solidFill>
                  <a:srgbClr val="000000"/>
                </a:solidFill>
              </a:rPr>
              <a:t>US S/H no longer need to satisfy the 80% ownership threshold with respect to first-tier CFCs</a:t>
            </a:r>
          </a:p>
          <a:p>
            <a:pPr marL="0" indent="0">
              <a:buNone/>
            </a:pPr>
            <a:endParaRPr lang="en-US" sz="2100" dirty="0"/>
          </a:p>
          <a:p>
            <a:pPr marL="0" indent="0">
              <a:buNone/>
            </a:pPr>
            <a:r>
              <a:rPr lang="en-US" sz="2100" strike="sngStrike" dirty="0">
                <a:highlight>
                  <a:srgbClr val="FFFF00"/>
                </a:highlight>
              </a:rPr>
              <a:t>An upper-tier CFC group member takes into account a proportionate share of ‘‘excess’’ ATI of the lower-tier CFC group member beginning with the lowest group member</a:t>
            </a:r>
            <a:r>
              <a:rPr lang="en-US" sz="2100" dirty="0"/>
              <a:t> – Dividends received by a CFC are not included in computing ATI to mitigate potential double counting</a:t>
            </a:r>
            <a:endParaRPr lang="en-US" sz="2100" dirty="0">
              <a:highlight>
                <a:srgbClr val="FFFF00"/>
              </a:highlight>
            </a:endParaRPr>
          </a:p>
          <a:p>
            <a:pPr marL="0" indent="0">
              <a:buNone/>
            </a:pPr>
            <a:endParaRPr lang="en-US" sz="2100" dirty="0"/>
          </a:p>
          <a:p>
            <a:pPr marL="0" indent="0">
              <a:buNone/>
            </a:pPr>
            <a:r>
              <a:rPr lang="en-US" sz="2100" dirty="0">
                <a:highlight>
                  <a:srgbClr val="FFFF00"/>
                </a:highlight>
              </a:rPr>
              <a:t>A controlled partnership (in general, a partnership in which CFC group members own, in aggregate, ≥ 80 percent of the interests) is generally treated as a CFC group member and the interest in the controlled partnership is treated as stock</a:t>
            </a:r>
          </a:p>
          <a:p>
            <a:pPr marL="0" indent="0">
              <a:buNone/>
            </a:pPr>
            <a:endParaRPr lang="en-US" sz="2100" dirty="0"/>
          </a:p>
          <a:p>
            <a:pPr marL="0" indent="0">
              <a:buNone/>
            </a:pPr>
            <a:r>
              <a:rPr lang="en-US" sz="2100" dirty="0"/>
              <a:t>IRC § 163(j) and </a:t>
            </a:r>
            <a:r>
              <a:rPr lang="en-US" sz="2100" strike="sngStrike" dirty="0">
                <a:highlight>
                  <a:srgbClr val="FFFF00"/>
                </a:highlight>
              </a:rPr>
              <a:t>Prop.</a:t>
            </a:r>
            <a:r>
              <a:rPr lang="en-US" sz="2100" dirty="0"/>
              <a:t> Treas. Reg. §§ 1.163(j)-7 </a:t>
            </a:r>
            <a:r>
              <a:rPr lang="en-US" sz="2400" dirty="0"/>
              <a:t>(</a:t>
            </a:r>
            <a:r>
              <a:rPr lang="en-US" sz="2400" b="1" dirty="0">
                <a:solidFill>
                  <a:srgbClr val="FF0000"/>
                </a:solidFill>
              </a:rPr>
              <a:t>2020 </a:t>
            </a:r>
            <a:r>
              <a:rPr lang="en-US" sz="2400" b="1" dirty="0"/>
              <a:t>&amp;</a:t>
            </a:r>
            <a:r>
              <a:rPr lang="en-US" sz="2400" b="1" dirty="0">
                <a:solidFill>
                  <a:srgbClr val="FF0000"/>
                </a:solidFill>
              </a:rPr>
              <a:t> 2021</a:t>
            </a:r>
            <a:r>
              <a:rPr lang="en-US" sz="2400" dirty="0"/>
              <a:t>) </a:t>
            </a:r>
            <a:r>
              <a:rPr lang="en-US" sz="2100" dirty="0"/>
              <a:t>&amp; 1.1502-75(d) (</a:t>
            </a:r>
            <a:r>
              <a:rPr lang="en-US" sz="2100" b="1" dirty="0">
                <a:solidFill>
                  <a:srgbClr val="FF0000"/>
                </a:solidFill>
              </a:rPr>
              <a:t>2020</a:t>
            </a:r>
            <a:r>
              <a:rPr lang="en-US" sz="2100" dirty="0"/>
              <a:t>) [consolidation principles for CFC group]</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10524BE-03DD-4E9B-98D1-F5861AAF2189}"/>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3</a:t>
            </a:r>
          </a:p>
        </p:txBody>
      </p:sp>
      <p:sp>
        <p:nvSpPr>
          <p:cNvPr id="8" name="Slide Number Placeholder 7">
            <a:extLst>
              <a:ext uri="{FF2B5EF4-FFF2-40B4-BE49-F238E27FC236}">
                <a16:creationId xmlns:a16="http://schemas.microsoft.com/office/drawing/2014/main" id="{D49177C3-7D3A-4D86-BECE-66DF16990056}"/>
              </a:ext>
            </a:extLst>
          </p:cNvPr>
          <p:cNvSpPr>
            <a:spLocks noGrp="1"/>
          </p:cNvSpPr>
          <p:nvPr>
            <p:ph type="sldNum" sz="quarter" idx="12"/>
          </p:nvPr>
        </p:nvSpPr>
        <p:spPr/>
        <p:txBody>
          <a:bodyPr/>
          <a:lstStyle/>
          <a:p>
            <a:fld id="{59999BA8-5833-4EBD-87D2-B05BF3439043}" type="slidenum">
              <a:rPr lang="en-US" smtClean="0"/>
              <a:t>205</a:t>
            </a:fld>
            <a:endParaRPr lang="en-US" dirty="0"/>
          </a:p>
        </p:txBody>
      </p:sp>
    </p:spTree>
    <p:extLst>
      <p:ext uri="{BB962C8B-B14F-4D97-AF65-F5344CB8AC3E}">
        <p14:creationId xmlns:p14="http://schemas.microsoft.com/office/powerpoint/2010/main" val="81263225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356264" y="78600"/>
            <a:ext cx="11400311" cy="484881"/>
          </a:xfrm>
        </p:spPr>
        <p:txBody>
          <a:bodyPr>
            <a:normAutofit fontScale="90000"/>
          </a:bodyPr>
          <a:lstStyle/>
          <a:p>
            <a:pPr algn="ctr"/>
            <a:r>
              <a:rPr lang="en-US" dirty="0"/>
              <a:t>Interest Deductions  – Treas. Reg. § 1.163(j)-7 </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7" y="722758"/>
            <a:ext cx="10775010" cy="6135242"/>
          </a:xfrm>
        </p:spPr>
        <p:txBody>
          <a:bodyPr>
            <a:noAutofit/>
          </a:bodyPr>
          <a:lstStyle/>
          <a:p>
            <a:pPr marL="0" indent="0">
              <a:buNone/>
            </a:pPr>
            <a:r>
              <a:rPr lang="en-US" sz="2600" b="1" u="sng" dirty="0">
                <a:solidFill>
                  <a:srgbClr val="FF0000"/>
                </a:solidFill>
              </a:rPr>
              <a:t>Alternative method election (same as second prior slide plus): [Continued]</a:t>
            </a:r>
            <a:endParaRPr lang="en-US" sz="2600" dirty="0"/>
          </a:p>
          <a:p>
            <a:pPr marL="0" indent="0">
              <a:buNone/>
            </a:pPr>
            <a:r>
              <a:rPr lang="en-US" sz="2600" dirty="0"/>
              <a:t>Goal of alternative method election is smaller interest expense when netted with CFC group member interest income and reduced disallowed interest expense deductions</a:t>
            </a:r>
          </a:p>
          <a:p>
            <a:pPr marL="0" indent="0">
              <a:buNone/>
            </a:pPr>
            <a:endParaRPr lang="en-US" sz="2600" dirty="0"/>
          </a:p>
          <a:p>
            <a:pPr marL="0" indent="0">
              <a:buNone/>
            </a:pPr>
            <a:r>
              <a:rPr lang="en-US" sz="2600" dirty="0"/>
              <a:t>In identifying CFC group members, members of a consolidated tax group are treated as a single person</a:t>
            </a:r>
          </a:p>
          <a:p>
            <a:pPr marL="0" indent="0">
              <a:buNone/>
            </a:pPr>
            <a:endParaRPr lang="en-US" sz="2600" dirty="0"/>
          </a:p>
          <a:p>
            <a:pPr marL="0" indent="0">
              <a:buNone/>
            </a:pPr>
            <a:r>
              <a:rPr lang="en-US" sz="2600" dirty="0"/>
              <a:t>Financial services group is </a:t>
            </a:r>
            <a:r>
              <a:rPr lang="en-US" sz="2600" dirty="0">
                <a:highlight>
                  <a:srgbClr val="FFFF00"/>
                </a:highlight>
              </a:rPr>
              <a:t>NOT</a:t>
            </a:r>
            <a:r>
              <a:rPr lang="en-US" sz="2600" dirty="0"/>
              <a:t> considered to be a separate subgroup</a:t>
            </a:r>
            <a:endParaRPr lang="en-US" sz="2600" dirty="0">
              <a:highlight>
                <a:srgbClr val="FFFF00"/>
              </a:highlight>
            </a:endParaRPr>
          </a:p>
          <a:p>
            <a:pPr marL="0" indent="0">
              <a:buNone/>
            </a:pPr>
            <a:endParaRPr lang="en-US" sz="2600" dirty="0"/>
          </a:p>
          <a:p>
            <a:pPr marL="0" indent="0">
              <a:buNone/>
            </a:pPr>
            <a:r>
              <a:rPr lang="en-US" sz="2600" dirty="0"/>
              <a:t>IRC § 163(j) and </a:t>
            </a:r>
            <a:r>
              <a:rPr lang="en-US" sz="2600" strike="sngStrike" dirty="0">
                <a:highlight>
                  <a:srgbClr val="FFFF00"/>
                </a:highlight>
              </a:rPr>
              <a:t>Prop.</a:t>
            </a:r>
            <a:r>
              <a:rPr lang="en-US" sz="2600" dirty="0"/>
              <a:t> Treas. Reg. § 1.163(j)-7</a:t>
            </a:r>
            <a:r>
              <a:rPr lang="en-US" sz="2400" dirty="0"/>
              <a:t> (</a:t>
            </a:r>
            <a:r>
              <a:rPr lang="en-US" sz="2400" b="1" dirty="0">
                <a:solidFill>
                  <a:srgbClr val="FF0000"/>
                </a:solidFill>
              </a:rPr>
              <a:t>2021</a:t>
            </a:r>
            <a:r>
              <a:rPr lang="en-US" sz="2400" dirty="0"/>
              <a:t>)</a:t>
            </a:r>
            <a:endParaRPr lang="en-US" sz="2600"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10524BE-03DD-4E9B-98D1-F5861AAF2189}"/>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3</a:t>
            </a:r>
          </a:p>
        </p:txBody>
      </p:sp>
      <p:sp>
        <p:nvSpPr>
          <p:cNvPr id="8" name="Slide Number Placeholder 7">
            <a:extLst>
              <a:ext uri="{FF2B5EF4-FFF2-40B4-BE49-F238E27FC236}">
                <a16:creationId xmlns:a16="http://schemas.microsoft.com/office/drawing/2014/main" id="{D49177C3-7D3A-4D86-BECE-66DF16990056}"/>
              </a:ext>
            </a:extLst>
          </p:cNvPr>
          <p:cNvSpPr>
            <a:spLocks noGrp="1"/>
          </p:cNvSpPr>
          <p:nvPr>
            <p:ph type="sldNum" sz="quarter" idx="12"/>
          </p:nvPr>
        </p:nvSpPr>
        <p:spPr/>
        <p:txBody>
          <a:bodyPr/>
          <a:lstStyle/>
          <a:p>
            <a:fld id="{59999BA8-5833-4EBD-87D2-B05BF3439043}" type="slidenum">
              <a:rPr lang="en-US" smtClean="0"/>
              <a:t>206</a:t>
            </a:fld>
            <a:endParaRPr lang="en-US"/>
          </a:p>
        </p:txBody>
      </p:sp>
    </p:spTree>
    <p:extLst>
      <p:ext uri="{BB962C8B-B14F-4D97-AF65-F5344CB8AC3E}">
        <p14:creationId xmlns:p14="http://schemas.microsoft.com/office/powerpoint/2010/main" val="393117856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56114" y="111510"/>
            <a:ext cx="11898351" cy="484881"/>
          </a:xfrm>
        </p:spPr>
        <p:txBody>
          <a:bodyPr>
            <a:noAutofit/>
          </a:bodyPr>
          <a:lstStyle/>
          <a:p>
            <a:pPr algn="ctr"/>
            <a:r>
              <a:rPr lang="en-US" sz="3600" dirty="0"/>
              <a:t>Controlled Foreign Corps. (“CFCs”) – Applicability of IRC § 163(j)</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950" b="0" i="0" dirty="0">
                <a:solidFill>
                  <a:srgbClr val="333333"/>
                </a:solidFill>
                <a:effectLst/>
              </a:rPr>
              <a:t>Section 1.163(j)-7 provides general rules regarding the application of the section 163(j) limitation to foreign corporations and U.S. shareholders. The following discussion addresses comments relating to proposed § 1.163(j)-7.</a:t>
            </a:r>
          </a:p>
          <a:p>
            <a:pPr marL="457200" lvl="1" indent="0">
              <a:buNone/>
            </a:pPr>
            <a:r>
              <a:rPr lang="en-US" sz="1950" dirty="0"/>
              <a:t>The proposed regulations generally apply section 163(j) and the section 163(j) </a:t>
            </a:r>
            <a:r>
              <a:rPr lang="en-US" sz="1950" dirty="0">
                <a:highlight>
                  <a:srgbClr val="FFFF00"/>
                </a:highlight>
              </a:rPr>
              <a:t>regulations</a:t>
            </a:r>
            <a:r>
              <a:rPr lang="en-US" sz="1950" dirty="0"/>
              <a:t> to </a:t>
            </a:r>
            <a:r>
              <a:rPr lang="en-US" sz="1950" dirty="0">
                <a:highlight>
                  <a:srgbClr val="FFFF00"/>
                </a:highlight>
              </a:rPr>
              <a:t>determine the deductibility of an applicable CFC's business interest expense in the same manner as these provisions apply to determine the deductibility of a domestic C corporation's business interest expense.</a:t>
            </a:r>
            <a:r>
              <a:rPr lang="en-US" sz="1950" dirty="0"/>
              <a:t> See proposed § 1.163(j)-7(b)(2). The proposed regulations define an applicable CFC as a CFC in which at least one U.S. shareholder owns stock, within the meaning of section 958(a). However, in certain cases, the proposed regulations limit the amount of an applicable CFC's business interest expense subject to the section 163(j) limitation and modify the computation of an applicable CFC's ATI, respectively. Thus, under the proposed regulations, </a:t>
            </a:r>
            <a:r>
              <a:rPr lang="en-US" sz="1950" dirty="0">
                <a:highlight>
                  <a:srgbClr val="FFFF00"/>
                </a:highlight>
              </a:rPr>
              <a:t>an applicable CFC with business interest expense applies section 163(j) to determine the extent to which that expense is deductible for purposes of computing subpart F income as defined under section 952, tested income as defined under section 951A(c)(2)(A), and income that is effectively connected with the conduct of a U.S. trade or business (ECI), as applicable.</a:t>
            </a:r>
            <a:r>
              <a:rPr lang="en-US" sz="1950" dirty="0"/>
              <a:t> The proposed regulations provide additional guidance for an applicable CFC (and other foreign persons) with ECI in proposed § 1.163(j)-8, as discussed in part IX of this Summary of Comments and Explanation of Revisions section.</a:t>
            </a:r>
          </a:p>
          <a:p>
            <a:pPr marL="0" indent="0">
              <a:buNone/>
            </a:pPr>
            <a:endParaRPr lang="en-US" sz="1950" i="0" dirty="0">
              <a:solidFill>
                <a:srgbClr val="333333"/>
              </a:solidFill>
              <a:effectLst/>
            </a:endParaRPr>
          </a:p>
          <a:p>
            <a:pPr marL="0" indent="0">
              <a:buNone/>
            </a:pPr>
            <a:r>
              <a:rPr lang="en-US" sz="1950" i="0" dirty="0">
                <a:solidFill>
                  <a:srgbClr val="333333"/>
                </a:solidFill>
                <a:effectLst/>
              </a:rPr>
              <a:t>T.D. 9905 (Sep.14, 2020</a:t>
            </a:r>
            <a:r>
              <a:rPr lang="en-US" sz="1950" dirty="0">
                <a:solidFill>
                  <a:srgbClr val="333333"/>
                </a:solidFill>
              </a:rPr>
              <a:t>), Preamble, SUPPLEMENTARY </a:t>
            </a:r>
            <a:r>
              <a:rPr lang="en-US" sz="1950" i="0" dirty="0">
                <a:solidFill>
                  <a:srgbClr val="333333"/>
                </a:solidFill>
                <a:effectLst/>
              </a:rPr>
              <a:t>INFORMATION:, Summary of Comments and Explanation of Revisions, VIII. Comments on and Changes to Proposed § 1.163(j)-7: Application of the Section 163(j) Limitation to Foreign Corporations and United States Shareholders</a:t>
            </a:r>
            <a:r>
              <a:rPr lang="en-US" sz="1950" i="0" cap="all" dirty="0">
                <a:solidFill>
                  <a:srgbClr val="333333"/>
                </a:solidFill>
                <a:effectLst/>
              </a:rPr>
              <a:t>, 85 FR 56725.</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207</a:t>
            </a:fld>
            <a:endParaRPr lang="en-US" dirty="0"/>
          </a:p>
        </p:txBody>
      </p:sp>
    </p:spTree>
    <p:extLst>
      <p:ext uri="{BB962C8B-B14F-4D97-AF65-F5344CB8AC3E}">
        <p14:creationId xmlns:p14="http://schemas.microsoft.com/office/powerpoint/2010/main" val="1903206675"/>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600D2065-E5D6-4838-A4B9-794FE65DCDD9}"/>
              </a:ext>
            </a:extLst>
          </p:cNvPr>
          <p:cNvSpPr txBox="1"/>
          <p:nvPr/>
        </p:nvSpPr>
        <p:spPr>
          <a:xfrm>
            <a:off x="5563403" y="1658129"/>
            <a:ext cx="1260909" cy="553998"/>
          </a:xfrm>
          <a:prstGeom prst="rect">
            <a:avLst/>
          </a:prstGeom>
          <a:noFill/>
          <a:ln w="38100">
            <a:solidFill>
              <a:srgbClr val="00B050"/>
            </a:solidFill>
          </a:ln>
        </p:spPr>
        <p:txBody>
          <a:bodyPr wrap="square" rtlCol="0">
            <a:spAutoFit/>
          </a:bodyPr>
          <a:lstStyle/>
          <a:p>
            <a:r>
              <a:rPr lang="en-US" sz="3000" dirty="0">
                <a:solidFill>
                  <a:srgbClr val="00B050"/>
                </a:solidFill>
              </a:rPr>
              <a:t>Before</a:t>
            </a:r>
          </a:p>
        </p:txBody>
      </p:sp>
      <p:sp>
        <p:nvSpPr>
          <p:cNvPr id="28" name="TextBox 27">
            <a:extLst>
              <a:ext uri="{FF2B5EF4-FFF2-40B4-BE49-F238E27FC236}">
                <a16:creationId xmlns:a16="http://schemas.microsoft.com/office/drawing/2014/main" id="{8F624005-C049-49C6-9FAC-7A96EC85632A}"/>
              </a:ext>
            </a:extLst>
          </p:cNvPr>
          <p:cNvSpPr txBox="1"/>
          <p:nvPr/>
        </p:nvSpPr>
        <p:spPr>
          <a:xfrm>
            <a:off x="5727032" y="3761870"/>
            <a:ext cx="981776" cy="553998"/>
          </a:xfrm>
          <a:prstGeom prst="rect">
            <a:avLst/>
          </a:prstGeom>
          <a:noFill/>
          <a:ln w="38100">
            <a:solidFill>
              <a:srgbClr val="00B050"/>
            </a:solidFill>
          </a:ln>
        </p:spPr>
        <p:txBody>
          <a:bodyPr wrap="square" rtlCol="0">
            <a:spAutoFit/>
          </a:bodyPr>
          <a:lstStyle/>
          <a:p>
            <a:r>
              <a:rPr lang="en-US" sz="3000" dirty="0">
                <a:solidFill>
                  <a:srgbClr val="00B050"/>
                </a:solidFill>
              </a:rPr>
              <a:t>After</a:t>
            </a:r>
          </a:p>
        </p:txBody>
      </p:sp>
      <p:sp>
        <p:nvSpPr>
          <p:cNvPr id="2" name="Rectangle 1">
            <a:extLst>
              <a:ext uri="{FF2B5EF4-FFF2-40B4-BE49-F238E27FC236}">
                <a16:creationId xmlns:a16="http://schemas.microsoft.com/office/drawing/2014/main" id="{28BFF53F-8021-4553-AC92-9A0B300DD2F1}"/>
              </a:ext>
            </a:extLst>
          </p:cNvPr>
          <p:cNvSpPr/>
          <p:nvPr/>
        </p:nvSpPr>
        <p:spPr>
          <a:xfrm>
            <a:off x="579548" y="727592"/>
            <a:ext cx="6706776" cy="3108543"/>
          </a:xfrm>
          <a:prstGeom prst="rect">
            <a:avLst/>
          </a:prstGeom>
        </p:spPr>
        <p:txBody>
          <a:bodyPr wrap="square">
            <a:spAutoFit/>
          </a:bodyPr>
          <a:lstStyle/>
          <a:p>
            <a:r>
              <a:rPr lang="en-US" sz="1400" b="1" u="sng" dirty="0"/>
              <a:t>Facts:</a:t>
            </a:r>
          </a:p>
          <a:p>
            <a:r>
              <a:rPr lang="en-US" sz="1400" dirty="0"/>
              <a:t>FS1 &amp; FS2 are applicable Controlled Foreign Corporations (“CFCs”).  USP  files </a:t>
            </a:r>
            <a:r>
              <a:rPr lang="en-US" sz="1400" b="1" u="sng" dirty="0"/>
              <a:t>separate</a:t>
            </a:r>
            <a:r>
              <a:rPr lang="en-US" sz="1400" dirty="0"/>
              <a:t> US income tax return, and FS1 &amp; FS2 each file </a:t>
            </a:r>
            <a:r>
              <a:rPr lang="en-US" sz="1400" b="1" u="sng" dirty="0"/>
              <a:t>separate</a:t>
            </a:r>
            <a:r>
              <a:rPr lang="en-US" sz="1400" dirty="0"/>
              <a:t> foreign tax returns.  USP has interest income from FS1.  FS1 pays interest expense to USP and FS2.  FS2 receives interest income from FS1.</a:t>
            </a:r>
          </a:p>
          <a:p>
            <a:endParaRPr lang="en-US" sz="1400" dirty="0"/>
          </a:p>
          <a:p>
            <a:r>
              <a:rPr lang="en-US" sz="1400" b="1" u="sng" dirty="0"/>
              <a:t>US Tax Consequences:</a:t>
            </a:r>
          </a:p>
          <a:p>
            <a:r>
              <a:rPr lang="en-US" sz="1400" dirty="0"/>
              <a:t>FS1 is subject to the business interest expense deduction limitations under IRC § 163(j), e.g., 30% of EBITDA – Possible disallowance of business interest expense deductions.</a:t>
            </a:r>
          </a:p>
          <a:p>
            <a:endParaRPr lang="en-US" sz="1400" dirty="0"/>
          </a:p>
          <a:p>
            <a:r>
              <a:rPr lang="en-US" sz="1400" b="1" u="sng" dirty="0"/>
              <a:t>Foreign Tax Consequences:</a:t>
            </a:r>
          </a:p>
          <a:p>
            <a:r>
              <a:rPr lang="en-US" sz="1400" dirty="0"/>
              <a:t>FS1 might be subject to limitations under local equivalent to IRC § 163(j), e.g., 30% of EBITDA – Possible disallowance of business interest expense deductions paid to both USP and FS2.</a:t>
            </a:r>
          </a:p>
        </p:txBody>
      </p:sp>
      <p:sp>
        <p:nvSpPr>
          <p:cNvPr id="3" name="Title 1">
            <a:extLst>
              <a:ext uri="{FF2B5EF4-FFF2-40B4-BE49-F238E27FC236}">
                <a16:creationId xmlns:a16="http://schemas.microsoft.com/office/drawing/2014/main" id="{67BBD54C-DE89-434A-A9ED-AB58302DEA26}"/>
              </a:ext>
            </a:extLst>
          </p:cNvPr>
          <p:cNvSpPr txBox="1">
            <a:spLocks/>
          </p:cNvSpPr>
          <p:nvPr/>
        </p:nvSpPr>
        <p:spPr>
          <a:xfrm>
            <a:off x="0" y="110421"/>
            <a:ext cx="12089330" cy="48488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750" dirty="0" err="1"/>
              <a:t>Plan’g</a:t>
            </a:r>
            <a:r>
              <a:rPr lang="en-US" sz="3750" dirty="0"/>
              <a:t> – Exam. – </a:t>
            </a:r>
            <a:r>
              <a:rPr lang="en-US" sz="3750" b="1" u="sng" dirty="0">
                <a:solidFill>
                  <a:srgbClr val="FF0000"/>
                </a:solidFill>
              </a:rPr>
              <a:t>CFC Group Election (Int. Inc. &amp; Int. Exp. Offset)</a:t>
            </a:r>
          </a:p>
          <a:p>
            <a:pPr algn="ctr"/>
            <a:endParaRPr lang="en-US" sz="3600" b="1" u="sng" dirty="0">
              <a:solidFill>
                <a:srgbClr val="FF0000"/>
              </a:solidFill>
            </a:endParaRPr>
          </a:p>
        </p:txBody>
      </p:sp>
      <p:cxnSp>
        <p:nvCxnSpPr>
          <p:cNvPr id="4" name="Straight Connector 3">
            <a:extLst>
              <a:ext uri="{FF2B5EF4-FFF2-40B4-BE49-F238E27FC236}">
                <a16:creationId xmlns:a16="http://schemas.microsoft.com/office/drawing/2014/main" id="{D55C8340-D632-48C4-87C1-714A7874DC7D}"/>
              </a:ext>
            </a:extLst>
          </p:cNvPr>
          <p:cNvCxnSpPr/>
          <p:nvPr/>
        </p:nvCxnSpPr>
        <p:spPr>
          <a:xfrm>
            <a:off x="579549"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225B2E64-CE18-4E67-B594-85C56CCF058F}"/>
              </a:ext>
            </a:extLst>
          </p:cNvPr>
          <p:cNvSpPr>
            <a:spLocks noGrp="1"/>
          </p:cNvSpPr>
          <p:nvPr>
            <p:ph type="sldNum" sz="quarter" idx="12"/>
          </p:nvPr>
        </p:nvSpPr>
        <p:spPr/>
        <p:txBody>
          <a:bodyPr/>
          <a:lstStyle/>
          <a:p>
            <a:fld id="{59999BA8-5833-4EBD-87D2-B05BF3439043}" type="slidenum">
              <a:rPr lang="en-US" smtClean="0"/>
              <a:t>208</a:t>
            </a:fld>
            <a:endParaRPr lang="en-US" dirty="0"/>
          </a:p>
        </p:txBody>
      </p:sp>
      <p:sp>
        <p:nvSpPr>
          <p:cNvPr id="7" name="Rectangle 6">
            <a:extLst>
              <a:ext uri="{FF2B5EF4-FFF2-40B4-BE49-F238E27FC236}">
                <a16:creationId xmlns:a16="http://schemas.microsoft.com/office/drawing/2014/main" id="{6FDC17F5-1BA0-4FB2-8677-D0439DFB448D}"/>
              </a:ext>
            </a:extLst>
          </p:cNvPr>
          <p:cNvSpPr/>
          <p:nvPr/>
        </p:nvSpPr>
        <p:spPr>
          <a:xfrm>
            <a:off x="8633858" y="1308401"/>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3DB7DC8-AEFB-412C-B941-3F8106A4FCF6}"/>
              </a:ext>
            </a:extLst>
          </p:cNvPr>
          <p:cNvSpPr/>
          <p:nvPr/>
        </p:nvSpPr>
        <p:spPr>
          <a:xfrm>
            <a:off x="8141368" y="2211577"/>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783962D5-2828-485B-AB1B-4F3600F0F2C5}"/>
              </a:ext>
            </a:extLst>
          </p:cNvPr>
          <p:cNvSpPr txBox="1"/>
          <p:nvPr/>
        </p:nvSpPr>
        <p:spPr>
          <a:xfrm>
            <a:off x="8595360" y="1318665"/>
            <a:ext cx="856647" cy="369332"/>
          </a:xfrm>
          <a:prstGeom prst="rect">
            <a:avLst/>
          </a:prstGeom>
          <a:noFill/>
        </p:spPr>
        <p:txBody>
          <a:bodyPr wrap="square" rtlCol="0">
            <a:spAutoFit/>
          </a:bodyPr>
          <a:lstStyle/>
          <a:p>
            <a:r>
              <a:rPr lang="en-US" dirty="0"/>
              <a:t>   USP</a:t>
            </a:r>
          </a:p>
        </p:txBody>
      </p:sp>
      <p:sp>
        <p:nvSpPr>
          <p:cNvPr id="12" name="TextBox 11">
            <a:extLst>
              <a:ext uri="{FF2B5EF4-FFF2-40B4-BE49-F238E27FC236}">
                <a16:creationId xmlns:a16="http://schemas.microsoft.com/office/drawing/2014/main" id="{29E36F3B-4C5E-4705-BA9B-F43811A85590}"/>
              </a:ext>
            </a:extLst>
          </p:cNvPr>
          <p:cNvSpPr txBox="1"/>
          <p:nvPr/>
        </p:nvSpPr>
        <p:spPr>
          <a:xfrm>
            <a:off x="8237625" y="2260339"/>
            <a:ext cx="644892" cy="369332"/>
          </a:xfrm>
          <a:prstGeom prst="rect">
            <a:avLst/>
          </a:prstGeom>
          <a:noFill/>
        </p:spPr>
        <p:txBody>
          <a:bodyPr wrap="square" rtlCol="0">
            <a:spAutoFit/>
          </a:bodyPr>
          <a:lstStyle/>
          <a:p>
            <a:r>
              <a:rPr lang="en-US" dirty="0"/>
              <a:t> FS1</a:t>
            </a:r>
          </a:p>
        </p:txBody>
      </p:sp>
      <p:cxnSp>
        <p:nvCxnSpPr>
          <p:cNvPr id="14" name="Connector: Curved 13">
            <a:extLst>
              <a:ext uri="{FF2B5EF4-FFF2-40B4-BE49-F238E27FC236}">
                <a16:creationId xmlns:a16="http://schemas.microsoft.com/office/drawing/2014/main" id="{A178862C-E6C3-4ECB-B3D9-2095E3D47DD5}"/>
              </a:ext>
            </a:extLst>
          </p:cNvPr>
          <p:cNvCxnSpPr>
            <a:stCxn id="8" idx="1"/>
            <a:endCxn id="7" idx="1"/>
          </p:cNvCxnSpPr>
          <p:nvPr/>
        </p:nvCxnSpPr>
        <p:spPr>
          <a:xfrm rot="10800000" flipH="1">
            <a:off x="8141368" y="1501224"/>
            <a:ext cx="492490" cy="903176"/>
          </a:xfrm>
          <a:prstGeom prst="curvedConnector3">
            <a:avLst>
              <a:gd name="adj1" fmla="val -46417"/>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DFE53F4-8C2A-4A9B-85B8-3C3E7A278389}"/>
              </a:ext>
            </a:extLst>
          </p:cNvPr>
          <p:cNvSpPr txBox="1"/>
          <p:nvPr/>
        </p:nvSpPr>
        <p:spPr>
          <a:xfrm>
            <a:off x="7663311" y="1192901"/>
            <a:ext cx="808522" cy="523220"/>
          </a:xfrm>
          <a:prstGeom prst="rect">
            <a:avLst/>
          </a:prstGeom>
          <a:noFill/>
        </p:spPr>
        <p:txBody>
          <a:bodyPr wrap="square" rtlCol="0">
            <a:spAutoFit/>
          </a:bodyPr>
          <a:lstStyle/>
          <a:p>
            <a:r>
              <a:rPr lang="en-US" sz="1400" dirty="0"/>
              <a:t>Interest Income</a:t>
            </a:r>
          </a:p>
        </p:txBody>
      </p:sp>
      <p:sp>
        <p:nvSpPr>
          <p:cNvPr id="16" name="TextBox 15">
            <a:extLst>
              <a:ext uri="{FF2B5EF4-FFF2-40B4-BE49-F238E27FC236}">
                <a16:creationId xmlns:a16="http://schemas.microsoft.com/office/drawing/2014/main" id="{1C48C3BD-82A1-435D-9EFA-977E5FE4798C}"/>
              </a:ext>
            </a:extLst>
          </p:cNvPr>
          <p:cNvSpPr txBox="1"/>
          <p:nvPr/>
        </p:nvSpPr>
        <p:spPr>
          <a:xfrm>
            <a:off x="7276695" y="2124958"/>
            <a:ext cx="808522" cy="523220"/>
          </a:xfrm>
          <a:prstGeom prst="rect">
            <a:avLst/>
          </a:prstGeom>
          <a:noFill/>
        </p:spPr>
        <p:txBody>
          <a:bodyPr wrap="square" rtlCol="0">
            <a:spAutoFit/>
          </a:bodyPr>
          <a:lstStyle/>
          <a:p>
            <a:r>
              <a:rPr lang="en-US" sz="1400" dirty="0"/>
              <a:t>Interest Expense</a:t>
            </a:r>
          </a:p>
        </p:txBody>
      </p:sp>
      <p:sp>
        <p:nvSpPr>
          <p:cNvPr id="19" name="Rectangle 18">
            <a:extLst>
              <a:ext uri="{FF2B5EF4-FFF2-40B4-BE49-F238E27FC236}">
                <a16:creationId xmlns:a16="http://schemas.microsoft.com/office/drawing/2014/main" id="{62901AC2-8D89-4AC8-9D11-FE21A614504D}"/>
              </a:ext>
            </a:extLst>
          </p:cNvPr>
          <p:cNvSpPr/>
          <p:nvPr/>
        </p:nvSpPr>
        <p:spPr>
          <a:xfrm>
            <a:off x="587568" y="4037096"/>
            <a:ext cx="6612130" cy="3108543"/>
          </a:xfrm>
          <a:prstGeom prst="rect">
            <a:avLst/>
          </a:prstGeom>
        </p:spPr>
        <p:txBody>
          <a:bodyPr wrap="square">
            <a:spAutoFit/>
          </a:bodyPr>
          <a:lstStyle/>
          <a:p>
            <a:r>
              <a:rPr lang="en-US" sz="1400" b="1" u="sng" dirty="0"/>
              <a:t>Facts:</a:t>
            </a:r>
          </a:p>
          <a:p>
            <a:r>
              <a:rPr lang="en-US" sz="1400" dirty="0"/>
              <a:t>An </a:t>
            </a:r>
            <a:r>
              <a:rPr lang="en-US" sz="1400" b="1" u="sng" dirty="0"/>
              <a:t>election</a:t>
            </a:r>
            <a:r>
              <a:rPr lang="en-US" sz="1400" dirty="0"/>
              <a:t> is made for FS1 &amp; FS2 for CFC interest income &amp; interest expense offset. </a:t>
            </a:r>
          </a:p>
          <a:p>
            <a:endParaRPr lang="en-US" sz="1400" dirty="0"/>
          </a:p>
          <a:p>
            <a:r>
              <a:rPr lang="en-US" sz="1400" b="1" u="sng" dirty="0"/>
              <a:t>US Tax Consequences:</a:t>
            </a:r>
          </a:p>
          <a:p>
            <a:r>
              <a:rPr lang="en-US" sz="1400" dirty="0"/>
              <a:t>The interest income of FS2 is </a:t>
            </a:r>
            <a:r>
              <a:rPr lang="en-US" sz="1400" b="1" u="sng" dirty="0">
                <a:highlight>
                  <a:srgbClr val="FFFF00"/>
                </a:highlight>
              </a:rPr>
              <a:t>netted</a:t>
            </a:r>
            <a:r>
              <a:rPr lang="en-US" sz="1400" dirty="0"/>
              <a:t> against the interest expense from FS1 reducing the net interest expense of FS1 subject to the business interest expense deduction limitations under IRC § 163(j), e.g., 30% of EBITDA.  Interest expense of FS1 paid to USP is  subject to the limitations under IRC § 163(j).</a:t>
            </a:r>
          </a:p>
          <a:p>
            <a:endParaRPr lang="en-US" sz="1400" dirty="0"/>
          </a:p>
          <a:p>
            <a:r>
              <a:rPr lang="en-US" sz="1400" b="1" u="sng" dirty="0"/>
              <a:t>Foreign Tax Consequences:</a:t>
            </a:r>
          </a:p>
          <a:p>
            <a:r>
              <a:rPr lang="en-US" sz="1400" dirty="0"/>
              <a:t>FS1 might be subject to limitations under local equivalent to IRC § 163(j), e.g., 30% of EBITDA – Possible disallowance of business interest expense deductions paid to both USP and FS2.</a:t>
            </a:r>
          </a:p>
          <a:p>
            <a:endParaRPr lang="en-US" sz="1400" dirty="0"/>
          </a:p>
        </p:txBody>
      </p:sp>
      <p:sp>
        <p:nvSpPr>
          <p:cNvPr id="31" name="TextBox 30">
            <a:extLst>
              <a:ext uri="{FF2B5EF4-FFF2-40B4-BE49-F238E27FC236}">
                <a16:creationId xmlns:a16="http://schemas.microsoft.com/office/drawing/2014/main" id="{F7F4E0A9-7C34-4ABB-8850-B7DA47364D69}"/>
              </a:ext>
            </a:extLst>
          </p:cNvPr>
          <p:cNvSpPr txBox="1"/>
          <p:nvPr/>
        </p:nvSpPr>
        <p:spPr>
          <a:xfrm>
            <a:off x="10183528" y="1318661"/>
            <a:ext cx="1636295" cy="738664"/>
          </a:xfrm>
          <a:prstGeom prst="rect">
            <a:avLst/>
          </a:prstGeom>
          <a:noFill/>
        </p:spPr>
        <p:txBody>
          <a:bodyPr wrap="square" rtlCol="0">
            <a:spAutoFit/>
          </a:bodyPr>
          <a:lstStyle/>
          <a:p>
            <a:r>
              <a:rPr lang="en-US" sz="1400" dirty="0"/>
              <a:t>USP = US Parent</a:t>
            </a:r>
          </a:p>
          <a:p>
            <a:r>
              <a:rPr lang="en-US" sz="1400" dirty="0"/>
              <a:t>FS1 = Foreign Sub. 1</a:t>
            </a:r>
          </a:p>
          <a:p>
            <a:r>
              <a:rPr lang="en-US" sz="1400" dirty="0"/>
              <a:t>FS2 = Foreign Sub. 2</a:t>
            </a:r>
          </a:p>
        </p:txBody>
      </p:sp>
      <p:cxnSp>
        <p:nvCxnSpPr>
          <p:cNvPr id="32" name="Straight Connector 31">
            <a:extLst>
              <a:ext uri="{FF2B5EF4-FFF2-40B4-BE49-F238E27FC236}">
                <a16:creationId xmlns:a16="http://schemas.microsoft.com/office/drawing/2014/main" id="{8CFBAB90-A755-425A-AFDE-06B069057E45}"/>
              </a:ext>
            </a:extLst>
          </p:cNvPr>
          <p:cNvCxnSpPr/>
          <p:nvPr/>
        </p:nvCxnSpPr>
        <p:spPr>
          <a:xfrm>
            <a:off x="568324" y="3719450"/>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82E3991B-14B7-4FA3-A15B-40D61EF96F0F}"/>
              </a:ext>
            </a:extLst>
          </p:cNvPr>
          <p:cNvSpPr/>
          <p:nvPr/>
        </p:nvSpPr>
        <p:spPr>
          <a:xfrm>
            <a:off x="9188924" y="2219602"/>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4D74B2F1-09A8-4899-AACE-8617915D26CA}"/>
              </a:ext>
            </a:extLst>
          </p:cNvPr>
          <p:cNvSpPr txBox="1"/>
          <p:nvPr/>
        </p:nvSpPr>
        <p:spPr>
          <a:xfrm>
            <a:off x="9285181" y="2268364"/>
            <a:ext cx="644892" cy="369332"/>
          </a:xfrm>
          <a:prstGeom prst="rect">
            <a:avLst/>
          </a:prstGeom>
          <a:noFill/>
        </p:spPr>
        <p:txBody>
          <a:bodyPr wrap="square" rtlCol="0">
            <a:spAutoFit/>
          </a:bodyPr>
          <a:lstStyle/>
          <a:p>
            <a:r>
              <a:rPr lang="en-US" dirty="0"/>
              <a:t> FS2</a:t>
            </a:r>
          </a:p>
        </p:txBody>
      </p:sp>
      <p:cxnSp>
        <p:nvCxnSpPr>
          <p:cNvPr id="38" name="Connector: Elbow 37">
            <a:extLst>
              <a:ext uri="{FF2B5EF4-FFF2-40B4-BE49-F238E27FC236}">
                <a16:creationId xmlns:a16="http://schemas.microsoft.com/office/drawing/2014/main" id="{EA1E567C-0DA5-4887-A4D7-CCD7BABA60F2}"/>
              </a:ext>
            </a:extLst>
          </p:cNvPr>
          <p:cNvCxnSpPr>
            <a:cxnSpLocks/>
            <a:stCxn id="7" idx="2"/>
            <a:endCxn id="35" idx="0"/>
          </p:cNvCxnSpPr>
          <p:nvPr/>
        </p:nvCxnSpPr>
        <p:spPr>
          <a:xfrm rot="16200000" flipH="1">
            <a:off x="9052874" y="1679291"/>
            <a:ext cx="525556" cy="55506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F7CD9831-3FDC-4A7C-8EAB-98853C746B4B}"/>
              </a:ext>
            </a:extLst>
          </p:cNvPr>
          <p:cNvCxnSpPr>
            <a:cxnSpLocks/>
            <a:stCxn id="7" idx="2"/>
            <a:endCxn id="8" idx="0"/>
          </p:cNvCxnSpPr>
          <p:nvPr/>
        </p:nvCxnSpPr>
        <p:spPr>
          <a:xfrm rot="5400000">
            <a:off x="8533109" y="1706566"/>
            <a:ext cx="517531" cy="49249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5" name="Connector: Curved 44">
            <a:extLst>
              <a:ext uri="{FF2B5EF4-FFF2-40B4-BE49-F238E27FC236}">
                <a16:creationId xmlns:a16="http://schemas.microsoft.com/office/drawing/2014/main" id="{30DFD8A5-863C-4815-A35A-01F40606E200}"/>
              </a:ext>
            </a:extLst>
          </p:cNvPr>
          <p:cNvCxnSpPr>
            <a:cxnSpLocks/>
            <a:stCxn id="12" idx="2"/>
            <a:endCxn id="37" idx="2"/>
          </p:cNvCxnSpPr>
          <p:nvPr/>
        </p:nvCxnSpPr>
        <p:spPr>
          <a:xfrm rot="16200000" flipH="1">
            <a:off x="9079837" y="2109905"/>
            <a:ext cx="8025" cy="1047556"/>
          </a:xfrm>
          <a:prstGeom prst="curvedConnector3">
            <a:avLst>
              <a:gd name="adj1" fmla="val 2948598"/>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64979E55-14CA-480A-BD53-9E5B45C69FB4}"/>
              </a:ext>
            </a:extLst>
          </p:cNvPr>
          <p:cNvSpPr txBox="1"/>
          <p:nvPr/>
        </p:nvSpPr>
        <p:spPr>
          <a:xfrm>
            <a:off x="7871857" y="2633494"/>
            <a:ext cx="808522" cy="523220"/>
          </a:xfrm>
          <a:prstGeom prst="rect">
            <a:avLst/>
          </a:prstGeom>
          <a:noFill/>
        </p:spPr>
        <p:txBody>
          <a:bodyPr wrap="square" rtlCol="0">
            <a:spAutoFit/>
          </a:bodyPr>
          <a:lstStyle/>
          <a:p>
            <a:r>
              <a:rPr lang="en-US" sz="1400" dirty="0"/>
              <a:t>Interest Expense</a:t>
            </a:r>
          </a:p>
        </p:txBody>
      </p:sp>
      <p:sp>
        <p:nvSpPr>
          <p:cNvPr id="50" name="TextBox 49">
            <a:extLst>
              <a:ext uri="{FF2B5EF4-FFF2-40B4-BE49-F238E27FC236}">
                <a16:creationId xmlns:a16="http://schemas.microsoft.com/office/drawing/2014/main" id="{7201DF3E-988D-4D96-8EB9-19E292F05702}"/>
              </a:ext>
            </a:extLst>
          </p:cNvPr>
          <p:cNvSpPr txBox="1"/>
          <p:nvPr/>
        </p:nvSpPr>
        <p:spPr>
          <a:xfrm>
            <a:off x="9654140" y="2625462"/>
            <a:ext cx="808522" cy="523220"/>
          </a:xfrm>
          <a:prstGeom prst="rect">
            <a:avLst/>
          </a:prstGeom>
          <a:noFill/>
        </p:spPr>
        <p:txBody>
          <a:bodyPr wrap="square" rtlCol="0">
            <a:spAutoFit/>
          </a:bodyPr>
          <a:lstStyle/>
          <a:p>
            <a:r>
              <a:rPr lang="en-US" sz="1400" dirty="0"/>
              <a:t>Interest Income</a:t>
            </a:r>
          </a:p>
        </p:txBody>
      </p:sp>
      <p:sp>
        <p:nvSpPr>
          <p:cNvPr id="51" name="Rectangle 50">
            <a:extLst>
              <a:ext uri="{FF2B5EF4-FFF2-40B4-BE49-F238E27FC236}">
                <a16:creationId xmlns:a16="http://schemas.microsoft.com/office/drawing/2014/main" id="{5D2F99DD-CB21-4D4D-BE1F-A004ACBBAD20}"/>
              </a:ext>
            </a:extLst>
          </p:cNvPr>
          <p:cNvSpPr/>
          <p:nvPr/>
        </p:nvSpPr>
        <p:spPr>
          <a:xfrm>
            <a:off x="8651505" y="4136635"/>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D255A4D4-05E8-412D-BADD-0FBB137EFEA5}"/>
              </a:ext>
            </a:extLst>
          </p:cNvPr>
          <p:cNvSpPr/>
          <p:nvPr/>
        </p:nvSpPr>
        <p:spPr>
          <a:xfrm>
            <a:off x="8149390" y="5039811"/>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765DC7CE-1ABE-455C-AED3-2CD784BE30D6}"/>
              </a:ext>
            </a:extLst>
          </p:cNvPr>
          <p:cNvSpPr txBox="1"/>
          <p:nvPr/>
        </p:nvSpPr>
        <p:spPr>
          <a:xfrm>
            <a:off x="8632257" y="4146899"/>
            <a:ext cx="839001" cy="369332"/>
          </a:xfrm>
          <a:prstGeom prst="rect">
            <a:avLst/>
          </a:prstGeom>
          <a:noFill/>
        </p:spPr>
        <p:txBody>
          <a:bodyPr wrap="square" rtlCol="0">
            <a:spAutoFit/>
          </a:bodyPr>
          <a:lstStyle/>
          <a:p>
            <a:r>
              <a:rPr lang="en-US" dirty="0"/>
              <a:t>   USP</a:t>
            </a:r>
          </a:p>
        </p:txBody>
      </p:sp>
      <p:sp>
        <p:nvSpPr>
          <p:cNvPr id="54" name="TextBox 53">
            <a:extLst>
              <a:ext uri="{FF2B5EF4-FFF2-40B4-BE49-F238E27FC236}">
                <a16:creationId xmlns:a16="http://schemas.microsoft.com/office/drawing/2014/main" id="{D5393B63-96E7-4DF0-BDB8-321F7219083B}"/>
              </a:ext>
            </a:extLst>
          </p:cNvPr>
          <p:cNvSpPr txBox="1"/>
          <p:nvPr/>
        </p:nvSpPr>
        <p:spPr>
          <a:xfrm>
            <a:off x="8245647" y="5088573"/>
            <a:ext cx="644892" cy="369332"/>
          </a:xfrm>
          <a:prstGeom prst="rect">
            <a:avLst/>
          </a:prstGeom>
          <a:noFill/>
        </p:spPr>
        <p:txBody>
          <a:bodyPr wrap="square" rtlCol="0">
            <a:spAutoFit/>
          </a:bodyPr>
          <a:lstStyle/>
          <a:p>
            <a:r>
              <a:rPr lang="en-US" dirty="0"/>
              <a:t> FS1</a:t>
            </a:r>
          </a:p>
        </p:txBody>
      </p:sp>
      <p:cxnSp>
        <p:nvCxnSpPr>
          <p:cNvPr id="55" name="Connector: Curved 54">
            <a:extLst>
              <a:ext uri="{FF2B5EF4-FFF2-40B4-BE49-F238E27FC236}">
                <a16:creationId xmlns:a16="http://schemas.microsoft.com/office/drawing/2014/main" id="{36851CC6-4B0B-468B-B152-C8CA9C0CA2FC}"/>
              </a:ext>
            </a:extLst>
          </p:cNvPr>
          <p:cNvCxnSpPr>
            <a:stCxn id="52" idx="1"/>
            <a:endCxn id="51" idx="1"/>
          </p:cNvCxnSpPr>
          <p:nvPr/>
        </p:nvCxnSpPr>
        <p:spPr>
          <a:xfrm rot="10800000" flipH="1">
            <a:off x="8149389" y="4329458"/>
            <a:ext cx="502115" cy="903176"/>
          </a:xfrm>
          <a:prstGeom prst="curvedConnector3">
            <a:avLst>
              <a:gd name="adj1" fmla="val -45527"/>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61B8AA88-DC85-48D1-9861-69B6DD5D92ED}"/>
              </a:ext>
            </a:extLst>
          </p:cNvPr>
          <p:cNvSpPr txBox="1"/>
          <p:nvPr/>
        </p:nvSpPr>
        <p:spPr>
          <a:xfrm>
            <a:off x="7671333" y="4021135"/>
            <a:ext cx="808522" cy="523220"/>
          </a:xfrm>
          <a:prstGeom prst="rect">
            <a:avLst/>
          </a:prstGeom>
          <a:noFill/>
        </p:spPr>
        <p:txBody>
          <a:bodyPr wrap="square" rtlCol="0">
            <a:spAutoFit/>
          </a:bodyPr>
          <a:lstStyle/>
          <a:p>
            <a:r>
              <a:rPr lang="en-US" sz="1400" dirty="0"/>
              <a:t>Interest Income</a:t>
            </a:r>
          </a:p>
        </p:txBody>
      </p:sp>
      <p:sp>
        <p:nvSpPr>
          <p:cNvPr id="57" name="TextBox 56">
            <a:extLst>
              <a:ext uri="{FF2B5EF4-FFF2-40B4-BE49-F238E27FC236}">
                <a16:creationId xmlns:a16="http://schemas.microsoft.com/office/drawing/2014/main" id="{6F944D2B-0AF0-4273-8C09-9BB8836727CE}"/>
              </a:ext>
            </a:extLst>
          </p:cNvPr>
          <p:cNvSpPr txBox="1"/>
          <p:nvPr/>
        </p:nvSpPr>
        <p:spPr>
          <a:xfrm>
            <a:off x="7284717" y="4953192"/>
            <a:ext cx="808522" cy="523220"/>
          </a:xfrm>
          <a:prstGeom prst="rect">
            <a:avLst/>
          </a:prstGeom>
          <a:noFill/>
        </p:spPr>
        <p:txBody>
          <a:bodyPr wrap="square" rtlCol="0">
            <a:spAutoFit/>
          </a:bodyPr>
          <a:lstStyle/>
          <a:p>
            <a:r>
              <a:rPr lang="en-US" sz="1400" dirty="0"/>
              <a:t>Interest Expense</a:t>
            </a:r>
          </a:p>
        </p:txBody>
      </p:sp>
      <p:sp>
        <p:nvSpPr>
          <p:cNvPr id="58" name="TextBox 57">
            <a:extLst>
              <a:ext uri="{FF2B5EF4-FFF2-40B4-BE49-F238E27FC236}">
                <a16:creationId xmlns:a16="http://schemas.microsoft.com/office/drawing/2014/main" id="{7D2A859F-45A5-4EB4-AE25-D3AD0E800F08}"/>
              </a:ext>
            </a:extLst>
          </p:cNvPr>
          <p:cNvSpPr txBox="1"/>
          <p:nvPr/>
        </p:nvSpPr>
        <p:spPr>
          <a:xfrm>
            <a:off x="10191550" y="4146895"/>
            <a:ext cx="1636295" cy="738664"/>
          </a:xfrm>
          <a:prstGeom prst="rect">
            <a:avLst/>
          </a:prstGeom>
          <a:noFill/>
        </p:spPr>
        <p:txBody>
          <a:bodyPr wrap="square" rtlCol="0">
            <a:spAutoFit/>
          </a:bodyPr>
          <a:lstStyle/>
          <a:p>
            <a:r>
              <a:rPr lang="en-US" sz="1400" dirty="0"/>
              <a:t>USP = US Parent</a:t>
            </a:r>
          </a:p>
          <a:p>
            <a:r>
              <a:rPr lang="en-US" sz="1400" dirty="0"/>
              <a:t>FS1 = Foreign Sub. 1</a:t>
            </a:r>
          </a:p>
          <a:p>
            <a:r>
              <a:rPr lang="en-US" sz="1400" dirty="0"/>
              <a:t>FS2 = Foreign Sub. 2</a:t>
            </a:r>
          </a:p>
        </p:txBody>
      </p:sp>
      <p:sp>
        <p:nvSpPr>
          <p:cNvPr id="59" name="Rectangle 58">
            <a:extLst>
              <a:ext uri="{FF2B5EF4-FFF2-40B4-BE49-F238E27FC236}">
                <a16:creationId xmlns:a16="http://schemas.microsoft.com/office/drawing/2014/main" id="{87D26683-0665-41E5-AC1F-159ABFB635FA}"/>
              </a:ext>
            </a:extLst>
          </p:cNvPr>
          <p:cNvSpPr/>
          <p:nvPr/>
        </p:nvSpPr>
        <p:spPr>
          <a:xfrm>
            <a:off x="9196946" y="5047836"/>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A432AB80-ACB8-493F-BD5E-4ECCB27A96E5}"/>
              </a:ext>
            </a:extLst>
          </p:cNvPr>
          <p:cNvSpPr txBox="1"/>
          <p:nvPr/>
        </p:nvSpPr>
        <p:spPr>
          <a:xfrm>
            <a:off x="9293203" y="5096598"/>
            <a:ext cx="644892" cy="369332"/>
          </a:xfrm>
          <a:prstGeom prst="rect">
            <a:avLst/>
          </a:prstGeom>
          <a:noFill/>
        </p:spPr>
        <p:txBody>
          <a:bodyPr wrap="square" rtlCol="0">
            <a:spAutoFit/>
          </a:bodyPr>
          <a:lstStyle/>
          <a:p>
            <a:r>
              <a:rPr lang="en-US" dirty="0"/>
              <a:t> FS2</a:t>
            </a:r>
          </a:p>
        </p:txBody>
      </p:sp>
      <p:cxnSp>
        <p:nvCxnSpPr>
          <p:cNvPr id="61" name="Connector: Elbow 60">
            <a:extLst>
              <a:ext uri="{FF2B5EF4-FFF2-40B4-BE49-F238E27FC236}">
                <a16:creationId xmlns:a16="http://schemas.microsoft.com/office/drawing/2014/main" id="{81293032-1B90-44A8-B171-19142C41DFCC}"/>
              </a:ext>
            </a:extLst>
          </p:cNvPr>
          <p:cNvCxnSpPr>
            <a:cxnSpLocks/>
            <a:stCxn id="51" idx="2"/>
            <a:endCxn id="59" idx="0"/>
          </p:cNvCxnSpPr>
          <p:nvPr/>
        </p:nvCxnSpPr>
        <p:spPr>
          <a:xfrm rot="16200000" flipH="1">
            <a:off x="9065708" y="4512337"/>
            <a:ext cx="525556" cy="54544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2" name="Connector: Elbow 61">
            <a:extLst>
              <a:ext uri="{FF2B5EF4-FFF2-40B4-BE49-F238E27FC236}">
                <a16:creationId xmlns:a16="http://schemas.microsoft.com/office/drawing/2014/main" id="{D7EBD61D-BF12-47C8-8F71-FB2BD20456BB}"/>
              </a:ext>
            </a:extLst>
          </p:cNvPr>
          <p:cNvCxnSpPr>
            <a:cxnSpLocks/>
            <a:stCxn id="51" idx="2"/>
            <a:endCxn id="52" idx="0"/>
          </p:cNvCxnSpPr>
          <p:nvPr/>
        </p:nvCxnSpPr>
        <p:spPr>
          <a:xfrm rot="5400000">
            <a:off x="8545944" y="4529988"/>
            <a:ext cx="517531" cy="50211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63" name="Connector: Curved 62">
            <a:extLst>
              <a:ext uri="{FF2B5EF4-FFF2-40B4-BE49-F238E27FC236}">
                <a16:creationId xmlns:a16="http://schemas.microsoft.com/office/drawing/2014/main" id="{9DCDB637-79E2-4C3E-BF4E-67AFB0FA7EEE}"/>
              </a:ext>
            </a:extLst>
          </p:cNvPr>
          <p:cNvCxnSpPr>
            <a:cxnSpLocks/>
            <a:stCxn id="54" idx="2"/>
            <a:endCxn id="60" idx="2"/>
          </p:cNvCxnSpPr>
          <p:nvPr/>
        </p:nvCxnSpPr>
        <p:spPr>
          <a:xfrm rot="16200000" flipH="1">
            <a:off x="9087859" y="4938139"/>
            <a:ext cx="8025" cy="1047556"/>
          </a:xfrm>
          <a:prstGeom prst="curvedConnector3">
            <a:avLst>
              <a:gd name="adj1" fmla="val 2948598"/>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7BF21B85-1142-428E-B9D6-1EABD6E27174}"/>
              </a:ext>
            </a:extLst>
          </p:cNvPr>
          <p:cNvSpPr txBox="1"/>
          <p:nvPr/>
        </p:nvSpPr>
        <p:spPr>
          <a:xfrm>
            <a:off x="7879879" y="5461728"/>
            <a:ext cx="808522" cy="523220"/>
          </a:xfrm>
          <a:prstGeom prst="rect">
            <a:avLst/>
          </a:prstGeom>
          <a:noFill/>
        </p:spPr>
        <p:txBody>
          <a:bodyPr wrap="square" rtlCol="0">
            <a:spAutoFit/>
          </a:bodyPr>
          <a:lstStyle/>
          <a:p>
            <a:r>
              <a:rPr lang="en-US" sz="1400" dirty="0"/>
              <a:t>Interest Expense</a:t>
            </a:r>
          </a:p>
        </p:txBody>
      </p:sp>
      <p:sp>
        <p:nvSpPr>
          <p:cNvPr id="65" name="TextBox 64">
            <a:extLst>
              <a:ext uri="{FF2B5EF4-FFF2-40B4-BE49-F238E27FC236}">
                <a16:creationId xmlns:a16="http://schemas.microsoft.com/office/drawing/2014/main" id="{C04B230F-D441-4E43-A85E-5578AD0A3ED1}"/>
              </a:ext>
            </a:extLst>
          </p:cNvPr>
          <p:cNvSpPr txBox="1"/>
          <p:nvPr/>
        </p:nvSpPr>
        <p:spPr>
          <a:xfrm>
            <a:off x="9662162" y="5453696"/>
            <a:ext cx="808522" cy="523220"/>
          </a:xfrm>
          <a:prstGeom prst="rect">
            <a:avLst/>
          </a:prstGeom>
          <a:noFill/>
        </p:spPr>
        <p:txBody>
          <a:bodyPr wrap="square" rtlCol="0">
            <a:spAutoFit/>
          </a:bodyPr>
          <a:lstStyle/>
          <a:p>
            <a:r>
              <a:rPr lang="en-US" sz="1400" dirty="0"/>
              <a:t>Interest Income</a:t>
            </a:r>
          </a:p>
        </p:txBody>
      </p:sp>
      <p:sp>
        <p:nvSpPr>
          <p:cNvPr id="66" name="TextBox 65">
            <a:extLst>
              <a:ext uri="{FF2B5EF4-FFF2-40B4-BE49-F238E27FC236}">
                <a16:creationId xmlns:a16="http://schemas.microsoft.com/office/drawing/2014/main" id="{3D6D4216-C706-4D75-87C5-FE0391C7908C}"/>
              </a:ext>
            </a:extLst>
          </p:cNvPr>
          <p:cNvSpPr txBox="1"/>
          <p:nvPr/>
        </p:nvSpPr>
        <p:spPr>
          <a:xfrm>
            <a:off x="8797492" y="5915706"/>
            <a:ext cx="770020" cy="307777"/>
          </a:xfrm>
          <a:prstGeom prst="rect">
            <a:avLst/>
          </a:prstGeom>
          <a:noFill/>
        </p:spPr>
        <p:txBody>
          <a:bodyPr wrap="square" rtlCol="0">
            <a:spAutoFit/>
          </a:bodyPr>
          <a:lstStyle/>
          <a:p>
            <a:r>
              <a:rPr lang="en-US" sz="1400" b="1" dirty="0">
                <a:solidFill>
                  <a:srgbClr val="FF0000"/>
                </a:solidFill>
              </a:rPr>
              <a:t>Netted</a:t>
            </a:r>
          </a:p>
        </p:txBody>
      </p:sp>
      <p:cxnSp>
        <p:nvCxnSpPr>
          <p:cNvPr id="67" name="Straight Arrow Connector 66">
            <a:extLst>
              <a:ext uri="{FF2B5EF4-FFF2-40B4-BE49-F238E27FC236}">
                <a16:creationId xmlns:a16="http://schemas.microsoft.com/office/drawing/2014/main" id="{DBCE4AAA-9A8F-4806-A517-6822CB7FC5EC}"/>
              </a:ext>
            </a:extLst>
          </p:cNvPr>
          <p:cNvCxnSpPr>
            <a:cxnSpLocks/>
            <a:stCxn id="66" idx="0"/>
            <a:endCxn id="64" idx="3"/>
          </p:cNvCxnSpPr>
          <p:nvPr/>
        </p:nvCxnSpPr>
        <p:spPr>
          <a:xfrm flipH="1" flipV="1">
            <a:off x="8688401" y="5723338"/>
            <a:ext cx="494101" cy="19236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DD64E9B2-BF24-4162-B0AB-9BE8B03B0A8D}"/>
              </a:ext>
            </a:extLst>
          </p:cNvPr>
          <p:cNvCxnSpPr>
            <a:cxnSpLocks/>
            <a:stCxn id="65" idx="1"/>
            <a:endCxn id="66" idx="0"/>
          </p:cNvCxnSpPr>
          <p:nvPr/>
        </p:nvCxnSpPr>
        <p:spPr>
          <a:xfrm flipH="1">
            <a:off x="9182502" y="5715306"/>
            <a:ext cx="479660" cy="200400"/>
          </a:xfrm>
          <a:prstGeom prst="straightConnector1">
            <a:avLst/>
          </a:prstGeom>
          <a:ln>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7BB942C-DFD0-4B85-9FC5-06B41210CA61}"/>
              </a:ext>
            </a:extLst>
          </p:cNvPr>
          <p:cNvSpPr txBox="1"/>
          <p:nvPr/>
        </p:nvSpPr>
        <p:spPr>
          <a:xfrm>
            <a:off x="7806088" y="6213558"/>
            <a:ext cx="2656573" cy="338554"/>
          </a:xfrm>
          <a:prstGeom prst="rect">
            <a:avLst/>
          </a:prstGeom>
          <a:noFill/>
        </p:spPr>
        <p:txBody>
          <a:bodyPr wrap="square" rtlCol="0">
            <a:spAutoFit/>
          </a:bodyPr>
          <a:lstStyle/>
          <a:p>
            <a:r>
              <a:rPr lang="en-US" sz="1600" dirty="0"/>
              <a:t>Treas. Reg. § 1.163(j)-7 (</a:t>
            </a:r>
            <a:r>
              <a:rPr lang="en-US" sz="1600" b="1" dirty="0">
                <a:solidFill>
                  <a:srgbClr val="FF0000"/>
                </a:solidFill>
              </a:rPr>
              <a:t>2021</a:t>
            </a:r>
            <a:r>
              <a:rPr lang="en-US" sz="1600" dirty="0"/>
              <a:t>) </a:t>
            </a:r>
          </a:p>
        </p:txBody>
      </p:sp>
      <p:sp>
        <p:nvSpPr>
          <p:cNvPr id="44" name="Rectangle 43">
            <a:extLst>
              <a:ext uri="{FF2B5EF4-FFF2-40B4-BE49-F238E27FC236}">
                <a16:creationId xmlns:a16="http://schemas.microsoft.com/office/drawing/2014/main" id="{78EFBA01-B645-4694-BBC9-4C29639A7A2A}"/>
              </a:ext>
            </a:extLst>
          </p:cNvPr>
          <p:cNvSpPr/>
          <p:nvPr/>
        </p:nvSpPr>
        <p:spPr>
          <a:xfrm>
            <a:off x="7883914" y="4638907"/>
            <a:ext cx="2475570" cy="1572320"/>
          </a:xfrm>
          <a:prstGeom prst="rect">
            <a:avLst/>
          </a:prstGeom>
          <a:noFill/>
          <a:ln w="28575">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2E3B8324-F7E2-461A-81B0-4040D851EAA9}"/>
              </a:ext>
            </a:extLst>
          </p:cNvPr>
          <p:cNvSpPr txBox="1"/>
          <p:nvPr/>
        </p:nvSpPr>
        <p:spPr>
          <a:xfrm>
            <a:off x="8028878" y="4694665"/>
            <a:ext cx="2129883" cy="369332"/>
          </a:xfrm>
          <a:prstGeom prst="rect">
            <a:avLst/>
          </a:prstGeom>
          <a:noFill/>
        </p:spPr>
        <p:txBody>
          <a:bodyPr wrap="square" rtlCol="0">
            <a:spAutoFit/>
          </a:bodyPr>
          <a:lstStyle/>
          <a:p>
            <a:r>
              <a:rPr lang="en-US" b="1" dirty="0">
                <a:solidFill>
                  <a:srgbClr val="FF0000"/>
                </a:solidFill>
              </a:rPr>
              <a:t>CFC Group Members</a:t>
            </a:r>
          </a:p>
        </p:txBody>
      </p:sp>
      <p:sp>
        <p:nvSpPr>
          <p:cNvPr id="47" name="TextBox 46">
            <a:extLst>
              <a:ext uri="{FF2B5EF4-FFF2-40B4-BE49-F238E27FC236}">
                <a16:creationId xmlns:a16="http://schemas.microsoft.com/office/drawing/2014/main" id="{4C4619B9-251B-4BFF-8FF7-12479DC41742}"/>
              </a:ext>
            </a:extLst>
          </p:cNvPr>
          <p:cNvSpPr txBox="1"/>
          <p:nvPr/>
        </p:nvSpPr>
        <p:spPr>
          <a:xfrm>
            <a:off x="10749777" y="789269"/>
            <a:ext cx="1320304" cy="646331"/>
          </a:xfrm>
          <a:prstGeom prst="rect">
            <a:avLst/>
          </a:prstGeom>
          <a:noFill/>
          <a:ln w="38100">
            <a:solidFill>
              <a:srgbClr val="00B050"/>
            </a:solidFill>
          </a:ln>
        </p:spPr>
        <p:txBody>
          <a:bodyPr wrap="square" rtlCol="0">
            <a:spAutoFit/>
          </a:bodyPr>
          <a:lstStyle/>
          <a:p>
            <a:r>
              <a:rPr lang="en-US" sz="3600" b="1" dirty="0">
                <a:solidFill>
                  <a:srgbClr val="00B050"/>
                </a:solidFill>
              </a:rPr>
              <a:t>Ex. 13</a:t>
            </a:r>
          </a:p>
        </p:txBody>
      </p:sp>
    </p:spTree>
    <p:extLst>
      <p:ext uri="{BB962C8B-B14F-4D97-AF65-F5344CB8AC3E}">
        <p14:creationId xmlns:p14="http://schemas.microsoft.com/office/powerpoint/2010/main" val="324254944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1510"/>
            <a:ext cx="12192000" cy="484881"/>
          </a:xfrm>
        </p:spPr>
        <p:txBody>
          <a:bodyPr>
            <a:noAutofit/>
          </a:bodyPr>
          <a:lstStyle/>
          <a:p>
            <a:pPr algn="ctr"/>
            <a:r>
              <a:rPr lang="en-US" sz="3000" dirty="0"/>
              <a:t>Treas. Reg. § 1.163(j)-7– Applicability of IRC § 163(j) to CFCs &amp; US S/H - Outline</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500" b="1" dirty="0"/>
              <a:t>§ 1.163(j)–7 Application of the section 163(j) limitation to foreign corporations and United States shareholders. </a:t>
            </a:r>
          </a:p>
          <a:p>
            <a:pPr marL="457200" lvl="1" indent="0" fontAlgn="base">
              <a:buAutoNum type="alphaLcParenBoth"/>
            </a:pPr>
            <a:r>
              <a:rPr lang="en-US" sz="1500" dirty="0"/>
              <a:t> O</a:t>
            </a:r>
            <a:r>
              <a:rPr lang="en-US" sz="1500" i="1" dirty="0"/>
              <a:t>verview</a:t>
            </a:r>
            <a:r>
              <a:rPr lang="en-US" sz="1500" dirty="0"/>
              <a:t>. </a:t>
            </a:r>
          </a:p>
          <a:p>
            <a:pPr marL="457200" lvl="1" indent="0" fontAlgn="base">
              <a:buAutoNum type="alphaLcParenBoth"/>
            </a:pPr>
            <a:r>
              <a:rPr lang="en-US" sz="1500" i="1" dirty="0"/>
              <a:t> </a:t>
            </a:r>
            <a:r>
              <a:rPr lang="en-US" sz="1500" dirty="0"/>
              <a:t>G</a:t>
            </a:r>
            <a:r>
              <a:rPr lang="en-US" sz="1500" i="1" dirty="0"/>
              <a:t>eneral rule regarding the application of section 163(j) to relevant foreign corporations</a:t>
            </a:r>
            <a:r>
              <a:rPr lang="en-US" sz="1500" dirty="0"/>
              <a:t>. [</a:t>
            </a:r>
            <a:r>
              <a:rPr lang="en-US" sz="1500" i="0" dirty="0">
                <a:solidFill>
                  <a:srgbClr val="333333"/>
                </a:solidFill>
                <a:effectLst/>
              </a:rPr>
              <a:t>Treas. Reg. § 1.163(j)-7</a:t>
            </a:r>
            <a:r>
              <a:rPr lang="en-US" sz="1500" dirty="0"/>
              <a:t> (</a:t>
            </a:r>
            <a:r>
              <a:rPr lang="en-US" sz="1500" b="1" dirty="0">
                <a:solidFill>
                  <a:srgbClr val="FF0000"/>
                </a:solidFill>
              </a:rPr>
              <a:t>2020</a:t>
            </a:r>
            <a:r>
              <a:rPr lang="en-US" sz="1500" dirty="0"/>
              <a:t>).]</a:t>
            </a:r>
          </a:p>
          <a:p>
            <a:pPr marL="457200" lvl="1" indent="0" fontAlgn="base">
              <a:buNone/>
            </a:pPr>
            <a:r>
              <a:rPr lang="en-US" sz="1500" dirty="0"/>
              <a:t>(c) </a:t>
            </a:r>
            <a:r>
              <a:rPr lang="en-US" sz="1500" i="1" dirty="0"/>
              <a:t>Application of section 163(j) to CFC group members of a CFC group</a:t>
            </a:r>
            <a:r>
              <a:rPr lang="en-US" sz="1500" dirty="0"/>
              <a:t>— </a:t>
            </a:r>
          </a:p>
          <a:p>
            <a:pPr marL="800100" lvl="1" indent="-342900" fontAlgn="base">
              <a:buAutoNum type="arabicParenBoth"/>
            </a:pPr>
            <a:r>
              <a:rPr lang="en-US" sz="1500" dirty="0"/>
              <a:t>S</a:t>
            </a:r>
            <a:r>
              <a:rPr lang="en-US" sz="1500" i="1" dirty="0"/>
              <a:t>cope</a:t>
            </a:r>
            <a:r>
              <a:rPr lang="en-US" sz="1500" dirty="0"/>
              <a:t>. </a:t>
            </a:r>
          </a:p>
          <a:p>
            <a:pPr marL="800100" lvl="1" indent="-342900" fontAlgn="base">
              <a:buFont typeface="Arial" panose="020B0604020202020204" pitchFamily="34" charset="0"/>
              <a:buAutoNum type="arabicParenBoth"/>
            </a:pPr>
            <a:r>
              <a:rPr lang="en-US" sz="1500" dirty="0"/>
              <a:t>C</a:t>
            </a:r>
            <a:r>
              <a:rPr lang="en-US" sz="1500" i="1" dirty="0"/>
              <a:t>alculation of section 163(j) limitation for a CFC group for a specified period</a:t>
            </a:r>
            <a:r>
              <a:rPr lang="en-US" sz="1500" dirty="0"/>
              <a:t> </a:t>
            </a:r>
          </a:p>
          <a:p>
            <a:pPr marL="800100" lvl="1" indent="-342900" fontAlgn="base">
              <a:buFont typeface="Arial" panose="020B0604020202020204" pitchFamily="34" charset="0"/>
              <a:buAutoNum type="arabicParenBoth"/>
            </a:pPr>
            <a:r>
              <a:rPr lang="en-US" sz="1500" dirty="0"/>
              <a:t>D</a:t>
            </a:r>
            <a:r>
              <a:rPr lang="en-US" sz="1500" i="1" dirty="0"/>
              <a:t>eduction of business interest expense </a:t>
            </a:r>
            <a:endParaRPr lang="en-US" sz="1500" dirty="0"/>
          </a:p>
          <a:p>
            <a:pPr marL="800100" lvl="1" indent="-342900" fontAlgn="base">
              <a:buAutoNum type="arabicParenBoth"/>
            </a:pPr>
            <a:r>
              <a:rPr lang="en-US" sz="1500" dirty="0"/>
              <a:t>C</a:t>
            </a:r>
            <a:r>
              <a:rPr lang="en-US" sz="1500" i="1" dirty="0"/>
              <a:t>urrency translation</a:t>
            </a:r>
            <a:r>
              <a:rPr lang="en-US" sz="1500" dirty="0"/>
              <a:t>. </a:t>
            </a:r>
          </a:p>
          <a:p>
            <a:pPr marL="800100" lvl="1" indent="-342900" fontAlgn="base">
              <a:buAutoNum type="arabicParenBoth"/>
            </a:pPr>
            <a:r>
              <a:rPr lang="en-US" sz="1500" dirty="0"/>
              <a:t>S</a:t>
            </a:r>
            <a:r>
              <a:rPr lang="en-US" sz="1500" i="1" dirty="0"/>
              <a:t>pecial rule for specified periods beginning in 2019 or 2020</a:t>
            </a:r>
          </a:p>
          <a:p>
            <a:pPr marL="457200" lvl="1" indent="0" fontAlgn="base">
              <a:buNone/>
            </a:pPr>
            <a:r>
              <a:rPr lang="en-US" sz="1500" dirty="0"/>
              <a:t>(d) </a:t>
            </a:r>
            <a:r>
              <a:rPr lang="en-US" sz="1500" i="1" dirty="0"/>
              <a:t>Determination of a specified group and specified group members</a:t>
            </a:r>
            <a:r>
              <a:rPr lang="en-US" sz="1500" dirty="0"/>
              <a:t>—</a:t>
            </a:r>
          </a:p>
          <a:p>
            <a:pPr lvl="1" fontAlgn="base">
              <a:buAutoNum type="arabicParenBoth"/>
            </a:pPr>
            <a:r>
              <a:rPr lang="en-US" sz="1500" dirty="0"/>
              <a:t> S</a:t>
            </a:r>
            <a:r>
              <a:rPr lang="en-US" sz="1500" i="1" dirty="0"/>
              <a:t>cope.</a:t>
            </a:r>
          </a:p>
          <a:p>
            <a:pPr marL="457200" lvl="1" indent="0" fontAlgn="base">
              <a:buNone/>
            </a:pPr>
            <a:r>
              <a:rPr lang="en-US" sz="1500" dirty="0"/>
              <a:t>(2) </a:t>
            </a:r>
            <a:r>
              <a:rPr lang="en-US" sz="1500" i="1" dirty="0"/>
              <a:t>Rules for determining a specified group</a:t>
            </a:r>
          </a:p>
          <a:p>
            <a:pPr marL="457200" lvl="1" indent="0" fontAlgn="base">
              <a:buNone/>
            </a:pPr>
            <a:r>
              <a:rPr lang="en-US" sz="1500" dirty="0"/>
              <a:t>(3) </a:t>
            </a:r>
            <a:r>
              <a:rPr lang="en-US" sz="1500" i="1" dirty="0"/>
              <a:t>Rules for determining a specified group member year. </a:t>
            </a:r>
          </a:p>
          <a:p>
            <a:pPr marL="457200" lvl="1" indent="0" fontAlgn="base">
              <a:buNone/>
            </a:pPr>
            <a:r>
              <a:rPr lang="en-US" sz="1500" dirty="0"/>
              <a:t>(e) R</a:t>
            </a:r>
            <a:r>
              <a:rPr lang="en-US" sz="1500" i="1" dirty="0"/>
              <a:t>ules and procedures for treating a specified group as a CFC group</a:t>
            </a:r>
            <a:r>
              <a:rPr lang="en-US" sz="1500" dirty="0"/>
              <a:t>—</a:t>
            </a:r>
          </a:p>
          <a:p>
            <a:pPr lvl="1" fontAlgn="base">
              <a:buAutoNum type="arabicParenBoth"/>
            </a:pPr>
            <a:r>
              <a:rPr lang="en-US" sz="1500" dirty="0"/>
              <a:t> S</a:t>
            </a:r>
            <a:r>
              <a:rPr lang="en-US" sz="1500" i="1" dirty="0"/>
              <a:t>cope</a:t>
            </a:r>
            <a:r>
              <a:rPr lang="en-US" sz="1500" dirty="0"/>
              <a:t>. </a:t>
            </a:r>
          </a:p>
          <a:p>
            <a:pPr lvl="1" fontAlgn="base">
              <a:buAutoNum type="arabicParenBoth"/>
            </a:pPr>
            <a:r>
              <a:rPr lang="en-US" sz="1500" dirty="0"/>
              <a:t> C</a:t>
            </a:r>
            <a:r>
              <a:rPr lang="en-US" sz="1500" i="1" dirty="0"/>
              <a:t>FC group and CFC group member</a:t>
            </a:r>
          </a:p>
          <a:p>
            <a:pPr lvl="1" fontAlgn="base">
              <a:buAutoNum type="arabicParenBoth"/>
            </a:pPr>
            <a:r>
              <a:rPr lang="en-US" sz="1500" dirty="0"/>
              <a:t> D</a:t>
            </a:r>
            <a:r>
              <a:rPr lang="en-US" sz="1500" i="1" dirty="0"/>
              <a:t>uration of a CFC group. </a:t>
            </a:r>
          </a:p>
          <a:p>
            <a:pPr lvl="1" fontAlgn="base">
              <a:buAutoNum type="arabicParenBoth"/>
            </a:pPr>
            <a:r>
              <a:rPr lang="en-US" sz="1500" dirty="0"/>
              <a:t> J</a:t>
            </a:r>
            <a:r>
              <a:rPr lang="en-US" sz="1500" i="1" dirty="0"/>
              <a:t>oining or leaving a CFC group.</a:t>
            </a:r>
          </a:p>
          <a:p>
            <a:pPr lvl="1" fontAlgn="base">
              <a:buAutoNum type="arabicParenBoth"/>
            </a:pPr>
            <a:r>
              <a:rPr lang="en-US" sz="1500" dirty="0"/>
              <a:t> M</a:t>
            </a:r>
            <a:r>
              <a:rPr lang="en-US" sz="1500" i="1" dirty="0"/>
              <a:t>anner of making or revoking a CFC group election</a:t>
            </a:r>
          </a:p>
          <a:p>
            <a:pPr lvl="1" fontAlgn="base">
              <a:buAutoNum type="arabicParenBoth"/>
            </a:pPr>
            <a:r>
              <a:rPr lang="en-US" sz="1500" dirty="0"/>
              <a:t> A</a:t>
            </a:r>
            <a:r>
              <a:rPr lang="en-US" sz="1500" i="1" dirty="0"/>
              <a:t>nnual information reporting</a:t>
            </a:r>
            <a:r>
              <a:rPr lang="en-US" sz="1500" dirty="0"/>
              <a:t>.</a:t>
            </a:r>
            <a:endParaRPr lang="en-US" sz="1500" i="1" dirty="0"/>
          </a:p>
          <a:p>
            <a:pPr marL="0" indent="0" fontAlgn="base">
              <a:buNone/>
            </a:pPr>
            <a:r>
              <a:rPr lang="en-US" sz="1500" i="0" dirty="0">
                <a:solidFill>
                  <a:srgbClr val="333333"/>
                </a:solidFill>
                <a:effectLst/>
              </a:rPr>
              <a:t>Treas. Reg. § 1.163(j)-7</a:t>
            </a:r>
            <a:r>
              <a:rPr lang="en-US" sz="1500" dirty="0"/>
              <a:t> (</a:t>
            </a:r>
            <a:r>
              <a:rPr lang="en-US" sz="1500" b="1" dirty="0">
                <a:solidFill>
                  <a:srgbClr val="FF0000"/>
                </a:solidFill>
              </a:rPr>
              <a:t>2021</a:t>
            </a:r>
            <a:r>
              <a:rPr lang="en-US" sz="1500" dirty="0"/>
              <a:t>). </a:t>
            </a:r>
            <a:r>
              <a:rPr lang="en-US" sz="1500" b="0" dirty="0">
                <a:solidFill>
                  <a:srgbClr val="333333"/>
                </a:solidFill>
                <a:effectLst/>
              </a:rPr>
              <a:t>[Only outline reproduced - </a:t>
            </a:r>
            <a:r>
              <a:rPr lang="en-US" sz="1500" dirty="0">
                <a:solidFill>
                  <a:srgbClr val="333333"/>
                </a:solidFill>
              </a:rPr>
              <a:t>full text not reproduced – some of the outline, as noted, is from </a:t>
            </a:r>
            <a:r>
              <a:rPr lang="en-US" sz="1500" i="0" dirty="0">
                <a:solidFill>
                  <a:srgbClr val="333333"/>
                </a:solidFill>
                <a:effectLst/>
              </a:rPr>
              <a:t>Treas. Reg. § 1.163(j)-7</a:t>
            </a:r>
            <a:r>
              <a:rPr lang="en-US" sz="1500" dirty="0"/>
              <a:t> (</a:t>
            </a:r>
            <a:r>
              <a:rPr lang="en-US" sz="1500" b="1" dirty="0">
                <a:solidFill>
                  <a:srgbClr val="FF0000"/>
                </a:solidFill>
              </a:rPr>
              <a:t>2020</a:t>
            </a:r>
            <a:r>
              <a:rPr lang="en-US" sz="1500" dirty="0"/>
              <a:t>)</a:t>
            </a:r>
            <a:r>
              <a:rPr lang="en-US" sz="1500" dirty="0">
                <a:solidFill>
                  <a:srgbClr val="333333"/>
                </a:solidFill>
              </a:rPr>
              <a:t>] </a:t>
            </a:r>
            <a:endParaRPr lang="en-US" sz="15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209</a:t>
            </a:fld>
            <a:endParaRPr lang="en-US" dirty="0"/>
          </a:p>
        </p:txBody>
      </p:sp>
      <p:sp>
        <p:nvSpPr>
          <p:cNvPr id="8" name="TextBox 7">
            <a:extLst>
              <a:ext uri="{FF2B5EF4-FFF2-40B4-BE49-F238E27FC236}">
                <a16:creationId xmlns:a16="http://schemas.microsoft.com/office/drawing/2014/main" id="{E5674662-D89A-4A8C-9AA3-850706E48678}"/>
              </a:ext>
            </a:extLst>
          </p:cNvPr>
          <p:cNvSpPr txBox="1"/>
          <p:nvPr/>
        </p:nvSpPr>
        <p:spPr>
          <a:xfrm>
            <a:off x="11107819" y="85891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2</a:t>
            </a:r>
          </a:p>
        </p:txBody>
      </p:sp>
    </p:spTree>
    <p:extLst>
      <p:ext uri="{BB962C8B-B14F-4D97-AF65-F5344CB8AC3E}">
        <p14:creationId xmlns:p14="http://schemas.microsoft.com/office/powerpoint/2010/main" val="2121863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697838"/>
            <a:ext cx="10774251" cy="6160161"/>
          </a:xfrm>
        </p:spPr>
        <p:txBody>
          <a:bodyPr>
            <a:noAutofit/>
          </a:bodyPr>
          <a:lstStyle/>
          <a:p>
            <a:pPr marL="0" indent="0">
              <a:buNone/>
            </a:pPr>
            <a:r>
              <a:rPr lang="en-US" sz="2350" dirty="0"/>
              <a:t>Business Interest Expense Deduction Indirectly Limited (possibly Suspended) by:</a:t>
            </a:r>
          </a:p>
          <a:p>
            <a:pPr marL="461963" indent="-461963"/>
            <a:r>
              <a:rPr lang="en-US" sz="2350" dirty="0"/>
              <a:t>IRC § 163(f) – Denial of Deduction for Interest on Certain Obligations Not in 			Registered Form</a:t>
            </a:r>
          </a:p>
          <a:p>
            <a:pPr marL="461963" indent="-461963"/>
            <a:r>
              <a:rPr lang="en-US" sz="2350" dirty="0"/>
              <a:t>IRC § 267 – Losses, Expenses, and Interest with Respect to Transactions between 		Related Taxpayers</a:t>
            </a:r>
          </a:p>
          <a:p>
            <a:pPr marL="457200" indent="-457200"/>
            <a:r>
              <a:rPr lang="en-US" sz="2350" dirty="0"/>
              <a:t>IRC § 465 – Deductions Limited to Amount at Risk</a:t>
            </a:r>
          </a:p>
          <a:p>
            <a:pPr marL="457200" indent="-457200"/>
            <a:r>
              <a:rPr lang="en-US" sz="2350" dirty="0"/>
              <a:t>IRC § 469 – Passive Activity Losses and Credits Limited</a:t>
            </a:r>
          </a:p>
          <a:p>
            <a:pPr marL="457200" indent="-457200"/>
            <a:r>
              <a:rPr lang="en-US" sz="2350" dirty="0"/>
              <a:t>IRC § 704(d) – Partner’s Distributive Share – Limitation on Allowance of Losses 			[Limited to Basis in a Partnership]</a:t>
            </a:r>
          </a:p>
          <a:p>
            <a:pPr marL="457200" indent="-457200"/>
            <a:r>
              <a:rPr lang="en-US" sz="2350" dirty="0"/>
              <a:t>IRC § 1366(d) – Pass-Thru of Items to Shareholders – Special Rules for Losses and 		Deductions [Limited to Basis in an S Corporation]</a:t>
            </a:r>
          </a:p>
          <a:p>
            <a:pPr marL="0" indent="0">
              <a:buNone/>
            </a:pPr>
            <a:r>
              <a:rPr lang="en-US" sz="2350" dirty="0"/>
              <a:t>These rules limiting business interest expense deductions continue to apply post-2017 with basis adjustments, including on disposition.  This list may not be exclusive.</a:t>
            </a:r>
          </a:p>
          <a:p>
            <a:pPr marL="0" indent="0">
              <a:buNone/>
            </a:pPr>
            <a:r>
              <a:rPr lang="en-US" sz="2350" dirty="0"/>
              <a:t>Post TCJA see Treas. Reg. §§ 1.163(j)-3 &amp; -6, which includes IRC § 461(l) – Limitation on Excess Business Losses of Noncorporate Taxpayers - suspended 2018 – 2020 &amp; expires 2026</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324735" y="60114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3</a:t>
            </a:r>
          </a:p>
        </p:txBody>
      </p:sp>
      <p:sp>
        <p:nvSpPr>
          <p:cNvPr id="8" name="TextBox 7">
            <a:extLst>
              <a:ext uri="{FF2B5EF4-FFF2-40B4-BE49-F238E27FC236}">
                <a16:creationId xmlns:a16="http://schemas.microsoft.com/office/drawing/2014/main" id="{03A688D6-5645-4053-94E1-26D5943E1105}"/>
              </a:ext>
            </a:extLst>
          </p:cNvPr>
          <p:cNvSpPr txBox="1"/>
          <p:nvPr/>
        </p:nvSpPr>
        <p:spPr>
          <a:xfrm>
            <a:off x="9357756" y="2621114"/>
            <a:ext cx="2291938" cy="523220"/>
          </a:xfrm>
          <a:prstGeom prst="rect">
            <a:avLst/>
          </a:prstGeom>
          <a:noFill/>
          <a:ln w="38100">
            <a:solidFill>
              <a:srgbClr val="00B050"/>
            </a:solidFill>
          </a:ln>
        </p:spPr>
        <p:txBody>
          <a:bodyPr wrap="square" rtlCol="0">
            <a:spAutoFit/>
          </a:bodyPr>
          <a:lstStyle/>
          <a:p>
            <a:pPr algn="ctr"/>
            <a:r>
              <a:rPr lang="en-US" sz="2800" b="1" dirty="0">
                <a:solidFill>
                  <a:srgbClr val="00B050"/>
                </a:solidFill>
              </a:rPr>
              <a:t>General Rules</a:t>
            </a:r>
          </a:p>
        </p:txBody>
      </p:sp>
      <p:sp>
        <p:nvSpPr>
          <p:cNvPr id="9" name="Slide Number Placeholder 8">
            <a:extLst>
              <a:ext uri="{FF2B5EF4-FFF2-40B4-BE49-F238E27FC236}">
                <a16:creationId xmlns:a16="http://schemas.microsoft.com/office/drawing/2014/main" id="{DD05247F-A77F-43D4-8CE5-F0CA2C4F31B7}"/>
              </a:ext>
            </a:extLst>
          </p:cNvPr>
          <p:cNvSpPr>
            <a:spLocks noGrp="1"/>
          </p:cNvSpPr>
          <p:nvPr>
            <p:ph type="sldNum" sz="quarter" idx="12"/>
          </p:nvPr>
        </p:nvSpPr>
        <p:spPr/>
        <p:txBody>
          <a:bodyPr/>
          <a:lstStyle/>
          <a:p>
            <a:fld id="{59999BA8-5833-4EBD-87D2-B05BF3439043}" type="slidenum">
              <a:rPr lang="en-US" smtClean="0"/>
              <a:t>21</a:t>
            </a:fld>
            <a:endParaRPr lang="en-US" dirty="0"/>
          </a:p>
        </p:txBody>
      </p:sp>
      <p:sp>
        <p:nvSpPr>
          <p:cNvPr id="10" name="Title 1">
            <a:extLst>
              <a:ext uri="{FF2B5EF4-FFF2-40B4-BE49-F238E27FC236}">
                <a16:creationId xmlns:a16="http://schemas.microsoft.com/office/drawing/2014/main" id="{F43D92B6-8302-4AA7-8A5F-92FD58D8774B}"/>
              </a:ext>
            </a:extLst>
          </p:cNvPr>
          <p:cNvSpPr>
            <a:spLocks noGrp="1"/>
          </p:cNvSpPr>
          <p:nvPr>
            <p:ph type="title"/>
          </p:nvPr>
        </p:nvSpPr>
        <p:spPr>
          <a:xfrm>
            <a:off x="231010" y="97340"/>
            <a:ext cx="11733196" cy="484881"/>
          </a:xfrm>
        </p:spPr>
        <p:txBody>
          <a:bodyPr>
            <a:noAutofit/>
          </a:bodyPr>
          <a:lstStyle/>
          <a:p>
            <a:pPr algn="ctr"/>
            <a:r>
              <a:rPr lang="en-US" sz="4000" u="sng" dirty="0"/>
              <a:t>Business</a:t>
            </a:r>
            <a:r>
              <a:rPr lang="en-US" sz="4000" dirty="0"/>
              <a:t> Interest Exp. Deducts - </a:t>
            </a:r>
            <a:r>
              <a:rPr lang="en-US" sz="4000" b="1" u="sng" dirty="0">
                <a:solidFill>
                  <a:srgbClr val="FF0000"/>
                </a:solidFill>
              </a:rPr>
              <a:t>Prior</a:t>
            </a:r>
            <a:r>
              <a:rPr lang="en-US" sz="4000" dirty="0"/>
              <a:t> to TCJA – Pre-2018</a:t>
            </a:r>
          </a:p>
        </p:txBody>
      </p:sp>
      <p:sp>
        <p:nvSpPr>
          <p:cNvPr id="11" name="TextBox 10">
            <a:extLst>
              <a:ext uri="{FF2B5EF4-FFF2-40B4-BE49-F238E27FC236}">
                <a16:creationId xmlns:a16="http://schemas.microsoft.com/office/drawing/2014/main" id="{4A7B275B-C555-481B-80D7-D8B89D5F1B53}"/>
              </a:ext>
            </a:extLst>
          </p:cNvPr>
          <p:cNvSpPr txBox="1"/>
          <p:nvPr/>
        </p:nvSpPr>
        <p:spPr>
          <a:xfrm>
            <a:off x="8463776" y="3958684"/>
            <a:ext cx="3155795" cy="461665"/>
          </a:xfrm>
          <a:prstGeom prst="rect">
            <a:avLst/>
          </a:prstGeom>
          <a:noFill/>
          <a:ln w="38100">
            <a:solidFill>
              <a:srgbClr val="FF0000"/>
            </a:solidFill>
          </a:ln>
        </p:spPr>
        <p:txBody>
          <a:bodyPr wrap="square" rtlCol="0">
            <a:spAutoFit/>
          </a:bodyPr>
          <a:lstStyle/>
          <a:p>
            <a:r>
              <a:rPr lang="en-US" sz="1200" dirty="0"/>
              <a:t>See Notice 2021-8 for underpaid estimated tax installments due to suspension of IRC § 461(l)</a:t>
            </a:r>
          </a:p>
        </p:txBody>
      </p:sp>
    </p:spTree>
    <p:extLst>
      <p:ext uri="{BB962C8B-B14F-4D97-AF65-F5344CB8AC3E}">
        <p14:creationId xmlns:p14="http://schemas.microsoft.com/office/powerpoint/2010/main" val="144220946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1510"/>
            <a:ext cx="12192000" cy="484881"/>
          </a:xfrm>
        </p:spPr>
        <p:txBody>
          <a:bodyPr>
            <a:noAutofit/>
          </a:bodyPr>
          <a:lstStyle/>
          <a:p>
            <a:pPr algn="ctr"/>
            <a:r>
              <a:rPr lang="en-US" sz="3000" dirty="0"/>
              <a:t>Treas. Reg. § 1.163(j)-7– Applicability of IRC § 163(j) to CFCs &amp; US S/H - Outline</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550" b="1" dirty="0"/>
              <a:t>§ 1.163(j)–7 Application of the section 163(j) limitation to foreign corporations and United States shareholders. [Cont’d]</a:t>
            </a:r>
          </a:p>
          <a:p>
            <a:pPr marL="457200" lvl="1" indent="0" fontAlgn="base">
              <a:buNone/>
            </a:pPr>
            <a:r>
              <a:rPr lang="en-US" sz="1550" dirty="0"/>
              <a:t>(f) </a:t>
            </a:r>
            <a:r>
              <a:rPr lang="en-US" sz="1550" i="1" dirty="0"/>
              <a:t>Treatment of a CFC group member that has ECI—</a:t>
            </a:r>
          </a:p>
          <a:p>
            <a:pPr lvl="1" fontAlgn="base">
              <a:buAutoNum type="arabicParenBoth"/>
            </a:pPr>
            <a:r>
              <a:rPr lang="en-US" sz="1550" dirty="0"/>
              <a:t> I</a:t>
            </a:r>
            <a:r>
              <a:rPr lang="en-US" sz="1550" i="1" dirty="0"/>
              <a:t>n general</a:t>
            </a:r>
            <a:r>
              <a:rPr lang="en-US" sz="1550" dirty="0"/>
              <a:t>.</a:t>
            </a:r>
          </a:p>
          <a:p>
            <a:pPr lvl="1" fontAlgn="base">
              <a:buAutoNum type="arabicParenBoth"/>
            </a:pPr>
            <a:r>
              <a:rPr lang="en-US" sz="1550" dirty="0"/>
              <a:t> [</a:t>
            </a:r>
            <a:r>
              <a:rPr lang="en-US" sz="1550" i="1" dirty="0"/>
              <a:t>Reserve</a:t>
            </a:r>
            <a:r>
              <a:rPr lang="en-US" sz="1550" dirty="0"/>
              <a:t>d].</a:t>
            </a:r>
          </a:p>
          <a:p>
            <a:pPr marL="457200" lvl="1" indent="0" fontAlgn="base">
              <a:buNone/>
            </a:pPr>
            <a:r>
              <a:rPr lang="en-US" sz="1550" dirty="0"/>
              <a:t>(g) </a:t>
            </a:r>
            <a:r>
              <a:rPr lang="en-US" sz="1550" i="1" dirty="0"/>
              <a:t>Rules concerning the computation of adjusted taxable income of a relevant foreign corporation</a:t>
            </a:r>
            <a:r>
              <a:rPr lang="en-US" sz="1550" dirty="0"/>
              <a:t>—</a:t>
            </a:r>
          </a:p>
          <a:p>
            <a:pPr marL="457200" lvl="1" indent="0" fontAlgn="base">
              <a:buAutoNum type="arabicParenBoth"/>
            </a:pPr>
            <a:r>
              <a:rPr lang="en-US" sz="1550" dirty="0"/>
              <a:t> </a:t>
            </a:r>
            <a:r>
              <a:rPr lang="en-US" sz="1550" i="1" dirty="0"/>
              <a:t>Tentative taxable income</a:t>
            </a:r>
            <a:r>
              <a:rPr lang="en-US" sz="1550" dirty="0"/>
              <a:t>. [</a:t>
            </a:r>
            <a:r>
              <a:rPr lang="en-US" sz="1550" i="0" dirty="0">
                <a:solidFill>
                  <a:srgbClr val="333333"/>
                </a:solidFill>
                <a:effectLst/>
              </a:rPr>
              <a:t>Treas. Reg. § 1.163(j)-7</a:t>
            </a:r>
            <a:r>
              <a:rPr lang="en-US" sz="1550" dirty="0"/>
              <a:t> (</a:t>
            </a:r>
            <a:r>
              <a:rPr lang="en-US" sz="1550" b="1" dirty="0">
                <a:solidFill>
                  <a:srgbClr val="FF0000"/>
                </a:solidFill>
              </a:rPr>
              <a:t>2020</a:t>
            </a:r>
            <a:r>
              <a:rPr lang="en-US" sz="1550" dirty="0"/>
              <a:t>).]</a:t>
            </a:r>
          </a:p>
          <a:p>
            <a:pPr marL="457200" lvl="1" indent="0" fontAlgn="base">
              <a:buAutoNum type="arabicParenBoth"/>
            </a:pPr>
            <a:r>
              <a:rPr lang="en-US" sz="1550" dirty="0"/>
              <a:t> </a:t>
            </a:r>
            <a:r>
              <a:rPr lang="en-US" sz="1550" i="1" dirty="0"/>
              <a:t>Treatment of certain dividends</a:t>
            </a:r>
            <a:r>
              <a:rPr lang="en-US" sz="1550" dirty="0"/>
              <a:t>. [</a:t>
            </a:r>
            <a:r>
              <a:rPr lang="en-US" sz="1550" i="0" dirty="0">
                <a:solidFill>
                  <a:srgbClr val="333333"/>
                </a:solidFill>
                <a:effectLst/>
              </a:rPr>
              <a:t>Treas. Reg. § 1.163(j)-7</a:t>
            </a:r>
            <a:r>
              <a:rPr lang="en-US" sz="1550" dirty="0"/>
              <a:t> (</a:t>
            </a:r>
            <a:r>
              <a:rPr lang="en-US" sz="1550" b="1" dirty="0">
                <a:solidFill>
                  <a:srgbClr val="FF0000"/>
                </a:solidFill>
              </a:rPr>
              <a:t>2020</a:t>
            </a:r>
            <a:r>
              <a:rPr lang="en-US" sz="1550" dirty="0"/>
              <a:t>).]</a:t>
            </a:r>
          </a:p>
          <a:p>
            <a:pPr marL="457200" lvl="1" indent="0" fontAlgn="base">
              <a:buAutoNum type="arabicParenBoth"/>
            </a:pPr>
            <a:r>
              <a:rPr lang="en-US" sz="1550" dirty="0"/>
              <a:t> </a:t>
            </a:r>
            <a:r>
              <a:rPr lang="en-US" sz="1550" i="1" dirty="0"/>
              <a:t>Treatment of certain foreign income taxes</a:t>
            </a:r>
            <a:r>
              <a:rPr lang="en-US" sz="1550" dirty="0"/>
              <a:t>. </a:t>
            </a:r>
          </a:p>
          <a:p>
            <a:pPr marL="457200" lvl="1" indent="0" fontAlgn="base">
              <a:buAutoNum type="arabicParenBoth"/>
            </a:pPr>
            <a:r>
              <a:rPr lang="en-US" sz="1550" dirty="0"/>
              <a:t> </a:t>
            </a:r>
            <a:r>
              <a:rPr lang="en-US" sz="1550" i="1" dirty="0"/>
              <a:t>Anti-abuse rule</a:t>
            </a:r>
          </a:p>
          <a:p>
            <a:pPr marL="457200" lvl="1" indent="0" fontAlgn="base">
              <a:buNone/>
            </a:pPr>
            <a:r>
              <a:rPr lang="en-US" sz="1550" dirty="0"/>
              <a:t>(h) </a:t>
            </a:r>
            <a:r>
              <a:rPr lang="en-US" sz="1550" i="1" dirty="0"/>
              <a:t>Election to apply safe-harbor—</a:t>
            </a:r>
          </a:p>
          <a:p>
            <a:pPr lvl="1" fontAlgn="base">
              <a:buAutoNum type="arabicParenBoth"/>
            </a:pPr>
            <a:r>
              <a:rPr lang="en-US" sz="1550" dirty="0"/>
              <a:t> I</a:t>
            </a:r>
            <a:r>
              <a:rPr lang="en-US" sz="1550" i="1" dirty="0"/>
              <a:t>n general. </a:t>
            </a:r>
          </a:p>
          <a:p>
            <a:pPr lvl="1" fontAlgn="base">
              <a:buAutoNum type="arabicParenBoth"/>
            </a:pPr>
            <a:r>
              <a:rPr lang="en-US" sz="1550" dirty="0"/>
              <a:t> E</a:t>
            </a:r>
            <a:r>
              <a:rPr lang="en-US" sz="1550" i="1" dirty="0"/>
              <a:t>ligibility for safe-harbor election</a:t>
            </a:r>
          </a:p>
          <a:p>
            <a:pPr lvl="1" fontAlgn="base">
              <a:buAutoNum type="arabicParenBoth"/>
            </a:pPr>
            <a:r>
              <a:rPr lang="en-US" sz="1550" dirty="0"/>
              <a:t> E</a:t>
            </a:r>
            <a:r>
              <a:rPr lang="en-US" sz="1550" i="1" dirty="0"/>
              <a:t>ligible amount</a:t>
            </a:r>
          </a:p>
          <a:p>
            <a:pPr lvl="1" fontAlgn="base">
              <a:buAutoNum type="arabicParenBoth"/>
            </a:pPr>
            <a:r>
              <a:rPr lang="en-US" sz="1550" dirty="0"/>
              <a:t> Q</a:t>
            </a:r>
            <a:r>
              <a:rPr lang="en-US" sz="1550" i="1" dirty="0"/>
              <a:t>ualified tentative taxable income.</a:t>
            </a:r>
          </a:p>
          <a:p>
            <a:pPr lvl="1" fontAlgn="base">
              <a:buAutoNum type="arabicParenBoth"/>
            </a:pPr>
            <a:r>
              <a:rPr lang="en-US" sz="1550" dirty="0"/>
              <a:t> M</a:t>
            </a:r>
            <a:r>
              <a:rPr lang="en-US" sz="1550" i="1" dirty="0"/>
              <a:t>anner of making a safe-harbor election</a:t>
            </a:r>
          </a:p>
          <a:p>
            <a:pPr lvl="1" fontAlgn="base">
              <a:buAutoNum type="arabicParenBoth"/>
            </a:pPr>
            <a:r>
              <a:rPr lang="en-US" sz="1550" dirty="0"/>
              <a:t> S</a:t>
            </a:r>
            <a:r>
              <a:rPr lang="en-US" sz="1550" i="1" dirty="0"/>
              <a:t>pecial rule for taxable years or specified periods beginning in 2019 or 2020</a:t>
            </a:r>
            <a:r>
              <a:rPr lang="en-US" sz="1550" dirty="0"/>
              <a:t>.</a:t>
            </a:r>
          </a:p>
          <a:p>
            <a:pPr marL="457200" lvl="1" indent="0" fontAlgn="base">
              <a:buNone/>
            </a:pPr>
            <a:r>
              <a:rPr lang="en-US" sz="1550" dirty="0"/>
              <a:t>(</a:t>
            </a:r>
            <a:r>
              <a:rPr lang="en-US" sz="1550" dirty="0" err="1"/>
              <a:t>i</a:t>
            </a:r>
            <a:r>
              <a:rPr lang="en-US" sz="1550" dirty="0"/>
              <a:t>)–(j) [</a:t>
            </a:r>
            <a:r>
              <a:rPr lang="en-US" sz="1550" i="1" dirty="0"/>
              <a:t>Reserve</a:t>
            </a:r>
            <a:r>
              <a:rPr lang="en-US" sz="1550" dirty="0"/>
              <a:t>d] [</a:t>
            </a:r>
            <a:r>
              <a:rPr lang="en-US" sz="1550" i="0" dirty="0">
                <a:solidFill>
                  <a:srgbClr val="333333"/>
                </a:solidFill>
                <a:effectLst/>
              </a:rPr>
              <a:t>Treas. Reg. § 1.163(j)-7</a:t>
            </a:r>
            <a:r>
              <a:rPr lang="en-US" sz="1550" dirty="0"/>
              <a:t> (</a:t>
            </a:r>
            <a:r>
              <a:rPr lang="en-US" sz="1550" b="1" dirty="0">
                <a:solidFill>
                  <a:srgbClr val="FF0000"/>
                </a:solidFill>
              </a:rPr>
              <a:t>2020</a:t>
            </a:r>
            <a:r>
              <a:rPr lang="en-US" sz="1550" dirty="0"/>
              <a:t>).]</a:t>
            </a:r>
          </a:p>
          <a:p>
            <a:pPr marL="457200" lvl="1" indent="0" fontAlgn="base">
              <a:buNone/>
            </a:pPr>
            <a:r>
              <a:rPr lang="en-US" sz="1550" dirty="0"/>
              <a:t> (k) D</a:t>
            </a:r>
            <a:r>
              <a:rPr lang="en-US" sz="1550" i="1" dirty="0"/>
              <a:t>efinitions. </a:t>
            </a:r>
          </a:p>
          <a:p>
            <a:pPr marL="457200" lvl="1" indent="0" fontAlgn="base">
              <a:buNone/>
            </a:pPr>
            <a:r>
              <a:rPr lang="en-US" sz="1550" dirty="0"/>
              <a:t>(l) E</a:t>
            </a:r>
            <a:r>
              <a:rPr lang="en-US" sz="1550" i="1" dirty="0"/>
              <a:t>xamples. </a:t>
            </a:r>
          </a:p>
          <a:p>
            <a:pPr marL="457200" lvl="1" indent="0" fontAlgn="base">
              <a:buNone/>
            </a:pPr>
            <a:r>
              <a:rPr lang="en-US" sz="1550" dirty="0"/>
              <a:t>(m) A</a:t>
            </a:r>
            <a:r>
              <a:rPr lang="en-US" sz="1550" i="1" dirty="0"/>
              <a:t>pplicability dates</a:t>
            </a:r>
          </a:p>
          <a:p>
            <a:pPr marL="0" indent="0" fontAlgn="base">
              <a:buNone/>
            </a:pPr>
            <a:r>
              <a:rPr lang="en-US" sz="1550" i="0" dirty="0">
                <a:solidFill>
                  <a:srgbClr val="333333"/>
                </a:solidFill>
                <a:effectLst/>
              </a:rPr>
              <a:t>Treas. Reg. § 1.163(j)-7</a:t>
            </a:r>
            <a:r>
              <a:rPr lang="en-US" sz="1550" dirty="0"/>
              <a:t> (</a:t>
            </a:r>
            <a:r>
              <a:rPr lang="en-US" sz="1550" b="1" dirty="0">
                <a:solidFill>
                  <a:srgbClr val="FF0000"/>
                </a:solidFill>
              </a:rPr>
              <a:t>2021</a:t>
            </a:r>
            <a:r>
              <a:rPr lang="en-US" sz="1550" dirty="0"/>
              <a:t>). </a:t>
            </a:r>
            <a:r>
              <a:rPr lang="en-US" sz="1550" b="0" dirty="0">
                <a:solidFill>
                  <a:srgbClr val="333333"/>
                </a:solidFill>
                <a:effectLst/>
              </a:rPr>
              <a:t>[Only outline reproduced - </a:t>
            </a:r>
            <a:r>
              <a:rPr lang="en-US" sz="1550" dirty="0">
                <a:solidFill>
                  <a:srgbClr val="333333"/>
                </a:solidFill>
              </a:rPr>
              <a:t>full text not reproduced – some of the outline, as noted, is from </a:t>
            </a:r>
            <a:r>
              <a:rPr lang="en-US" sz="1550" i="0" dirty="0">
                <a:solidFill>
                  <a:srgbClr val="333333"/>
                </a:solidFill>
                <a:effectLst/>
              </a:rPr>
              <a:t>Treas. Reg. § 1.163(j)-7</a:t>
            </a:r>
            <a:r>
              <a:rPr lang="en-US" sz="1550" dirty="0"/>
              <a:t> (</a:t>
            </a:r>
            <a:r>
              <a:rPr lang="en-US" sz="1550" b="1" dirty="0">
                <a:solidFill>
                  <a:srgbClr val="FF0000"/>
                </a:solidFill>
              </a:rPr>
              <a:t>2020</a:t>
            </a:r>
            <a:r>
              <a:rPr lang="en-US" sz="1550" dirty="0"/>
              <a:t>)</a:t>
            </a:r>
            <a:r>
              <a:rPr lang="en-US" sz="1550" dirty="0">
                <a:solidFill>
                  <a:srgbClr val="333333"/>
                </a:solidFill>
              </a:rPr>
              <a:t>] </a:t>
            </a:r>
            <a:endParaRPr lang="en-US" sz="155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210</a:t>
            </a:fld>
            <a:endParaRPr lang="en-US" dirty="0"/>
          </a:p>
        </p:txBody>
      </p:sp>
      <p:sp>
        <p:nvSpPr>
          <p:cNvPr id="8" name="TextBox 7">
            <a:extLst>
              <a:ext uri="{FF2B5EF4-FFF2-40B4-BE49-F238E27FC236}">
                <a16:creationId xmlns:a16="http://schemas.microsoft.com/office/drawing/2014/main" id="{E5674662-D89A-4A8C-9AA3-850706E48678}"/>
              </a:ext>
            </a:extLst>
          </p:cNvPr>
          <p:cNvSpPr txBox="1"/>
          <p:nvPr/>
        </p:nvSpPr>
        <p:spPr>
          <a:xfrm>
            <a:off x="11107819" y="85891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2</a:t>
            </a:r>
          </a:p>
        </p:txBody>
      </p:sp>
    </p:spTree>
    <p:extLst>
      <p:ext uri="{BB962C8B-B14F-4D97-AF65-F5344CB8AC3E}">
        <p14:creationId xmlns:p14="http://schemas.microsoft.com/office/powerpoint/2010/main" val="572381143"/>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613318" y="718123"/>
            <a:ext cx="10760925" cy="6117575"/>
          </a:xfrm>
        </p:spPr>
        <p:txBody>
          <a:bodyPr>
            <a:noAutofit/>
          </a:bodyPr>
          <a:lstStyle/>
          <a:p>
            <a:pPr marL="457200" lvl="1" indent="0" fontAlgn="base">
              <a:buNone/>
            </a:pPr>
            <a:r>
              <a:rPr lang="en-US" sz="1650" b="1" dirty="0"/>
              <a:t>§ 1.163(j)–7 Application of the section 163(j) limitation to foreign corporations and United States shareholders. </a:t>
            </a:r>
            <a:endParaRPr lang="en-US" sz="1650" dirty="0"/>
          </a:p>
          <a:p>
            <a:pPr marL="457200" lvl="1" indent="0" fontAlgn="base">
              <a:buNone/>
            </a:pPr>
            <a:r>
              <a:rPr lang="en-US" sz="1650" dirty="0"/>
              <a:t>. . .</a:t>
            </a:r>
          </a:p>
          <a:p>
            <a:pPr marL="457200" lvl="1" indent="0" fontAlgn="base">
              <a:buNone/>
            </a:pPr>
            <a:r>
              <a:rPr lang="en-US" sz="1650" dirty="0"/>
              <a:t>(b) </a:t>
            </a:r>
            <a:r>
              <a:rPr lang="en-US" sz="1650" i="1" dirty="0"/>
              <a:t>General rule regarding the application of section 163(j) to relevant foreign corporations</a:t>
            </a:r>
            <a:r>
              <a:rPr lang="en-US" sz="1650" dirty="0"/>
              <a:t>. Except as otherwise provided in this section, </a:t>
            </a:r>
            <a:r>
              <a:rPr lang="en-US" sz="1650" dirty="0">
                <a:highlight>
                  <a:srgbClr val="FFFF00"/>
                </a:highlight>
              </a:rPr>
              <a:t>section 163(j) and the section 163(j) regulations apply to determine the </a:t>
            </a:r>
            <a:r>
              <a:rPr lang="en-US" sz="1650" b="1" dirty="0">
                <a:solidFill>
                  <a:srgbClr val="FF0000"/>
                </a:solidFill>
                <a:highlight>
                  <a:srgbClr val="FFFF00"/>
                </a:highlight>
              </a:rPr>
              <a:t>deductibility of a relevant foreign corporation’s business interest expense </a:t>
            </a:r>
            <a:r>
              <a:rPr lang="en-US" sz="1650" dirty="0">
                <a:highlight>
                  <a:srgbClr val="FFFF00"/>
                </a:highlight>
              </a:rPr>
              <a:t>for purposes of computing its taxable income for U.S. income tax purposes (if any) in the </a:t>
            </a:r>
            <a:r>
              <a:rPr lang="en-US" sz="1650" b="1" dirty="0">
                <a:solidFill>
                  <a:srgbClr val="FF0000"/>
                </a:solidFill>
                <a:highlight>
                  <a:srgbClr val="FFFF00"/>
                </a:highlight>
              </a:rPr>
              <a:t>same manner as </a:t>
            </a:r>
            <a:r>
              <a:rPr lang="en-US" sz="1650" dirty="0">
                <a:highlight>
                  <a:srgbClr val="FFFF00"/>
                </a:highlight>
              </a:rPr>
              <a:t>those provisions apply to determine the </a:t>
            </a:r>
            <a:r>
              <a:rPr lang="en-US" sz="1650" b="1" dirty="0">
                <a:solidFill>
                  <a:srgbClr val="FF0000"/>
                </a:solidFill>
                <a:highlight>
                  <a:srgbClr val="FFFF00"/>
                </a:highlight>
              </a:rPr>
              <a:t>deductibility of a domestic C corporation’s business interest expense</a:t>
            </a:r>
            <a:r>
              <a:rPr lang="en-US" sz="1650" dirty="0">
                <a:highlight>
                  <a:srgbClr val="FFFF00"/>
                </a:highlight>
              </a:rPr>
              <a:t> for purposes of computing its taxable income. </a:t>
            </a:r>
            <a:r>
              <a:rPr lang="en-US" sz="1650" dirty="0"/>
              <a:t>See also § 1.952–2. If a relevant foreign corporation is a direct or indirect partner in a partnership, see § 1.163(j)–6 (concerning the application of section 163(j) to partnerships). </a:t>
            </a:r>
          </a:p>
          <a:p>
            <a:pPr marL="457200" lvl="1" indent="0" fontAlgn="base">
              <a:buNone/>
            </a:pPr>
            <a:r>
              <a:rPr lang="en-US" sz="1650" dirty="0"/>
              <a:t>. . .</a:t>
            </a:r>
          </a:p>
          <a:p>
            <a:pPr marL="457200" lvl="1" indent="0" fontAlgn="base">
              <a:buNone/>
            </a:pPr>
            <a:r>
              <a:rPr lang="en-US" sz="1650" dirty="0"/>
              <a:t>(g) Rules concerning the computation of adjusted taxable income of a relevant foreign corporation—</a:t>
            </a:r>
          </a:p>
          <a:p>
            <a:pPr marL="914400" lvl="1" indent="-457200" fontAlgn="base">
              <a:buAutoNum type="arabicParenBoth"/>
            </a:pPr>
            <a:r>
              <a:rPr lang="en-US" sz="1650" dirty="0"/>
              <a:t>Tentative taxable income. For purposes of computing the </a:t>
            </a:r>
            <a:r>
              <a:rPr lang="en-US" sz="1650" b="1" dirty="0">
                <a:solidFill>
                  <a:srgbClr val="FF0000"/>
                </a:solidFill>
                <a:highlight>
                  <a:srgbClr val="FFFF00"/>
                </a:highlight>
              </a:rPr>
              <a:t>tentative taxable income </a:t>
            </a:r>
            <a:r>
              <a:rPr lang="en-US" sz="1650" dirty="0">
                <a:highlight>
                  <a:srgbClr val="FFFF00"/>
                </a:highlight>
              </a:rPr>
              <a:t>of a relevant foreign corporation</a:t>
            </a:r>
            <a:r>
              <a:rPr lang="en-US" sz="1650" dirty="0"/>
              <a:t> for a taxable year, the relevant foreign corporation’s </a:t>
            </a:r>
            <a:r>
              <a:rPr lang="en-US" sz="1650" dirty="0">
                <a:highlight>
                  <a:srgbClr val="FFFF00"/>
                </a:highlight>
              </a:rPr>
              <a:t>gross income and allowable deductions are determined under </a:t>
            </a:r>
            <a:r>
              <a:rPr lang="en-US" sz="1650" dirty="0"/>
              <a:t>the principles of </a:t>
            </a:r>
            <a:r>
              <a:rPr lang="en-US" sz="1650" dirty="0">
                <a:highlight>
                  <a:srgbClr val="FFFF00"/>
                </a:highlight>
              </a:rPr>
              <a:t>§ </a:t>
            </a:r>
            <a:r>
              <a:rPr lang="en-US" sz="1650" b="1" dirty="0">
                <a:solidFill>
                  <a:srgbClr val="FF0000"/>
                </a:solidFill>
                <a:highlight>
                  <a:srgbClr val="FFFF00"/>
                </a:highlight>
              </a:rPr>
              <a:t>1.952–2</a:t>
            </a:r>
            <a:r>
              <a:rPr lang="en-US" sz="1650" dirty="0">
                <a:highlight>
                  <a:srgbClr val="FFFF00"/>
                </a:highlight>
              </a:rPr>
              <a:t> or </a:t>
            </a:r>
            <a:r>
              <a:rPr lang="en-US" sz="1650" dirty="0"/>
              <a:t>under the rules of </a:t>
            </a:r>
            <a:r>
              <a:rPr lang="en-US" sz="1650" dirty="0">
                <a:highlight>
                  <a:srgbClr val="FFFF00"/>
                </a:highlight>
              </a:rPr>
              <a:t>section </a:t>
            </a:r>
            <a:r>
              <a:rPr lang="en-US" sz="1650" b="1" dirty="0">
                <a:solidFill>
                  <a:srgbClr val="FF0000"/>
                </a:solidFill>
                <a:highlight>
                  <a:srgbClr val="FFFF00"/>
                </a:highlight>
              </a:rPr>
              <a:t>882</a:t>
            </a:r>
            <a:r>
              <a:rPr lang="en-US" sz="1650" dirty="0">
                <a:highlight>
                  <a:srgbClr val="FFFF00"/>
                </a:highlight>
              </a:rPr>
              <a:t> </a:t>
            </a:r>
            <a:r>
              <a:rPr lang="en-US" sz="1650" dirty="0"/>
              <a:t>for determining income that is, or deductions that are allocable to, </a:t>
            </a:r>
            <a:r>
              <a:rPr lang="en-US" sz="1650" dirty="0">
                <a:highlight>
                  <a:srgbClr val="FFFF00"/>
                </a:highlight>
              </a:rPr>
              <a:t>effectively connected income</a:t>
            </a:r>
            <a:r>
              <a:rPr lang="en-US" sz="1650" dirty="0"/>
              <a:t>, as applicable. </a:t>
            </a:r>
          </a:p>
          <a:p>
            <a:pPr marL="914400" lvl="1" indent="-457200" fontAlgn="base">
              <a:buAutoNum type="arabicParenBoth"/>
            </a:pPr>
            <a:r>
              <a:rPr lang="en-US" sz="1650" dirty="0"/>
              <a:t>Treatment of certain dividends. For purposes of computing the ATI of a relevant foreign corporation for a taxable year, </a:t>
            </a:r>
            <a:r>
              <a:rPr lang="en-US" sz="1650" b="1" dirty="0">
                <a:solidFill>
                  <a:srgbClr val="FF0000"/>
                </a:solidFill>
                <a:highlight>
                  <a:srgbClr val="FFFF00"/>
                </a:highlight>
              </a:rPr>
              <a:t>any dividend </a:t>
            </a:r>
            <a:r>
              <a:rPr lang="en-US" sz="1650" dirty="0">
                <a:highlight>
                  <a:srgbClr val="FFFF00"/>
                </a:highlight>
              </a:rPr>
              <a:t>included in gross income that is received </a:t>
            </a:r>
            <a:r>
              <a:rPr lang="en-US" sz="1650" b="1" dirty="0">
                <a:solidFill>
                  <a:srgbClr val="FF0000"/>
                </a:solidFill>
                <a:highlight>
                  <a:srgbClr val="FFFF00"/>
                </a:highlight>
              </a:rPr>
              <a:t>from a related person</a:t>
            </a:r>
            <a:r>
              <a:rPr lang="en-US" sz="1650" dirty="0"/>
              <a:t>, within the meaning of section 954(d)(3), with respect to the </a:t>
            </a:r>
            <a:r>
              <a:rPr lang="en-US" sz="1650" dirty="0" err="1"/>
              <a:t>distributee</a:t>
            </a:r>
            <a:r>
              <a:rPr lang="en-US" sz="1650" dirty="0"/>
              <a:t> </a:t>
            </a:r>
            <a:r>
              <a:rPr lang="en-US" sz="1650" dirty="0">
                <a:highlight>
                  <a:srgbClr val="FFFF00"/>
                </a:highlight>
              </a:rPr>
              <a:t>is </a:t>
            </a:r>
            <a:r>
              <a:rPr lang="en-US" sz="1650" b="1" dirty="0">
                <a:solidFill>
                  <a:srgbClr val="FF0000"/>
                </a:solidFill>
                <a:highlight>
                  <a:srgbClr val="FFFF00"/>
                </a:highlight>
              </a:rPr>
              <a:t>subtracted from tentative taxable income</a:t>
            </a:r>
            <a:r>
              <a:rPr lang="en-US" sz="1650" dirty="0"/>
              <a:t>. </a:t>
            </a:r>
          </a:p>
          <a:p>
            <a:pPr marL="914400" lvl="1" indent="-457200" fontAlgn="base">
              <a:buAutoNum type="arabicParenBoth"/>
            </a:pPr>
            <a:r>
              <a:rPr lang="en-US" sz="1650" dirty="0"/>
              <a:t>Treatment of certain foreign income taxes. For purposes of computing the ATI of a relevant foreign corporation for a taxable year, </a:t>
            </a:r>
            <a:r>
              <a:rPr lang="en-US" sz="1650" b="1" dirty="0">
                <a:solidFill>
                  <a:srgbClr val="FF0000"/>
                </a:solidFill>
                <a:highlight>
                  <a:srgbClr val="FFFF00"/>
                </a:highlight>
              </a:rPr>
              <a:t>no deduction </a:t>
            </a:r>
            <a:r>
              <a:rPr lang="en-US" sz="1650" dirty="0">
                <a:highlight>
                  <a:srgbClr val="FFFF00"/>
                </a:highlight>
              </a:rPr>
              <a:t>is taken into account </a:t>
            </a:r>
            <a:r>
              <a:rPr lang="en-US" sz="1650" b="1" dirty="0">
                <a:solidFill>
                  <a:srgbClr val="FF0000"/>
                </a:solidFill>
                <a:highlight>
                  <a:srgbClr val="FFFF00"/>
                </a:highlight>
              </a:rPr>
              <a:t>for any foreign income tax</a:t>
            </a:r>
            <a:r>
              <a:rPr lang="en-US" sz="1650" b="1" dirty="0">
                <a:solidFill>
                  <a:srgbClr val="FF0000"/>
                </a:solidFill>
              </a:rPr>
              <a:t> </a:t>
            </a:r>
            <a:r>
              <a:rPr lang="en-US" sz="1650" dirty="0"/>
              <a:t>(as defined in § 1.960–1(b), but substituting the phrase ‘‘relevant foreign corporation’’ for the phrase ‘‘controlled foreign corporation’’). </a:t>
            </a:r>
          </a:p>
          <a:p>
            <a:pPr marL="914400" lvl="1" indent="-457200" fontAlgn="base">
              <a:buAutoNum type="arabicParenBoth"/>
            </a:pPr>
            <a:r>
              <a:rPr lang="en-US" sz="1650" dirty="0"/>
              <a:t>Anti-abuse rule— [Not reproduced]</a:t>
            </a:r>
          </a:p>
          <a:p>
            <a:pPr marL="457200" lvl="1" indent="0" fontAlgn="base">
              <a:buNone/>
            </a:pPr>
            <a:r>
              <a:rPr lang="en-US" sz="1650" b="0" i="0" dirty="0">
                <a:solidFill>
                  <a:srgbClr val="333333"/>
                </a:solidFill>
                <a:effectLst/>
              </a:rPr>
              <a:t>. . .</a:t>
            </a:r>
          </a:p>
          <a:p>
            <a:pPr marL="0" indent="0" algn="l" fontAlgn="base">
              <a:buNone/>
            </a:pPr>
            <a:r>
              <a:rPr lang="en-US" sz="1650" b="0" i="0" dirty="0">
                <a:solidFill>
                  <a:srgbClr val="333333"/>
                </a:solidFill>
                <a:effectLst/>
              </a:rPr>
              <a:t>Treas. Reg. § 1.163(j)-7(b) &amp; (g)</a:t>
            </a:r>
            <a:r>
              <a:rPr lang="en-US" sz="1650" dirty="0"/>
              <a:t> [also see (f)(1) for ECI] (</a:t>
            </a:r>
            <a:r>
              <a:rPr lang="en-US" sz="1650" b="1" dirty="0">
                <a:solidFill>
                  <a:srgbClr val="FF0000"/>
                </a:solidFill>
              </a:rPr>
              <a:t>2020 </a:t>
            </a:r>
            <a:r>
              <a:rPr lang="en-US" sz="1650" dirty="0"/>
              <a:t>&amp;</a:t>
            </a:r>
            <a:r>
              <a:rPr lang="en-US" sz="1650" b="1" dirty="0">
                <a:solidFill>
                  <a:srgbClr val="FF0000"/>
                </a:solidFill>
              </a:rPr>
              <a:t> 2021</a:t>
            </a:r>
            <a:r>
              <a:rPr lang="en-US" sz="1650" dirty="0"/>
              <a:t>)</a:t>
            </a:r>
            <a:endParaRPr lang="en-US" sz="1650" i="0" dirty="0">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211</a:t>
            </a:fld>
            <a:endParaRPr lang="en-US"/>
          </a:p>
        </p:txBody>
      </p:sp>
      <p:sp>
        <p:nvSpPr>
          <p:cNvPr id="8" name="Title 1">
            <a:extLst>
              <a:ext uri="{FF2B5EF4-FFF2-40B4-BE49-F238E27FC236}">
                <a16:creationId xmlns:a16="http://schemas.microsoft.com/office/drawing/2014/main" id="{3E9B0BFD-D4EC-40BA-9D8A-3787BD1CB38F}"/>
              </a:ext>
            </a:extLst>
          </p:cNvPr>
          <p:cNvSpPr>
            <a:spLocks noGrp="1"/>
          </p:cNvSpPr>
          <p:nvPr>
            <p:ph type="title"/>
          </p:nvPr>
        </p:nvSpPr>
        <p:spPr>
          <a:xfrm>
            <a:off x="524102" y="111510"/>
            <a:ext cx="11117769" cy="484881"/>
          </a:xfrm>
        </p:spPr>
        <p:txBody>
          <a:bodyPr>
            <a:noAutofit/>
          </a:bodyPr>
          <a:lstStyle/>
          <a:p>
            <a:pPr algn="ctr"/>
            <a:r>
              <a:rPr lang="en-US" sz="3600" dirty="0"/>
              <a:t>Treas. Reg. § 1.163(j)-7– Applicability of IRC § 163(j)</a:t>
            </a:r>
          </a:p>
        </p:txBody>
      </p:sp>
    </p:spTree>
    <p:extLst>
      <p:ext uri="{BB962C8B-B14F-4D97-AF65-F5344CB8AC3E}">
        <p14:creationId xmlns:p14="http://schemas.microsoft.com/office/powerpoint/2010/main" val="1340454591"/>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151" y="122661"/>
            <a:ext cx="12192000" cy="484881"/>
          </a:xfrm>
        </p:spPr>
        <p:txBody>
          <a:bodyPr>
            <a:noAutofit/>
          </a:bodyPr>
          <a:lstStyle/>
          <a:p>
            <a:pPr algn="ctr"/>
            <a:r>
              <a:rPr lang="en-US" sz="3400" dirty="0"/>
              <a:t>Treas. Reg. § 1.163(j)-7– Applicability of IRC § 163(j) to CFCs &amp; US S/H </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0" indent="0" fontAlgn="base">
              <a:buNone/>
            </a:pPr>
            <a:r>
              <a:rPr lang="en-US" sz="1250" dirty="0">
                <a:highlight>
                  <a:srgbClr val="FFFF00"/>
                </a:highlight>
              </a:rPr>
              <a:t>CFC group may elect</a:t>
            </a:r>
            <a:r>
              <a:rPr lang="en-US" sz="1250" dirty="0"/>
              <a:t> to be treated as a </a:t>
            </a:r>
            <a:r>
              <a:rPr lang="en-US" sz="1250" dirty="0">
                <a:highlight>
                  <a:srgbClr val="FFFF00"/>
                </a:highlight>
              </a:rPr>
              <a:t>single taxpayer </a:t>
            </a:r>
            <a:r>
              <a:rPr lang="en-US" sz="1250" dirty="0"/>
              <a:t>for purposes of determining interest. </a:t>
            </a:r>
          </a:p>
          <a:p>
            <a:pPr marL="0" indent="0" fontAlgn="base">
              <a:buNone/>
            </a:pPr>
            <a:r>
              <a:rPr lang="en-US" sz="1250" dirty="0">
                <a:highlight>
                  <a:srgbClr val="FFFF00"/>
                </a:highlight>
              </a:rPr>
              <a:t>Pre-group disallowed business interest expense carryforwards are available for deduction by a CFC group member </a:t>
            </a:r>
            <a:r>
              <a:rPr lang="en-US" sz="1250" dirty="0"/>
              <a:t>in its specified taxable year [</a:t>
            </a:r>
            <a:r>
              <a:rPr lang="en-US" sz="1250" dirty="0">
                <a:highlight>
                  <a:srgbClr val="FFFF00"/>
                </a:highlight>
              </a:rPr>
              <a:t>IRC § 898</a:t>
            </a:r>
            <a:r>
              <a:rPr lang="en-US" sz="1250" dirty="0"/>
              <a:t>] only to the extent the CFC group has remaining IRC § 163(j) limitation for the specified period after the deduction of current-year business interest expense and disallowed business interest expense carryforwards from earlier taxable years that are permitted to be deducted in specified taxable years of CFC group members with respect to the specified period.</a:t>
            </a:r>
          </a:p>
          <a:p>
            <a:pPr marL="0" indent="0" fontAlgn="base">
              <a:buNone/>
            </a:pPr>
            <a:r>
              <a:rPr lang="en-US" sz="1250" dirty="0">
                <a:highlight>
                  <a:srgbClr val="FFFF00"/>
                </a:highlight>
              </a:rPr>
              <a:t>Any transaction between CFC group members of a CFC group that is entered into with </a:t>
            </a:r>
            <a:r>
              <a:rPr lang="en-US" sz="1250" b="1" dirty="0">
                <a:solidFill>
                  <a:srgbClr val="FF0000"/>
                </a:solidFill>
                <a:highlight>
                  <a:srgbClr val="FFFF00"/>
                </a:highlight>
              </a:rPr>
              <a:t>a principal purpose</a:t>
            </a:r>
            <a:r>
              <a:rPr lang="en-US" sz="1250" b="1" dirty="0">
                <a:highlight>
                  <a:srgbClr val="FFFF00"/>
                </a:highlight>
              </a:rPr>
              <a:t> </a:t>
            </a:r>
            <a:r>
              <a:rPr lang="en-US" sz="1250" dirty="0">
                <a:highlight>
                  <a:srgbClr val="FFFF00"/>
                </a:highlight>
              </a:rPr>
              <a:t>of affecting a CFC group or a CFC group member’s </a:t>
            </a:r>
            <a:r>
              <a:rPr lang="en-US" sz="1250" dirty="0"/>
              <a:t>IRC §</a:t>
            </a:r>
            <a:r>
              <a:rPr lang="en-US" sz="1250" dirty="0">
                <a:highlight>
                  <a:srgbClr val="FFFF00"/>
                </a:highlight>
              </a:rPr>
              <a:t> 163(j) limitation by increasing or decreasing a CFC group or a CFC group member’s ATI for a specified taxable year is disregarded </a:t>
            </a:r>
            <a:r>
              <a:rPr lang="en-US" sz="1250" dirty="0"/>
              <a:t>for purposes of applying IRC § 163(j) and the IRC § 163(j) regulations. </a:t>
            </a:r>
          </a:p>
          <a:p>
            <a:pPr marL="0" indent="0" fontAlgn="base">
              <a:buNone/>
            </a:pPr>
            <a:r>
              <a:rPr lang="en-US" sz="1250" dirty="0">
                <a:highlight>
                  <a:srgbClr val="FFFF00"/>
                </a:highlight>
              </a:rPr>
              <a:t>For purposes of allocating items to an excepted trade or business</a:t>
            </a:r>
            <a:r>
              <a:rPr lang="en-US" sz="1250" dirty="0"/>
              <a:t> under Treas. Reg. § 1.163(j)–10, </a:t>
            </a:r>
            <a:r>
              <a:rPr lang="en-US" sz="1250" dirty="0">
                <a:highlight>
                  <a:srgbClr val="FFFF00"/>
                </a:highlight>
              </a:rPr>
              <a:t>all CFC group members of a CFC group are treated as a single C corporation</a:t>
            </a:r>
            <a:r>
              <a:rPr lang="en-US" sz="1250" dirty="0"/>
              <a:t>.  </a:t>
            </a:r>
            <a:endParaRPr lang="en-US" sz="1250" i="0" dirty="0">
              <a:solidFill>
                <a:srgbClr val="333333"/>
              </a:solidFill>
              <a:effectLst/>
            </a:endParaRPr>
          </a:p>
          <a:p>
            <a:pPr marL="0" indent="0" fontAlgn="base">
              <a:buNone/>
            </a:pPr>
            <a:r>
              <a:rPr lang="en-US" sz="1250" dirty="0">
                <a:highlight>
                  <a:srgbClr val="FFFF00"/>
                </a:highlight>
              </a:rPr>
              <a:t>An election to use 2019 ATI for 2020 applies to a specified period of a CFC group.</a:t>
            </a:r>
          </a:p>
          <a:p>
            <a:pPr marL="0" indent="0" fontAlgn="base">
              <a:buNone/>
            </a:pPr>
            <a:r>
              <a:rPr lang="en-US" sz="1250" dirty="0"/>
              <a:t>The term </a:t>
            </a:r>
            <a:r>
              <a:rPr lang="en-US" sz="1250" dirty="0">
                <a:highlight>
                  <a:srgbClr val="FFFF00"/>
                </a:highlight>
              </a:rPr>
              <a:t>CFC group member</a:t>
            </a:r>
            <a:r>
              <a:rPr lang="en-US" sz="1250" dirty="0"/>
              <a:t> means, with respect to a specified taxable year and a specified period, a specified group member of a specified group for which </a:t>
            </a:r>
            <a:r>
              <a:rPr lang="en-US" sz="1250" dirty="0">
                <a:highlight>
                  <a:srgbClr val="FFFF00"/>
                </a:highlight>
              </a:rPr>
              <a:t>a CFC group election is in effect. </a:t>
            </a:r>
            <a:endParaRPr lang="en-US" sz="1250" i="0" dirty="0">
              <a:solidFill>
                <a:srgbClr val="333333"/>
              </a:solidFill>
              <a:effectLst/>
              <a:highlight>
                <a:srgbClr val="FFFF00"/>
              </a:highlight>
            </a:endParaRPr>
          </a:p>
          <a:p>
            <a:pPr marL="0" indent="0" fontAlgn="base">
              <a:buNone/>
            </a:pPr>
            <a:r>
              <a:rPr lang="en-US" sz="1250" dirty="0">
                <a:highlight>
                  <a:srgbClr val="FFFF00"/>
                </a:highlight>
              </a:rPr>
              <a:t>A CFC group election cannot be revoked </a:t>
            </a:r>
            <a:r>
              <a:rPr lang="en-US" sz="1250" dirty="0"/>
              <a:t>with respect to any specified period beginning </a:t>
            </a:r>
            <a:r>
              <a:rPr lang="en-US" sz="1250" dirty="0">
                <a:highlight>
                  <a:srgbClr val="FFFF00"/>
                </a:highlight>
              </a:rPr>
              <a:t>prior to </a:t>
            </a:r>
            <a:r>
              <a:rPr lang="en-US" sz="1250" b="1" dirty="0">
                <a:solidFill>
                  <a:srgbClr val="FF0000"/>
                </a:solidFill>
                <a:highlight>
                  <a:srgbClr val="FFFF00"/>
                </a:highlight>
              </a:rPr>
              <a:t>60 months</a:t>
            </a:r>
            <a:r>
              <a:rPr lang="en-US" sz="1250" b="1" dirty="0">
                <a:solidFill>
                  <a:srgbClr val="FF0000"/>
                </a:solidFill>
              </a:rPr>
              <a:t> </a:t>
            </a:r>
            <a:r>
              <a:rPr lang="en-US" sz="1250" dirty="0"/>
              <a:t>following the last day of the specified period for which the election was made. Once a CFC group election has been revoked, </a:t>
            </a:r>
            <a:r>
              <a:rPr lang="en-US" sz="1250" dirty="0">
                <a:highlight>
                  <a:srgbClr val="FFFF00"/>
                </a:highlight>
              </a:rPr>
              <a:t>a new CFC group election cannot be made </a:t>
            </a:r>
            <a:r>
              <a:rPr lang="en-US" sz="1250" dirty="0"/>
              <a:t>with respect to any specified period beginning </a:t>
            </a:r>
            <a:r>
              <a:rPr lang="en-US" sz="1250" dirty="0">
                <a:highlight>
                  <a:srgbClr val="FFFF00"/>
                </a:highlight>
              </a:rPr>
              <a:t>prior to </a:t>
            </a:r>
            <a:r>
              <a:rPr lang="en-US" sz="1250" b="1" dirty="0">
                <a:solidFill>
                  <a:srgbClr val="FF0000"/>
                </a:solidFill>
                <a:highlight>
                  <a:srgbClr val="FFFF00"/>
                </a:highlight>
              </a:rPr>
              <a:t>60 months </a:t>
            </a:r>
            <a:r>
              <a:rPr lang="en-US" sz="1250" dirty="0">
                <a:highlight>
                  <a:srgbClr val="FFFF00"/>
                </a:highlight>
              </a:rPr>
              <a:t>following the last day of the specified period for which the election was revoked</a:t>
            </a:r>
            <a:r>
              <a:rPr lang="en-US" sz="1250" dirty="0"/>
              <a:t>.  Need an </a:t>
            </a:r>
            <a:r>
              <a:rPr lang="en-US" sz="1250" b="1" dirty="0">
                <a:solidFill>
                  <a:srgbClr val="FF0000"/>
                </a:solidFill>
                <a:highlight>
                  <a:srgbClr val="FFFF00"/>
                </a:highlight>
              </a:rPr>
              <a:t>Election Statement </a:t>
            </a:r>
            <a:r>
              <a:rPr lang="en-US" sz="1250" dirty="0"/>
              <a:t>by relevant US shareholders. </a:t>
            </a:r>
            <a:r>
              <a:rPr lang="en-US" sz="1250" dirty="0">
                <a:highlight>
                  <a:srgbClr val="FFFF00"/>
                </a:highlight>
              </a:rPr>
              <a:t>A CFC group election must be made or revoked </a:t>
            </a:r>
            <a:r>
              <a:rPr lang="en-US" sz="1250" dirty="0"/>
              <a:t>with respect to a specified period of a specified group </a:t>
            </a:r>
            <a:r>
              <a:rPr lang="en-US" sz="1250" dirty="0">
                <a:highlight>
                  <a:srgbClr val="FFFF00"/>
                </a:highlight>
              </a:rPr>
              <a:t>no later than the due date (taking into account extensions, if any) of the original Federal income tax return for the taxable year of each designated U.S. person in which or with which the specified period ends.</a:t>
            </a:r>
          </a:p>
          <a:p>
            <a:pPr marL="0" indent="0" fontAlgn="base">
              <a:buNone/>
            </a:pPr>
            <a:r>
              <a:rPr lang="en-US" sz="1250" i="0" dirty="0">
                <a:solidFill>
                  <a:srgbClr val="333333"/>
                </a:solidFill>
                <a:effectLst/>
              </a:rPr>
              <a:t>Items of a CFC are separated from </a:t>
            </a:r>
            <a:r>
              <a:rPr lang="en-US" sz="1250" i="0" dirty="0">
                <a:solidFill>
                  <a:srgbClr val="333333"/>
                </a:solidFill>
                <a:effectLst/>
                <a:highlight>
                  <a:srgbClr val="FFFF00"/>
                </a:highlight>
              </a:rPr>
              <a:t>ECI</a:t>
            </a:r>
            <a:r>
              <a:rPr lang="en-US" sz="1250" i="0" dirty="0">
                <a:solidFill>
                  <a:srgbClr val="333333"/>
                </a:solidFill>
                <a:effectLst/>
              </a:rPr>
              <a:t>, which is </a:t>
            </a:r>
            <a:r>
              <a:rPr lang="en-US" sz="1250" i="0" dirty="0">
                <a:solidFill>
                  <a:srgbClr val="333333"/>
                </a:solidFill>
                <a:effectLst/>
                <a:highlight>
                  <a:srgbClr val="FFFF00"/>
                </a:highlight>
              </a:rPr>
              <a:t>separately taxed</a:t>
            </a:r>
            <a:r>
              <a:rPr lang="en-US" sz="1250" i="0" dirty="0">
                <a:solidFill>
                  <a:srgbClr val="333333"/>
                </a:solidFill>
                <a:effectLst/>
              </a:rPr>
              <a:t>.</a:t>
            </a:r>
          </a:p>
          <a:p>
            <a:pPr marL="0" indent="0" fontAlgn="base">
              <a:buNone/>
            </a:pPr>
            <a:r>
              <a:rPr lang="en-US" sz="1250" dirty="0">
                <a:highlight>
                  <a:srgbClr val="FFFF00"/>
                </a:highlight>
              </a:rPr>
              <a:t>For purposes of computing the ATI </a:t>
            </a:r>
            <a:r>
              <a:rPr lang="en-US" sz="1250" dirty="0"/>
              <a:t>of a relevant foreign corporation for a taxable year, </a:t>
            </a:r>
            <a:r>
              <a:rPr lang="en-US" sz="1250" dirty="0">
                <a:highlight>
                  <a:srgbClr val="FFFF00"/>
                </a:highlight>
              </a:rPr>
              <a:t>tentative taxable income does </a:t>
            </a:r>
            <a:r>
              <a:rPr lang="en-US" sz="1250" b="1" u="sng" dirty="0">
                <a:highlight>
                  <a:srgbClr val="FFFF00"/>
                </a:highlight>
              </a:rPr>
              <a:t>NOT</a:t>
            </a:r>
            <a:r>
              <a:rPr lang="en-US" sz="1250" dirty="0">
                <a:highlight>
                  <a:srgbClr val="FFFF00"/>
                </a:highlight>
              </a:rPr>
              <a:t> take into account any deduction for foreign income taxes</a:t>
            </a:r>
            <a:r>
              <a:rPr lang="en-US" sz="1250" dirty="0"/>
              <a:t>.  See Treas. Reg. § 1.960-1(b).</a:t>
            </a:r>
          </a:p>
          <a:p>
            <a:pPr marL="0" indent="0" fontAlgn="base">
              <a:buNone/>
            </a:pPr>
            <a:r>
              <a:rPr lang="en-US" sz="1250" i="0" dirty="0">
                <a:solidFill>
                  <a:srgbClr val="333333"/>
                </a:solidFill>
                <a:effectLst/>
              </a:rPr>
              <a:t>There is an </a:t>
            </a:r>
            <a:r>
              <a:rPr lang="en-US" sz="1250" i="0" dirty="0">
                <a:solidFill>
                  <a:srgbClr val="333333"/>
                </a:solidFill>
                <a:effectLst/>
                <a:highlight>
                  <a:srgbClr val="FFFF00"/>
                </a:highlight>
              </a:rPr>
              <a:t>anti-abuse rule for C</a:t>
            </a:r>
            <a:r>
              <a:rPr lang="en-US" sz="1250" dirty="0">
                <a:solidFill>
                  <a:srgbClr val="333333"/>
                </a:solidFill>
                <a:highlight>
                  <a:srgbClr val="FFFF00"/>
                </a:highlight>
              </a:rPr>
              <a:t>FCs</a:t>
            </a:r>
            <a:r>
              <a:rPr lang="en-US" sz="1250" dirty="0">
                <a:solidFill>
                  <a:srgbClr val="333333"/>
                </a:solidFill>
              </a:rPr>
              <a:t>. </a:t>
            </a:r>
          </a:p>
          <a:p>
            <a:pPr marL="0" indent="0" fontAlgn="base">
              <a:buNone/>
            </a:pPr>
            <a:r>
              <a:rPr lang="en-US" sz="1250" i="0" dirty="0">
                <a:solidFill>
                  <a:srgbClr val="333333"/>
                </a:solidFill>
                <a:effectLst/>
              </a:rPr>
              <a:t>A </a:t>
            </a:r>
            <a:r>
              <a:rPr lang="en-US" sz="1250" i="0" dirty="0">
                <a:solidFill>
                  <a:srgbClr val="333333"/>
                </a:solidFill>
                <a:effectLst/>
                <a:highlight>
                  <a:srgbClr val="FFFF00"/>
                </a:highlight>
              </a:rPr>
              <a:t>safe harbor election is available in limited circumstances</a:t>
            </a:r>
            <a:r>
              <a:rPr lang="en-US" sz="1250" i="0" dirty="0">
                <a:solidFill>
                  <a:srgbClr val="333333"/>
                </a:solidFill>
                <a:effectLst/>
              </a:rPr>
              <a:t>. </a:t>
            </a:r>
          </a:p>
          <a:p>
            <a:pPr marL="0" indent="0" fontAlgn="base">
              <a:buNone/>
            </a:pPr>
            <a:r>
              <a:rPr lang="en-US" sz="1250" dirty="0"/>
              <a:t>(j) Rules regarding the </a:t>
            </a:r>
            <a:r>
              <a:rPr lang="en-US" sz="1250" dirty="0">
                <a:highlight>
                  <a:srgbClr val="FFFF00"/>
                </a:highlight>
              </a:rPr>
              <a:t>computation of ATI of certain United States shareholders of applicable CFCs</a:t>
            </a:r>
            <a:r>
              <a:rPr lang="en-US" sz="1250" dirty="0"/>
              <a:t>. . . . [See also Examples (l)]</a:t>
            </a:r>
            <a:r>
              <a:rPr lang="en-US" sz="1250" i="0" dirty="0">
                <a:solidFill>
                  <a:srgbClr val="333333"/>
                </a:solidFill>
                <a:effectLst/>
              </a:rPr>
              <a:t>   </a:t>
            </a:r>
            <a:r>
              <a:rPr lang="en-US" sz="1250" i="0" dirty="0">
                <a:solidFill>
                  <a:srgbClr val="333333"/>
                </a:solidFill>
                <a:effectLst/>
                <a:highlight>
                  <a:srgbClr val="FFFF00"/>
                </a:highlight>
              </a:rPr>
              <a:t>Prop. Treas. Reg. § 1.163(j)-7(j) &amp; (l)</a:t>
            </a:r>
            <a:r>
              <a:rPr lang="en-US" sz="1250" dirty="0">
                <a:highlight>
                  <a:srgbClr val="FFFF00"/>
                </a:highlight>
              </a:rPr>
              <a:t> (</a:t>
            </a:r>
            <a:r>
              <a:rPr lang="en-US" sz="1250" b="1" dirty="0">
                <a:solidFill>
                  <a:srgbClr val="FF0000"/>
                </a:solidFill>
                <a:highlight>
                  <a:srgbClr val="FFFF00"/>
                </a:highlight>
              </a:rPr>
              <a:t>2020</a:t>
            </a:r>
            <a:r>
              <a:rPr lang="en-US" sz="1250" dirty="0">
                <a:highlight>
                  <a:srgbClr val="FFFF00"/>
                </a:highlight>
              </a:rPr>
              <a:t>)</a:t>
            </a:r>
            <a:endParaRPr lang="en-US" sz="1250" i="0" dirty="0">
              <a:solidFill>
                <a:srgbClr val="333333"/>
              </a:solidFill>
              <a:effectLst/>
              <a:highlight>
                <a:srgbClr val="FFFF00"/>
              </a:highlight>
            </a:endParaRPr>
          </a:p>
          <a:p>
            <a:pPr marL="0" indent="0" fontAlgn="base">
              <a:buNone/>
            </a:pPr>
            <a:r>
              <a:rPr lang="en-US" sz="1250" i="0" dirty="0">
                <a:solidFill>
                  <a:srgbClr val="333333"/>
                </a:solidFill>
                <a:effectLst/>
              </a:rPr>
              <a:t>Treas. Reg. § 1.163(j)-7</a:t>
            </a:r>
            <a:r>
              <a:rPr lang="en-US" sz="1250" dirty="0"/>
              <a:t> (</a:t>
            </a:r>
            <a:r>
              <a:rPr lang="en-US" sz="1250" b="1" dirty="0">
                <a:solidFill>
                  <a:srgbClr val="FF0000"/>
                </a:solidFill>
              </a:rPr>
              <a:t>2021</a:t>
            </a:r>
            <a:r>
              <a:rPr lang="en-US" sz="1250" dirty="0"/>
              <a:t>).  [</a:t>
            </a:r>
            <a:r>
              <a:rPr lang="en-US" sz="1250" b="0" dirty="0">
                <a:solidFill>
                  <a:srgbClr val="333333"/>
                </a:solidFill>
                <a:effectLst/>
              </a:rPr>
              <a:t>One item </a:t>
            </a:r>
            <a:r>
              <a:rPr lang="en-US" sz="1250" dirty="0">
                <a:solidFill>
                  <a:srgbClr val="333333"/>
                </a:solidFill>
              </a:rPr>
              <a:t>as noted is from Prop. </a:t>
            </a:r>
            <a:r>
              <a:rPr lang="en-US" sz="1250" i="0" dirty="0">
                <a:solidFill>
                  <a:srgbClr val="333333"/>
                </a:solidFill>
                <a:effectLst/>
              </a:rPr>
              <a:t>Treas. Reg. § 1.163(j)-7(j) &amp; (l)</a:t>
            </a:r>
            <a:r>
              <a:rPr lang="en-US" sz="1250" dirty="0"/>
              <a:t> (</a:t>
            </a:r>
            <a:r>
              <a:rPr lang="en-US" sz="1250" b="1" dirty="0">
                <a:solidFill>
                  <a:srgbClr val="FF0000"/>
                </a:solidFill>
              </a:rPr>
              <a:t>2020</a:t>
            </a:r>
            <a:r>
              <a:rPr lang="en-US" sz="1250" dirty="0"/>
              <a:t>)</a:t>
            </a:r>
            <a:r>
              <a:rPr lang="en-US" sz="1250" dirty="0">
                <a:solidFill>
                  <a:srgbClr val="333333"/>
                </a:solidFill>
              </a:rPr>
              <a:t>] </a:t>
            </a:r>
            <a:endParaRPr lang="en-US" sz="125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212</a:t>
            </a:fld>
            <a:endParaRPr lang="en-US" dirty="0"/>
          </a:p>
        </p:txBody>
      </p:sp>
    </p:spTree>
    <p:extLst>
      <p:ext uri="{BB962C8B-B14F-4D97-AF65-F5344CB8AC3E}">
        <p14:creationId xmlns:p14="http://schemas.microsoft.com/office/powerpoint/2010/main" val="1155531947"/>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151" y="122661"/>
            <a:ext cx="12192000" cy="484881"/>
          </a:xfrm>
        </p:spPr>
        <p:txBody>
          <a:bodyPr>
            <a:noAutofit/>
          </a:bodyPr>
          <a:lstStyle/>
          <a:p>
            <a:pPr algn="ctr"/>
            <a:r>
              <a:rPr lang="en-US" sz="3600" b="1" u="sng" dirty="0">
                <a:solidFill>
                  <a:srgbClr val="FF0000"/>
                </a:solidFill>
              </a:rPr>
              <a:t>Prop.</a:t>
            </a:r>
            <a:r>
              <a:rPr lang="en-US" sz="3600" dirty="0"/>
              <a:t> Treas. Reg. § 1.163(j)-7 – Rev. Proc. 2020-22 &amp; CFCs </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0" indent="0" fontAlgn="base">
              <a:buNone/>
            </a:pPr>
            <a:r>
              <a:rPr lang="en-US" dirty="0">
                <a:highlight>
                  <a:srgbClr val="FFFF00"/>
                </a:highlight>
              </a:rPr>
              <a:t>Rev. Proc. 2020-22 provides the time and manner of making and revoking elections regarding IRC § 163(j).  </a:t>
            </a:r>
          </a:p>
          <a:p>
            <a:pPr marL="0" indent="0" fontAlgn="base">
              <a:buNone/>
            </a:pPr>
            <a:r>
              <a:rPr lang="en-US" dirty="0">
                <a:highlight>
                  <a:srgbClr val="FFFF00"/>
                </a:highlight>
              </a:rPr>
              <a:t>References in Rev. Proc. 2020-22 to CFC groups and CFC group members </a:t>
            </a:r>
            <a:r>
              <a:rPr lang="en-US" dirty="0"/>
              <a:t>are regarding those for which a CFC group election is </a:t>
            </a:r>
            <a:r>
              <a:rPr lang="en-US" dirty="0">
                <a:highlight>
                  <a:srgbClr val="FFFF00"/>
                </a:highlight>
              </a:rPr>
              <a:t>made under Prop. Treas. Reg. § 1.163(j)-7 (</a:t>
            </a:r>
            <a:r>
              <a:rPr lang="en-US" b="1" dirty="0">
                <a:solidFill>
                  <a:srgbClr val="FF0000"/>
                </a:solidFill>
                <a:highlight>
                  <a:srgbClr val="FFFF00"/>
                </a:highlight>
              </a:rPr>
              <a:t>2018</a:t>
            </a:r>
            <a:r>
              <a:rPr lang="en-US" dirty="0">
                <a:highlight>
                  <a:srgbClr val="FFFF00"/>
                </a:highlight>
              </a:rPr>
              <a:t>).</a:t>
            </a:r>
            <a:r>
              <a:rPr lang="en-US" dirty="0"/>
              <a:t>  </a:t>
            </a:r>
          </a:p>
          <a:p>
            <a:pPr marL="0" indent="0" fontAlgn="base">
              <a:buNone/>
            </a:pPr>
            <a:r>
              <a:rPr lang="en-US" dirty="0"/>
              <a:t>The rules in Prop. Treas. Reg. § 1.163(j)-7(c)(5) (</a:t>
            </a:r>
            <a:r>
              <a:rPr lang="en-US" b="1" dirty="0">
                <a:solidFill>
                  <a:srgbClr val="FF0000"/>
                </a:solidFill>
              </a:rPr>
              <a:t>2020</a:t>
            </a:r>
            <a:r>
              <a:rPr lang="en-US" dirty="0"/>
              <a:t>) modify the application of Rev. Proc. 2020-22, § 6.01(2) </a:t>
            </a:r>
            <a:r>
              <a:rPr lang="en-US" dirty="0">
                <a:solidFill>
                  <a:srgbClr val="333333"/>
                </a:solidFill>
              </a:rPr>
              <a:t>and the elections under IRC § 163(j)(1)(10) regarding 30% versus 50% ATI limitations for 2019 and 2020 as well as using the 2019 ATI limitation in computing the 2020 ATI limitation.  </a:t>
            </a:r>
            <a:r>
              <a:rPr lang="en-US" dirty="0">
                <a:solidFill>
                  <a:srgbClr val="333333"/>
                </a:solidFill>
                <a:highlight>
                  <a:srgbClr val="FFFF00"/>
                </a:highlight>
              </a:rPr>
              <a:t>An election for a CFC group applies to all CFC group members.</a:t>
            </a:r>
            <a:r>
              <a:rPr lang="en-US" dirty="0">
                <a:highlight>
                  <a:srgbClr val="FFFF00"/>
                </a:highlight>
              </a:rPr>
              <a:t> Statements and written notices for certain elections under Prop. Treas. Reg. § 1.163(j)-7(c)(5) (</a:t>
            </a:r>
            <a:r>
              <a:rPr lang="en-US" b="1" dirty="0">
                <a:solidFill>
                  <a:srgbClr val="FF0000"/>
                </a:solidFill>
                <a:highlight>
                  <a:srgbClr val="FFFF00"/>
                </a:highlight>
              </a:rPr>
              <a:t>2020</a:t>
            </a:r>
            <a:r>
              <a:rPr lang="en-US" dirty="0">
                <a:highlight>
                  <a:srgbClr val="FFFF00"/>
                </a:highlight>
              </a:rPr>
              <a:t>) are addressed under Treas. Reg. § 1.964-1(c).</a:t>
            </a:r>
            <a:endParaRPr lang="en-US" i="0" dirty="0">
              <a:solidFill>
                <a:srgbClr val="333333"/>
              </a:solidFill>
              <a:effectLst/>
              <a:highlight>
                <a:srgbClr val="FFFF00"/>
              </a:highlight>
            </a:endParaRPr>
          </a:p>
          <a:p>
            <a:pPr marL="0" indent="0" fontAlgn="base">
              <a:buNone/>
            </a:pPr>
            <a:r>
              <a:rPr lang="en-US" dirty="0"/>
              <a:t>Treas. Reg. § 1.964-1(c), </a:t>
            </a:r>
            <a:r>
              <a:rPr lang="en-US" i="0" dirty="0">
                <a:solidFill>
                  <a:srgbClr val="333333"/>
                </a:solidFill>
                <a:effectLst/>
              </a:rPr>
              <a:t>Prop. Treas. Reg. § 1.163(j)-7(c) (</a:t>
            </a:r>
            <a:r>
              <a:rPr lang="en-US" b="1" i="0" dirty="0">
                <a:solidFill>
                  <a:srgbClr val="FF0000"/>
                </a:solidFill>
                <a:effectLst/>
              </a:rPr>
              <a:t>2018</a:t>
            </a:r>
            <a:r>
              <a:rPr lang="en-US" i="0" dirty="0">
                <a:solidFill>
                  <a:srgbClr val="333333"/>
                </a:solidFill>
                <a:effectLst/>
              </a:rPr>
              <a:t>) &amp; (</a:t>
            </a:r>
            <a:r>
              <a:rPr lang="en-US" b="1" i="0" dirty="0">
                <a:solidFill>
                  <a:srgbClr val="FF0000"/>
                </a:solidFill>
                <a:effectLst/>
              </a:rPr>
              <a:t>2020</a:t>
            </a:r>
            <a:r>
              <a:rPr lang="en-US" i="0" dirty="0">
                <a:solidFill>
                  <a:srgbClr val="333333"/>
                </a:solidFill>
                <a:effectLst/>
              </a:rPr>
              <a:t>) &amp; Rev. Proc. 2020-22. </a:t>
            </a:r>
            <a:endParaRPr lang="en-US"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213</a:t>
            </a:fld>
            <a:endParaRPr lang="en-US" dirty="0"/>
          </a:p>
        </p:txBody>
      </p:sp>
      <p:sp>
        <p:nvSpPr>
          <p:cNvPr id="8" name="TextBox 7">
            <a:extLst>
              <a:ext uri="{FF2B5EF4-FFF2-40B4-BE49-F238E27FC236}">
                <a16:creationId xmlns:a16="http://schemas.microsoft.com/office/drawing/2014/main" id="{30590E53-2692-4F2F-B991-9C3C013DA371}"/>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4294189789"/>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48324" y="100360"/>
            <a:ext cx="12110223" cy="484881"/>
          </a:xfrm>
        </p:spPr>
        <p:txBody>
          <a:bodyPr>
            <a:noAutofit/>
          </a:bodyPr>
          <a:lstStyle/>
          <a:p>
            <a:pPr algn="ctr"/>
            <a:r>
              <a:rPr lang="en-US" sz="3650" dirty="0"/>
              <a:t>Treas. Reg. § 1.163(j)-7– CFC Group Election Example – </a:t>
            </a:r>
            <a:r>
              <a:rPr lang="en-US" sz="3650" b="1" u="sng" dirty="0">
                <a:solidFill>
                  <a:srgbClr val="FF0000"/>
                </a:solidFill>
              </a:rPr>
              <a:t>EBIE C/O</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214</a:t>
            </a:fld>
            <a:endParaRPr lang="en-US" dirty="0"/>
          </a:p>
        </p:txBody>
      </p:sp>
      <p:sp>
        <p:nvSpPr>
          <p:cNvPr id="23" name="TextBox 22">
            <a:extLst>
              <a:ext uri="{FF2B5EF4-FFF2-40B4-BE49-F238E27FC236}">
                <a16:creationId xmlns:a16="http://schemas.microsoft.com/office/drawing/2014/main" id="{1313C702-6A0E-46FF-B9F5-86D82893F4CA}"/>
              </a:ext>
            </a:extLst>
          </p:cNvPr>
          <p:cNvSpPr txBox="1"/>
          <p:nvPr/>
        </p:nvSpPr>
        <p:spPr>
          <a:xfrm>
            <a:off x="613319" y="727446"/>
            <a:ext cx="10716320" cy="5586145"/>
          </a:xfrm>
          <a:prstGeom prst="rect">
            <a:avLst/>
          </a:prstGeom>
          <a:noFill/>
        </p:spPr>
        <p:txBody>
          <a:bodyPr wrap="square" rtlCol="0">
            <a:spAutoFit/>
          </a:bodyPr>
          <a:lstStyle/>
          <a:p>
            <a:r>
              <a:rPr lang="en-US" sz="2100" dirty="0"/>
              <a:t>The extent to which </a:t>
            </a:r>
            <a:r>
              <a:rPr lang="en-US" sz="2100" dirty="0">
                <a:highlight>
                  <a:srgbClr val="FFFF00"/>
                </a:highlight>
              </a:rPr>
              <a:t>a CFC group’s IRC § 163(j) limitation is allocated to a particular CFC group member’s current year BIE and disallowed BIE C/</a:t>
            </a:r>
            <a:r>
              <a:rPr lang="en-US" sz="2100" dirty="0" err="1">
                <a:highlight>
                  <a:srgbClr val="FFFF00"/>
                </a:highlight>
              </a:rPr>
              <a:t>Os</a:t>
            </a:r>
            <a:r>
              <a:rPr lang="en-US" sz="2100" dirty="0">
                <a:highlight>
                  <a:srgbClr val="FFFF00"/>
                </a:highlight>
              </a:rPr>
              <a:t> is determined using the rules that apply to consolidated groups </a:t>
            </a:r>
            <a:r>
              <a:rPr lang="en-US" sz="2100" dirty="0"/>
              <a:t>under Treas. Reg. § 1.163(j)-5(a)(2) and (b)(3)(ii) (consolidated BIE rules), </a:t>
            </a:r>
            <a:r>
              <a:rPr lang="en-US" sz="2100" dirty="0">
                <a:highlight>
                  <a:srgbClr val="FFFF00"/>
                </a:highlight>
              </a:rPr>
              <a:t>subject to certain modifications</a:t>
            </a:r>
            <a:r>
              <a:rPr lang="en-US" sz="2100" dirty="0"/>
              <a:t>.  Prop. Treas. Reg. § 1.163(j)-7(c)(3)(</a:t>
            </a:r>
            <a:r>
              <a:rPr lang="en-US" sz="2100" dirty="0" err="1"/>
              <a:t>i</a:t>
            </a:r>
            <a:r>
              <a:rPr lang="en-US" sz="2100" dirty="0"/>
              <a:t>) (2020).</a:t>
            </a:r>
          </a:p>
          <a:p>
            <a:endParaRPr lang="en-US" sz="2100" dirty="0"/>
          </a:p>
          <a:p>
            <a:r>
              <a:rPr lang="en-US" sz="2100" dirty="0"/>
              <a:t>If the sum of the </a:t>
            </a:r>
            <a:r>
              <a:rPr lang="en-US" sz="2100" dirty="0">
                <a:highlight>
                  <a:srgbClr val="FFFF00"/>
                </a:highlight>
              </a:rPr>
              <a:t>CFC group’s current year BIE and disallowed BIE C/</a:t>
            </a:r>
            <a:r>
              <a:rPr lang="en-US" sz="2100" dirty="0" err="1">
                <a:highlight>
                  <a:srgbClr val="FFFF00"/>
                </a:highlight>
              </a:rPr>
              <a:t>Os</a:t>
            </a:r>
            <a:r>
              <a:rPr lang="en-US" sz="2100" dirty="0"/>
              <a:t> exceeds the CFC group’s IRC § 163(j) limitation, then </a:t>
            </a:r>
            <a:r>
              <a:rPr lang="en-US" sz="2100" dirty="0">
                <a:highlight>
                  <a:srgbClr val="FFFF00"/>
                </a:highlight>
              </a:rPr>
              <a:t>current year BIE is deducted first</a:t>
            </a:r>
            <a:r>
              <a:rPr lang="en-US" sz="2100" dirty="0"/>
              <a:t>.  </a:t>
            </a:r>
            <a:r>
              <a:rPr lang="en-US" sz="2100" dirty="0">
                <a:highlight>
                  <a:srgbClr val="FFFF00"/>
                </a:highlight>
              </a:rPr>
              <a:t>If the CFC group’s current year BIE exceeds the CFC group’s IRC § 163(j) limitation, then each CFC group member deducts the amount of its current year BIE not in excess of the sum of its BII and floor plan financing interest expense.  </a:t>
            </a:r>
            <a:r>
              <a:rPr lang="en-US" sz="2100" dirty="0"/>
              <a:t>Then, </a:t>
            </a:r>
            <a:r>
              <a:rPr lang="en-US" sz="2100" dirty="0">
                <a:highlight>
                  <a:srgbClr val="FFFF00"/>
                </a:highlight>
              </a:rPr>
              <a:t>if the CFC group has any IRC § 163(j) limitation remaining for the current year, each applicable CFC with remaining current year BIE deducts a pro rata portion </a:t>
            </a:r>
            <a:r>
              <a:rPr lang="en-US" sz="2100" dirty="0"/>
              <a:t>thereof.</a:t>
            </a:r>
          </a:p>
          <a:p>
            <a:endParaRPr lang="en-US" sz="2100" dirty="0"/>
          </a:p>
          <a:p>
            <a:r>
              <a:rPr lang="en-US" sz="2100" dirty="0"/>
              <a:t>If the CFC group’s IRC § 163(j) limitation exceeds its current year BIE, then CFC group members may deduct all of their current year BIE and may deduct disallowed BIE C/</a:t>
            </a:r>
            <a:r>
              <a:rPr lang="en-US" sz="2100" dirty="0" err="1"/>
              <a:t>Os</a:t>
            </a:r>
            <a:r>
              <a:rPr lang="en-US" sz="2100" dirty="0"/>
              <a:t> not in excess of the CFC groups remaining IRC § 163(j) limitation.   The </a:t>
            </a:r>
            <a:r>
              <a:rPr lang="en-US" sz="2100" dirty="0">
                <a:highlight>
                  <a:srgbClr val="FFFF00"/>
                </a:highlight>
              </a:rPr>
              <a:t>disallowed BIE C/</a:t>
            </a:r>
            <a:r>
              <a:rPr lang="en-US" sz="2100" dirty="0" err="1">
                <a:highlight>
                  <a:srgbClr val="FFFF00"/>
                </a:highlight>
              </a:rPr>
              <a:t>Os</a:t>
            </a:r>
            <a:r>
              <a:rPr lang="en-US" sz="2100" dirty="0">
                <a:highlight>
                  <a:srgbClr val="FFFF00"/>
                </a:highlight>
              </a:rPr>
              <a:t> are deducted in the order of the taxable years in which they arose, beginning with the earliest taxable year, and disallowed BIE C/</a:t>
            </a:r>
            <a:r>
              <a:rPr lang="en-US" sz="2100" dirty="0" err="1">
                <a:highlight>
                  <a:srgbClr val="FFFF00"/>
                </a:highlight>
              </a:rPr>
              <a:t>Os</a:t>
            </a:r>
            <a:r>
              <a:rPr lang="en-US" sz="2100" dirty="0">
                <a:highlight>
                  <a:srgbClr val="FFFF00"/>
                </a:highlight>
              </a:rPr>
              <a:t> that arose in the same taxable are deducted on a pro rata basis</a:t>
            </a:r>
            <a:r>
              <a:rPr lang="en-US" sz="2100" dirty="0"/>
              <a:t>.</a:t>
            </a:r>
          </a:p>
        </p:txBody>
      </p:sp>
      <p:sp>
        <p:nvSpPr>
          <p:cNvPr id="29" name="TextBox 28">
            <a:extLst>
              <a:ext uri="{FF2B5EF4-FFF2-40B4-BE49-F238E27FC236}">
                <a16:creationId xmlns:a16="http://schemas.microsoft.com/office/drawing/2014/main" id="{19B19D9A-EC89-4767-BF13-E5F4480B0D90}"/>
              </a:ext>
            </a:extLst>
          </p:cNvPr>
          <p:cNvSpPr txBox="1"/>
          <p:nvPr/>
        </p:nvSpPr>
        <p:spPr>
          <a:xfrm>
            <a:off x="579866" y="6484431"/>
            <a:ext cx="7822990" cy="415498"/>
          </a:xfrm>
          <a:prstGeom prst="rect">
            <a:avLst/>
          </a:prstGeom>
          <a:noFill/>
        </p:spPr>
        <p:txBody>
          <a:bodyPr wrap="square" rtlCol="0">
            <a:spAutoFit/>
          </a:bodyPr>
          <a:lstStyle/>
          <a:p>
            <a:r>
              <a:rPr lang="en-US" sz="2100" dirty="0"/>
              <a:t>Treas. Reg. § 1.163(j)-7 (</a:t>
            </a:r>
            <a:r>
              <a:rPr lang="en-US" sz="2100" b="1" dirty="0">
                <a:solidFill>
                  <a:srgbClr val="FF0000"/>
                </a:solidFill>
              </a:rPr>
              <a:t>2021</a:t>
            </a:r>
            <a:r>
              <a:rPr lang="en-US" sz="2100" dirty="0"/>
              <a:t>) &amp; Prop. Treas. Reg. § 1.163(j)-7(j) (</a:t>
            </a:r>
            <a:r>
              <a:rPr lang="en-US" sz="2100" b="1" dirty="0">
                <a:solidFill>
                  <a:srgbClr val="FF0000"/>
                </a:solidFill>
              </a:rPr>
              <a:t>2020</a:t>
            </a:r>
            <a:r>
              <a:rPr lang="en-US" sz="2100" dirty="0"/>
              <a:t>) </a:t>
            </a:r>
          </a:p>
        </p:txBody>
      </p:sp>
      <p:sp>
        <p:nvSpPr>
          <p:cNvPr id="30" name="TextBox 29">
            <a:extLst>
              <a:ext uri="{FF2B5EF4-FFF2-40B4-BE49-F238E27FC236}">
                <a16:creationId xmlns:a16="http://schemas.microsoft.com/office/drawing/2014/main" id="{51B30A1D-140D-4F22-B70D-33581D7004C6}"/>
              </a:ext>
            </a:extLst>
          </p:cNvPr>
          <p:cNvSpPr txBox="1"/>
          <p:nvPr/>
        </p:nvSpPr>
        <p:spPr>
          <a:xfrm>
            <a:off x="11107819" y="85891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3</a:t>
            </a:r>
          </a:p>
        </p:txBody>
      </p:sp>
      <p:sp>
        <p:nvSpPr>
          <p:cNvPr id="8" name="TextBox 7">
            <a:extLst>
              <a:ext uri="{FF2B5EF4-FFF2-40B4-BE49-F238E27FC236}">
                <a16:creationId xmlns:a16="http://schemas.microsoft.com/office/drawing/2014/main" id="{9728BE8E-89AD-4DEE-97A5-7ECE5E15FDFD}"/>
              </a:ext>
            </a:extLst>
          </p:cNvPr>
          <p:cNvSpPr txBox="1"/>
          <p:nvPr/>
        </p:nvSpPr>
        <p:spPr>
          <a:xfrm>
            <a:off x="10749777" y="1625607"/>
            <a:ext cx="1320304" cy="646331"/>
          </a:xfrm>
          <a:prstGeom prst="rect">
            <a:avLst/>
          </a:prstGeom>
          <a:noFill/>
          <a:ln w="38100">
            <a:solidFill>
              <a:srgbClr val="00B050"/>
            </a:solidFill>
          </a:ln>
        </p:spPr>
        <p:txBody>
          <a:bodyPr wrap="square" rtlCol="0">
            <a:spAutoFit/>
          </a:bodyPr>
          <a:lstStyle/>
          <a:p>
            <a:r>
              <a:rPr lang="en-US" sz="3600" b="1" dirty="0">
                <a:solidFill>
                  <a:srgbClr val="00B050"/>
                </a:solidFill>
              </a:rPr>
              <a:t>Ex. 13</a:t>
            </a:r>
          </a:p>
        </p:txBody>
      </p:sp>
    </p:spTree>
    <p:extLst>
      <p:ext uri="{BB962C8B-B14F-4D97-AF65-F5344CB8AC3E}">
        <p14:creationId xmlns:p14="http://schemas.microsoft.com/office/powerpoint/2010/main" val="1981544056"/>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215</a:t>
            </a:fld>
            <a:endParaRPr lang="en-US" dirty="0"/>
          </a:p>
        </p:txBody>
      </p:sp>
      <p:sp>
        <p:nvSpPr>
          <p:cNvPr id="9" name="Rectangle 8">
            <a:extLst>
              <a:ext uri="{FF2B5EF4-FFF2-40B4-BE49-F238E27FC236}">
                <a16:creationId xmlns:a16="http://schemas.microsoft.com/office/drawing/2014/main" id="{D1AD24CD-DA63-497C-AA2A-F6386EEEC6DC}"/>
              </a:ext>
            </a:extLst>
          </p:cNvPr>
          <p:cNvSpPr/>
          <p:nvPr/>
        </p:nvSpPr>
        <p:spPr>
          <a:xfrm>
            <a:off x="8801127" y="1040775"/>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828AD4C-78CB-43EF-821A-569EF23371BE}"/>
              </a:ext>
            </a:extLst>
          </p:cNvPr>
          <p:cNvSpPr/>
          <p:nvPr/>
        </p:nvSpPr>
        <p:spPr>
          <a:xfrm>
            <a:off x="8308637" y="1943951"/>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E5D5B29-333B-4E6C-855A-4F6B6D614537}"/>
              </a:ext>
            </a:extLst>
          </p:cNvPr>
          <p:cNvSpPr txBox="1"/>
          <p:nvPr/>
        </p:nvSpPr>
        <p:spPr>
          <a:xfrm>
            <a:off x="8762629" y="1051039"/>
            <a:ext cx="856647" cy="369332"/>
          </a:xfrm>
          <a:prstGeom prst="rect">
            <a:avLst/>
          </a:prstGeom>
          <a:noFill/>
        </p:spPr>
        <p:txBody>
          <a:bodyPr wrap="square" rtlCol="0">
            <a:spAutoFit/>
          </a:bodyPr>
          <a:lstStyle/>
          <a:p>
            <a:r>
              <a:rPr lang="en-US" dirty="0"/>
              <a:t>   USP</a:t>
            </a:r>
          </a:p>
        </p:txBody>
      </p:sp>
      <p:sp>
        <p:nvSpPr>
          <p:cNvPr id="12" name="TextBox 11">
            <a:extLst>
              <a:ext uri="{FF2B5EF4-FFF2-40B4-BE49-F238E27FC236}">
                <a16:creationId xmlns:a16="http://schemas.microsoft.com/office/drawing/2014/main" id="{4B349E51-00D6-4DC3-9014-5C013DBA490B}"/>
              </a:ext>
            </a:extLst>
          </p:cNvPr>
          <p:cNvSpPr txBox="1"/>
          <p:nvPr/>
        </p:nvSpPr>
        <p:spPr>
          <a:xfrm>
            <a:off x="8352264" y="1992713"/>
            <a:ext cx="697522" cy="369332"/>
          </a:xfrm>
          <a:prstGeom prst="rect">
            <a:avLst/>
          </a:prstGeom>
          <a:noFill/>
        </p:spPr>
        <p:txBody>
          <a:bodyPr wrap="square" rtlCol="0">
            <a:spAutoFit/>
          </a:bodyPr>
          <a:lstStyle/>
          <a:p>
            <a:r>
              <a:rPr lang="en-US" dirty="0"/>
              <a:t>CFC1</a:t>
            </a:r>
          </a:p>
        </p:txBody>
      </p:sp>
      <p:sp>
        <p:nvSpPr>
          <p:cNvPr id="14" name="TextBox 13">
            <a:extLst>
              <a:ext uri="{FF2B5EF4-FFF2-40B4-BE49-F238E27FC236}">
                <a16:creationId xmlns:a16="http://schemas.microsoft.com/office/drawing/2014/main" id="{10DA54B9-C49F-4FDB-923F-E5AF3E0BE10C}"/>
              </a:ext>
            </a:extLst>
          </p:cNvPr>
          <p:cNvSpPr txBox="1"/>
          <p:nvPr/>
        </p:nvSpPr>
        <p:spPr>
          <a:xfrm>
            <a:off x="7928516" y="3114008"/>
            <a:ext cx="3947533" cy="923330"/>
          </a:xfrm>
          <a:prstGeom prst="rect">
            <a:avLst/>
          </a:prstGeom>
          <a:noFill/>
        </p:spPr>
        <p:txBody>
          <a:bodyPr wrap="square" rtlCol="0">
            <a:spAutoFit/>
          </a:bodyPr>
          <a:lstStyle/>
          <a:p>
            <a:r>
              <a:rPr lang="en-US" dirty="0"/>
              <a:t>USP = US Parent</a:t>
            </a:r>
          </a:p>
          <a:p>
            <a:r>
              <a:rPr lang="en-US" dirty="0"/>
              <a:t>CFC1 = Controlled Foreign Corporation 1</a:t>
            </a:r>
          </a:p>
          <a:p>
            <a:r>
              <a:rPr lang="en-US" dirty="0"/>
              <a:t>CFC2 = Controlled Foreign Corporation 2</a:t>
            </a:r>
          </a:p>
        </p:txBody>
      </p:sp>
      <p:sp>
        <p:nvSpPr>
          <p:cNvPr id="15" name="Rectangle 14">
            <a:extLst>
              <a:ext uri="{FF2B5EF4-FFF2-40B4-BE49-F238E27FC236}">
                <a16:creationId xmlns:a16="http://schemas.microsoft.com/office/drawing/2014/main" id="{3FE1BD90-DCFF-44B3-B4E9-5AB18FB33693}"/>
              </a:ext>
            </a:extLst>
          </p:cNvPr>
          <p:cNvSpPr/>
          <p:nvPr/>
        </p:nvSpPr>
        <p:spPr>
          <a:xfrm>
            <a:off x="9356193" y="1951976"/>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7A22D58E-EF28-47C9-8DBE-DF8A9DCBECE2}"/>
              </a:ext>
            </a:extLst>
          </p:cNvPr>
          <p:cNvSpPr txBox="1"/>
          <p:nvPr/>
        </p:nvSpPr>
        <p:spPr>
          <a:xfrm>
            <a:off x="9411629" y="2000738"/>
            <a:ext cx="752619" cy="369332"/>
          </a:xfrm>
          <a:prstGeom prst="rect">
            <a:avLst/>
          </a:prstGeom>
          <a:noFill/>
        </p:spPr>
        <p:txBody>
          <a:bodyPr wrap="square" rtlCol="0">
            <a:spAutoFit/>
          </a:bodyPr>
          <a:lstStyle/>
          <a:p>
            <a:r>
              <a:rPr lang="en-US" dirty="0"/>
              <a:t>CFC2</a:t>
            </a:r>
          </a:p>
        </p:txBody>
      </p:sp>
      <p:cxnSp>
        <p:nvCxnSpPr>
          <p:cNvPr id="17" name="Connector: Elbow 16">
            <a:extLst>
              <a:ext uri="{FF2B5EF4-FFF2-40B4-BE49-F238E27FC236}">
                <a16:creationId xmlns:a16="http://schemas.microsoft.com/office/drawing/2014/main" id="{74B0BE42-4209-46C1-AC2C-5AFE809D359B}"/>
              </a:ext>
            </a:extLst>
          </p:cNvPr>
          <p:cNvCxnSpPr>
            <a:cxnSpLocks/>
            <a:stCxn id="9" idx="2"/>
            <a:endCxn id="15" idx="0"/>
          </p:cNvCxnSpPr>
          <p:nvPr/>
        </p:nvCxnSpPr>
        <p:spPr>
          <a:xfrm rot="16200000" flipH="1">
            <a:off x="9220143" y="1411665"/>
            <a:ext cx="525556" cy="55506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F253C185-B63A-4573-9A81-01C3314FE4CA}"/>
              </a:ext>
            </a:extLst>
          </p:cNvPr>
          <p:cNvCxnSpPr>
            <a:cxnSpLocks/>
            <a:stCxn id="9" idx="2"/>
            <a:endCxn id="10" idx="0"/>
          </p:cNvCxnSpPr>
          <p:nvPr/>
        </p:nvCxnSpPr>
        <p:spPr>
          <a:xfrm rot="5400000">
            <a:off x="8700378" y="1438940"/>
            <a:ext cx="517531" cy="49249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1313C702-6A0E-46FF-B9F5-86D82893F4CA}"/>
              </a:ext>
            </a:extLst>
          </p:cNvPr>
          <p:cNvSpPr txBox="1"/>
          <p:nvPr/>
        </p:nvSpPr>
        <p:spPr>
          <a:xfrm>
            <a:off x="557562" y="735984"/>
            <a:ext cx="7159081" cy="6186309"/>
          </a:xfrm>
          <a:prstGeom prst="rect">
            <a:avLst/>
          </a:prstGeom>
          <a:noFill/>
        </p:spPr>
        <p:txBody>
          <a:bodyPr wrap="square" rtlCol="0">
            <a:spAutoFit/>
          </a:bodyPr>
          <a:lstStyle/>
          <a:p>
            <a:r>
              <a:rPr lang="en-US" dirty="0"/>
              <a:t>Group limit = 20 [(30% X 50 ATI) +5 BII]</a:t>
            </a:r>
          </a:p>
          <a:p>
            <a:r>
              <a:rPr lang="en-US" dirty="0"/>
              <a:t>Group BIE 30 &gt; group limit 20</a:t>
            </a:r>
          </a:p>
          <a:p>
            <a:r>
              <a:rPr lang="en-US" dirty="0"/>
              <a:t>Group remaining BIE = 10 C/O (30 group BIE – group limit 20)</a:t>
            </a:r>
          </a:p>
          <a:p>
            <a:r>
              <a:rPr lang="en-US" dirty="0"/>
              <a:t>	CFC 1 deducts separate 5  BIE (5 BII &lt; 15 BIE)</a:t>
            </a:r>
          </a:p>
          <a:p>
            <a:r>
              <a:rPr lang="en-US" dirty="0"/>
              <a:t>	</a:t>
            </a:r>
          </a:p>
          <a:p>
            <a:r>
              <a:rPr lang="en-US" dirty="0"/>
              <a:t>	Remaining separate BIE:</a:t>
            </a:r>
          </a:p>
          <a:p>
            <a:r>
              <a:rPr lang="en-US" dirty="0"/>
              <a:t>		CFC 1 	10 BIE (15 BIE – 5 BII)</a:t>
            </a:r>
          </a:p>
          <a:p>
            <a:r>
              <a:rPr lang="en-US" dirty="0"/>
              <a:t>		CFC 2 	</a:t>
            </a:r>
            <a:r>
              <a:rPr lang="en-US" u="sng" dirty="0"/>
              <a:t>15 BIE</a:t>
            </a:r>
            <a:r>
              <a:rPr lang="en-US" dirty="0"/>
              <a:t> (15 BIE – 0 BII)</a:t>
            </a:r>
          </a:p>
          <a:p>
            <a:r>
              <a:rPr lang="en-US" dirty="0"/>
              <a:t>		Total	</a:t>
            </a:r>
            <a:r>
              <a:rPr lang="en-US" u="dbl" dirty="0"/>
              <a:t>25</a:t>
            </a:r>
            <a:r>
              <a:rPr lang="en-US" dirty="0"/>
              <a:t> BIE</a:t>
            </a:r>
          </a:p>
          <a:p>
            <a:r>
              <a:rPr lang="en-US" dirty="0"/>
              <a:t>	</a:t>
            </a:r>
          </a:p>
          <a:p>
            <a:r>
              <a:rPr lang="en-US" dirty="0"/>
              <a:t>		CFC 1	40% (10 BIE / 25 remaining total group limit) </a:t>
            </a:r>
          </a:p>
          <a:p>
            <a:r>
              <a:rPr lang="en-US" dirty="0"/>
              <a:t>		CFC 2 	60% (15 BIE / 25 remaining total group limit)</a:t>
            </a:r>
          </a:p>
          <a:p>
            <a:endParaRPr lang="en-US" dirty="0"/>
          </a:p>
          <a:p>
            <a:r>
              <a:rPr lang="en-US" dirty="0"/>
              <a:t>Group limit remaining cur. yr. BIE 15 (20 group limit - 5 CFC 1 separate BIE):	CFC 1 	6 (40% X 15) + 5 separate BIE = 11 total BIE</a:t>
            </a:r>
          </a:p>
          <a:p>
            <a:r>
              <a:rPr lang="en-US" dirty="0"/>
              <a:t>	CFC 2 	</a:t>
            </a:r>
            <a:r>
              <a:rPr lang="en-US" u="sng" dirty="0"/>
              <a:t>9</a:t>
            </a:r>
            <a:r>
              <a:rPr lang="en-US" dirty="0"/>
              <a:t> (60% X 15) + 0 separate BIE = </a:t>
            </a:r>
            <a:r>
              <a:rPr lang="en-US" u="sng" dirty="0"/>
              <a:t>9</a:t>
            </a:r>
            <a:r>
              <a:rPr lang="en-US" dirty="0"/>
              <a:t> total BIE</a:t>
            </a:r>
          </a:p>
          <a:p>
            <a:r>
              <a:rPr lang="en-US" dirty="0"/>
              <a:t>	Total	</a:t>
            </a:r>
            <a:r>
              <a:rPr lang="en-US" u="dbl" dirty="0"/>
              <a:t>15 </a:t>
            </a:r>
            <a:r>
              <a:rPr lang="en-US" dirty="0"/>
              <a:t>+ CFC 1 separate 5 BIE =       </a:t>
            </a:r>
            <a:r>
              <a:rPr lang="en-US" u="dbl" dirty="0"/>
              <a:t>20</a:t>
            </a:r>
            <a:r>
              <a:rPr lang="en-US" dirty="0"/>
              <a:t> total BIE current yr.</a:t>
            </a:r>
          </a:p>
          <a:p>
            <a:endParaRPr lang="en-US" dirty="0"/>
          </a:p>
          <a:p>
            <a:r>
              <a:rPr lang="en-US" dirty="0"/>
              <a:t>Group C/O </a:t>
            </a:r>
            <a:r>
              <a:rPr lang="en-US" b="1" dirty="0"/>
              <a:t>EBIE</a:t>
            </a:r>
            <a:r>
              <a:rPr lang="en-US" dirty="0"/>
              <a:t>:</a:t>
            </a:r>
          </a:p>
          <a:p>
            <a:r>
              <a:rPr lang="en-US" dirty="0"/>
              <a:t>	CFC 1 	4 (40% X 10) separate C/O EBIE</a:t>
            </a:r>
          </a:p>
          <a:p>
            <a:r>
              <a:rPr lang="en-US" dirty="0"/>
              <a:t>	CFC 2 	</a:t>
            </a:r>
            <a:r>
              <a:rPr lang="en-US" u="sng" dirty="0"/>
              <a:t>6</a:t>
            </a:r>
            <a:r>
              <a:rPr lang="en-US" dirty="0"/>
              <a:t> (60% X 10) separate C/O EBIE</a:t>
            </a:r>
          </a:p>
          <a:p>
            <a:r>
              <a:rPr lang="en-US" dirty="0"/>
              <a:t>	Total	</a:t>
            </a:r>
            <a:r>
              <a:rPr lang="en-US" u="dbl" dirty="0"/>
              <a:t>10</a:t>
            </a:r>
            <a:r>
              <a:rPr lang="en-US" dirty="0"/>
              <a:t> C/O EBIE</a:t>
            </a:r>
          </a:p>
        </p:txBody>
      </p:sp>
      <p:graphicFrame>
        <p:nvGraphicFramePr>
          <p:cNvPr id="25" name="Table 24">
            <a:extLst>
              <a:ext uri="{FF2B5EF4-FFF2-40B4-BE49-F238E27FC236}">
                <a16:creationId xmlns:a16="http://schemas.microsoft.com/office/drawing/2014/main" id="{802A1B9A-B8C0-4CE2-8A0D-C13A1A4D2A08}"/>
              </a:ext>
            </a:extLst>
          </p:cNvPr>
          <p:cNvGraphicFramePr>
            <a:graphicFrameLocks noGrp="1"/>
          </p:cNvGraphicFramePr>
          <p:nvPr/>
        </p:nvGraphicFramePr>
        <p:xfrm>
          <a:off x="7943381" y="3947861"/>
          <a:ext cx="3040568" cy="2452940"/>
        </p:xfrm>
        <a:graphic>
          <a:graphicData uri="http://schemas.openxmlformats.org/drawingml/2006/table">
            <a:tbl>
              <a:tblPr/>
              <a:tblGrid>
                <a:gridCol w="760142">
                  <a:extLst>
                    <a:ext uri="{9D8B030D-6E8A-4147-A177-3AD203B41FA5}">
                      <a16:colId xmlns:a16="http://schemas.microsoft.com/office/drawing/2014/main" val="3686944503"/>
                    </a:ext>
                  </a:extLst>
                </a:gridCol>
                <a:gridCol w="760142">
                  <a:extLst>
                    <a:ext uri="{9D8B030D-6E8A-4147-A177-3AD203B41FA5}">
                      <a16:colId xmlns:a16="http://schemas.microsoft.com/office/drawing/2014/main" val="1279592462"/>
                    </a:ext>
                  </a:extLst>
                </a:gridCol>
                <a:gridCol w="760142">
                  <a:extLst>
                    <a:ext uri="{9D8B030D-6E8A-4147-A177-3AD203B41FA5}">
                      <a16:colId xmlns:a16="http://schemas.microsoft.com/office/drawing/2014/main" val="1002978354"/>
                    </a:ext>
                  </a:extLst>
                </a:gridCol>
                <a:gridCol w="760142">
                  <a:extLst>
                    <a:ext uri="{9D8B030D-6E8A-4147-A177-3AD203B41FA5}">
                      <a16:colId xmlns:a16="http://schemas.microsoft.com/office/drawing/2014/main" val="682967770"/>
                    </a:ext>
                  </a:extLst>
                </a:gridCol>
              </a:tblGrid>
              <a:tr h="613235">
                <a:tc>
                  <a:txBody>
                    <a:bodyPr/>
                    <a:lstStyle/>
                    <a:p>
                      <a:pPr algn="ctr" fontAlgn="b"/>
                      <a:r>
                        <a:rPr lang="en-US" sz="2000" b="0" i="0" u="sng" strike="noStrike">
                          <a:solidFill>
                            <a:srgbClr val="000000"/>
                          </a:solidFill>
                          <a:effectLst/>
                          <a:latin typeface="Calibri" panose="020F0502020204030204" pitchFamily="34" charset="0"/>
                        </a:rPr>
                        <a:t>CFC</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ATI</a:t>
                      </a:r>
                    </a:p>
                  </a:txBody>
                  <a:tcPr marL="9525" marR="9525" marT="9525" marB="0" anchor="b">
                    <a:lnL>
                      <a:noFill/>
                    </a:lnL>
                    <a:lnR>
                      <a:noFill/>
                    </a:lnR>
                    <a:lnT>
                      <a:noFill/>
                    </a:lnT>
                    <a:lnB>
                      <a:noFill/>
                    </a:lnB>
                  </a:tcPr>
                </a:tc>
                <a:tc>
                  <a:txBody>
                    <a:bodyPr/>
                    <a:lstStyle/>
                    <a:p>
                      <a:pPr algn="ctr" fontAlgn="b"/>
                      <a:r>
                        <a:rPr lang="en-US" sz="2000" b="0" i="0" u="sng" strike="noStrike" dirty="0">
                          <a:solidFill>
                            <a:srgbClr val="000000"/>
                          </a:solidFill>
                          <a:effectLst/>
                          <a:latin typeface="Calibri" panose="020F0502020204030204" pitchFamily="34" charset="0"/>
                        </a:rPr>
                        <a:t>BIE</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BII</a:t>
                      </a:r>
                    </a:p>
                  </a:txBody>
                  <a:tcPr marL="9525" marR="9525" marT="9525" marB="0" anchor="b">
                    <a:lnL>
                      <a:noFill/>
                    </a:lnL>
                    <a:lnR>
                      <a:noFill/>
                    </a:lnR>
                    <a:lnT>
                      <a:noFill/>
                    </a:lnT>
                    <a:lnB>
                      <a:noFill/>
                    </a:lnB>
                  </a:tcPr>
                </a:tc>
                <a:extLst>
                  <a:ext uri="{0D108BD9-81ED-4DB2-BD59-A6C34878D82A}">
                    <a16:rowId xmlns:a16="http://schemas.microsoft.com/office/drawing/2014/main" val="2551751834"/>
                  </a:ext>
                </a:extLst>
              </a:tr>
              <a:tr h="613235">
                <a:tc>
                  <a:txBody>
                    <a:bodyPr/>
                    <a:lstStyle/>
                    <a:p>
                      <a:pPr algn="ctr" fontAlgn="b"/>
                      <a:r>
                        <a:rPr lang="en-US" sz="20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25</a:t>
                      </a:r>
                    </a:p>
                  </a:txBody>
                  <a:tcPr marL="9525" marR="9525" marT="9525" marB="0" anchor="b">
                    <a:lnL>
                      <a:noFill/>
                    </a:lnL>
                    <a:lnR>
                      <a:noFill/>
                    </a:lnR>
                    <a:lnT>
                      <a:noFill/>
                    </a:lnT>
                    <a:lnB>
                      <a:noFill/>
                    </a:lnB>
                  </a:tcPr>
                </a:tc>
                <a:tc>
                  <a:txBody>
                    <a:bodyPr/>
                    <a:lstStyle/>
                    <a:p>
                      <a:pPr algn="ctr" fontAlgn="b"/>
                      <a:r>
                        <a:rPr lang="en-US" sz="2000" b="0" i="0" u="none" strike="noStrike" dirty="0">
                          <a:solidFill>
                            <a:srgbClr val="000000"/>
                          </a:solidFill>
                          <a:effectLst/>
                          <a:latin typeface="Calibri" panose="020F0502020204030204" pitchFamily="34" charset="0"/>
                        </a:rPr>
                        <a:t>15</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5</a:t>
                      </a:r>
                    </a:p>
                  </a:txBody>
                  <a:tcPr marL="9525" marR="9525" marT="9525" marB="0" anchor="b">
                    <a:lnL>
                      <a:noFill/>
                    </a:lnL>
                    <a:lnR>
                      <a:noFill/>
                    </a:lnR>
                    <a:lnT>
                      <a:noFill/>
                    </a:lnT>
                    <a:lnB>
                      <a:noFill/>
                    </a:lnB>
                  </a:tcPr>
                </a:tc>
                <a:extLst>
                  <a:ext uri="{0D108BD9-81ED-4DB2-BD59-A6C34878D82A}">
                    <a16:rowId xmlns:a16="http://schemas.microsoft.com/office/drawing/2014/main" val="2009693186"/>
                  </a:ext>
                </a:extLst>
              </a:tr>
              <a:tr h="613235">
                <a:tc>
                  <a:txBody>
                    <a:bodyPr/>
                    <a:lstStyle/>
                    <a:p>
                      <a:pPr algn="ctr" fontAlgn="b"/>
                      <a:r>
                        <a:rPr lang="en-US" sz="20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25</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15</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tcPr>
                </a:tc>
                <a:extLst>
                  <a:ext uri="{0D108BD9-81ED-4DB2-BD59-A6C34878D82A}">
                    <a16:rowId xmlns:a16="http://schemas.microsoft.com/office/drawing/2014/main" val="4236249647"/>
                  </a:ext>
                </a:extLst>
              </a:tr>
              <a:tr h="613235">
                <a:tc>
                  <a:txBody>
                    <a:bodyPr/>
                    <a:lstStyle/>
                    <a:p>
                      <a:pPr algn="ctr" fontAlgn="b"/>
                      <a:r>
                        <a:rPr lang="en-US" sz="2000" b="0"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50</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tc>
                  <a:txBody>
                    <a:bodyPr/>
                    <a:lstStyle/>
                    <a:p>
                      <a:pPr algn="ctr" fontAlgn="b"/>
                      <a:r>
                        <a:rPr lang="en-US" sz="2000" b="0" i="0" u="dbl" strike="noStrike" dirty="0">
                          <a:solidFill>
                            <a:srgbClr val="000000"/>
                          </a:solidFill>
                          <a:effectLst/>
                          <a:latin typeface="Calibri" panose="020F0502020204030204" pitchFamily="34" charset="0"/>
                        </a:rPr>
                        <a:t>5</a:t>
                      </a:r>
                    </a:p>
                  </a:txBody>
                  <a:tcPr marL="9525" marR="9525" marT="9525" marB="0" anchor="b">
                    <a:lnL>
                      <a:noFill/>
                    </a:lnL>
                    <a:lnR>
                      <a:noFill/>
                    </a:lnR>
                    <a:lnT>
                      <a:noFill/>
                    </a:lnT>
                    <a:lnB>
                      <a:noFill/>
                    </a:lnB>
                  </a:tcPr>
                </a:tc>
                <a:extLst>
                  <a:ext uri="{0D108BD9-81ED-4DB2-BD59-A6C34878D82A}">
                    <a16:rowId xmlns:a16="http://schemas.microsoft.com/office/drawing/2014/main" val="3697288275"/>
                  </a:ext>
                </a:extLst>
              </a:tr>
            </a:tbl>
          </a:graphicData>
        </a:graphic>
      </p:graphicFrame>
      <p:sp>
        <p:nvSpPr>
          <p:cNvPr id="27" name="Rectangle 26">
            <a:extLst>
              <a:ext uri="{FF2B5EF4-FFF2-40B4-BE49-F238E27FC236}">
                <a16:creationId xmlns:a16="http://schemas.microsoft.com/office/drawing/2014/main" id="{1A715B15-0A26-4E7A-ACC5-3A5953A9D297}"/>
              </a:ext>
            </a:extLst>
          </p:cNvPr>
          <p:cNvSpPr/>
          <p:nvPr/>
        </p:nvSpPr>
        <p:spPr>
          <a:xfrm>
            <a:off x="8028879" y="1572325"/>
            <a:ext cx="2475570" cy="1315844"/>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F6200E1B-97AE-4E05-91A7-2572AC435037}"/>
              </a:ext>
            </a:extLst>
          </p:cNvPr>
          <p:cNvSpPr txBox="1"/>
          <p:nvPr/>
        </p:nvSpPr>
        <p:spPr>
          <a:xfrm>
            <a:off x="8184994" y="2430972"/>
            <a:ext cx="2129883" cy="369332"/>
          </a:xfrm>
          <a:prstGeom prst="rect">
            <a:avLst/>
          </a:prstGeom>
          <a:noFill/>
        </p:spPr>
        <p:txBody>
          <a:bodyPr wrap="square" rtlCol="0">
            <a:spAutoFit/>
          </a:bodyPr>
          <a:lstStyle/>
          <a:p>
            <a:r>
              <a:rPr lang="en-US" dirty="0"/>
              <a:t>CFC Group Members</a:t>
            </a:r>
          </a:p>
        </p:txBody>
      </p:sp>
      <p:sp>
        <p:nvSpPr>
          <p:cNvPr id="29" name="TextBox 28">
            <a:extLst>
              <a:ext uri="{FF2B5EF4-FFF2-40B4-BE49-F238E27FC236}">
                <a16:creationId xmlns:a16="http://schemas.microsoft.com/office/drawing/2014/main" id="{19B19D9A-EC89-4767-BF13-E5F4480B0D90}"/>
              </a:ext>
            </a:extLst>
          </p:cNvPr>
          <p:cNvSpPr txBox="1"/>
          <p:nvPr/>
        </p:nvSpPr>
        <p:spPr>
          <a:xfrm>
            <a:off x="3859731" y="6484431"/>
            <a:ext cx="6811984" cy="369332"/>
          </a:xfrm>
          <a:prstGeom prst="rect">
            <a:avLst/>
          </a:prstGeom>
          <a:noFill/>
        </p:spPr>
        <p:txBody>
          <a:bodyPr wrap="square" rtlCol="0">
            <a:spAutoFit/>
          </a:bodyPr>
          <a:lstStyle/>
          <a:p>
            <a:r>
              <a:rPr lang="en-US" dirty="0"/>
              <a:t>Treas. Reg. § 1.163(j)-7 (</a:t>
            </a:r>
            <a:r>
              <a:rPr lang="en-US" b="1" dirty="0">
                <a:solidFill>
                  <a:srgbClr val="FF0000"/>
                </a:solidFill>
              </a:rPr>
              <a:t>2021</a:t>
            </a:r>
            <a:r>
              <a:rPr lang="en-US" dirty="0"/>
              <a:t>) &amp; Prop. Treas. Reg. § 1.163(j)-7(j) (</a:t>
            </a:r>
            <a:r>
              <a:rPr lang="en-US" b="1" dirty="0">
                <a:solidFill>
                  <a:srgbClr val="FF0000"/>
                </a:solidFill>
              </a:rPr>
              <a:t>2020</a:t>
            </a:r>
            <a:r>
              <a:rPr lang="en-US" dirty="0"/>
              <a:t>) </a:t>
            </a:r>
          </a:p>
        </p:txBody>
      </p:sp>
      <p:sp>
        <p:nvSpPr>
          <p:cNvPr id="30" name="TextBox 29">
            <a:extLst>
              <a:ext uri="{FF2B5EF4-FFF2-40B4-BE49-F238E27FC236}">
                <a16:creationId xmlns:a16="http://schemas.microsoft.com/office/drawing/2014/main" id="{51B30A1D-140D-4F22-B70D-33581D7004C6}"/>
              </a:ext>
            </a:extLst>
          </p:cNvPr>
          <p:cNvSpPr txBox="1"/>
          <p:nvPr/>
        </p:nvSpPr>
        <p:spPr>
          <a:xfrm>
            <a:off x="11107819" y="85891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3</a:t>
            </a:r>
          </a:p>
        </p:txBody>
      </p:sp>
      <p:sp>
        <p:nvSpPr>
          <p:cNvPr id="22" name="Title 1">
            <a:extLst>
              <a:ext uri="{FF2B5EF4-FFF2-40B4-BE49-F238E27FC236}">
                <a16:creationId xmlns:a16="http://schemas.microsoft.com/office/drawing/2014/main" id="{0D66F13B-6A45-4094-B34D-A35038475BB9}"/>
              </a:ext>
            </a:extLst>
          </p:cNvPr>
          <p:cNvSpPr>
            <a:spLocks noGrp="1"/>
          </p:cNvSpPr>
          <p:nvPr>
            <p:ph type="title"/>
          </p:nvPr>
        </p:nvSpPr>
        <p:spPr>
          <a:xfrm>
            <a:off x="48324" y="100360"/>
            <a:ext cx="12110223" cy="484881"/>
          </a:xfrm>
        </p:spPr>
        <p:txBody>
          <a:bodyPr>
            <a:noAutofit/>
          </a:bodyPr>
          <a:lstStyle/>
          <a:p>
            <a:pPr algn="ctr"/>
            <a:r>
              <a:rPr lang="en-US" sz="3650" dirty="0"/>
              <a:t>Treas. Reg. § 1.163(j)-7– CFC Group Election Example – </a:t>
            </a:r>
            <a:r>
              <a:rPr lang="en-US" sz="3650" b="1" u="sng" dirty="0">
                <a:solidFill>
                  <a:srgbClr val="FF0000"/>
                </a:solidFill>
              </a:rPr>
              <a:t>EBIE C/O</a:t>
            </a:r>
          </a:p>
        </p:txBody>
      </p:sp>
      <p:sp>
        <p:nvSpPr>
          <p:cNvPr id="20" name="TextBox 19">
            <a:extLst>
              <a:ext uri="{FF2B5EF4-FFF2-40B4-BE49-F238E27FC236}">
                <a16:creationId xmlns:a16="http://schemas.microsoft.com/office/drawing/2014/main" id="{663E21F5-3232-4BC1-AA48-C9F56C8FBA96}"/>
              </a:ext>
            </a:extLst>
          </p:cNvPr>
          <p:cNvSpPr txBox="1"/>
          <p:nvPr/>
        </p:nvSpPr>
        <p:spPr>
          <a:xfrm>
            <a:off x="10749777" y="1625607"/>
            <a:ext cx="1320304" cy="646331"/>
          </a:xfrm>
          <a:prstGeom prst="rect">
            <a:avLst/>
          </a:prstGeom>
          <a:noFill/>
          <a:ln w="38100">
            <a:solidFill>
              <a:srgbClr val="00B050"/>
            </a:solidFill>
          </a:ln>
        </p:spPr>
        <p:txBody>
          <a:bodyPr wrap="square" rtlCol="0">
            <a:spAutoFit/>
          </a:bodyPr>
          <a:lstStyle/>
          <a:p>
            <a:r>
              <a:rPr lang="en-US" sz="3600" b="1" dirty="0">
                <a:solidFill>
                  <a:srgbClr val="00B050"/>
                </a:solidFill>
              </a:rPr>
              <a:t>Ex. 13</a:t>
            </a:r>
          </a:p>
        </p:txBody>
      </p:sp>
    </p:spTree>
    <p:extLst>
      <p:ext uri="{BB962C8B-B14F-4D97-AF65-F5344CB8AC3E}">
        <p14:creationId xmlns:p14="http://schemas.microsoft.com/office/powerpoint/2010/main" val="27182834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216</a:t>
            </a:fld>
            <a:endParaRPr lang="en-US" dirty="0"/>
          </a:p>
        </p:txBody>
      </p:sp>
      <p:sp>
        <p:nvSpPr>
          <p:cNvPr id="29" name="TextBox 28">
            <a:extLst>
              <a:ext uri="{FF2B5EF4-FFF2-40B4-BE49-F238E27FC236}">
                <a16:creationId xmlns:a16="http://schemas.microsoft.com/office/drawing/2014/main" id="{19B19D9A-EC89-4767-BF13-E5F4480B0D90}"/>
              </a:ext>
            </a:extLst>
          </p:cNvPr>
          <p:cNvSpPr txBox="1"/>
          <p:nvPr/>
        </p:nvSpPr>
        <p:spPr>
          <a:xfrm>
            <a:off x="591017" y="6484431"/>
            <a:ext cx="6791560" cy="369332"/>
          </a:xfrm>
          <a:prstGeom prst="rect">
            <a:avLst/>
          </a:prstGeom>
          <a:noFill/>
        </p:spPr>
        <p:txBody>
          <a:bodyPr wrap="square" rtlCol="0">
            <a:spAutoFit/>
          </a:bodyPr>
          <a:lstStyle/>
          <a:p>
            <a:r>
              <a:rPr lang="en-US" dirty="0"/>
              <a:t>Treas. Reg. § 1.163(j)-7 (</a:t>
            </a:r>
            <a:r>
              <a:rPr lang="en-US" b="1" dirty="0">
                <a:solidFill>
                  <a:srgbClr val="FF0000"/>
                </a:solidFill>
              </a:rPr>
              <a:t>2021</a:t>
            </a:r>
            <a:r>
              <a:rPr lang="en-US" dirty="0"/>
              <a:t>) &amp; Prop. Treas. Reg. § 1.163(j)-7(j) (</a:t>
            </a:r>
            <a:r>
              <a:rPr lang="en-US" b="1" dirty="0">
                <a:solidFill>
                  <a:srgbClr val="FF0000"/>
                </a:solidFill>
              </a:rPr>
              <a:t>2020</a:t>
            </a:r>
            <a:r>
              <a:rPr lang="en-US" dirty="0"/>
              <a:t>) </a:t>
            </a:r>
          </a:p>
        </p:txBody>
      </p:sp>
      <p:sp>
        <p:nvSpPr>
          <p:cNvPr id="30" name="TextBox 29">
            <a:extLst>
              <a:ext uri="{FF2B5EF4-FFF2-40B4-BE49-F238E27FC236}">
                <a16:creationId xmlns:a16="http://schemas.microsoft.com/office/drawing/2014/main" id="{51B30A1D-140D-4F22-B70D-33581D7004C6}"/>
              </a:ext>
            </a:extLst>
          </p:cNvPr>
          <p:cNvSpPr txBox="1"/>
          <p:nvPr/>
        </p:nvSpPr>
        <p:spPr>
          <a:xfrm>
            <a:off x="11107819" y="85891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3</a:t>
            </a:r>
          </a:p>
        </p:txBody>
      </p:sp>
      <p:sp>
        <p:nvSpPr>
          <p:cNvPr id="8" name="TextBox 7">
            <a:extLst>
              <a:ext uri="{FF2B5EF4-FFF2-40B4-BE49-F238E27FC236}">
                <a16:creationId xmlns:a16="http://schemas.microsoft.com/office/drawing/2014/main" id="{95BD44E5-5D51-46DF-AFEF-07FA89E89152}"/>
              </a:ext>
            </a:extLst>
          </p:cNvPr>
          <p:cNvSpPr txBox="1"/>
          <p:nvPr/>
        </p:nvSpPr>
        <p:spPr>
          <a:xfrm>
            <a:off x="635619" y="1215482"/>
            <a:ext cx="4928839" cy="707886"/>
          </a:xfrm>
          <a:prstGeom prst="rect">
            <a:avLst/>
          </a:prstGeom>
          <a:noFill/>
          <a:ln w="38100">
            <a:solidFill>
              <a:srgbClr val="FF0000"/>
            </a:solidFill>
          </a:ln>
        </p:spPr>
        <p:txBody>
          <a:bodyPr wrap="square" rtlCol="0">
            <a:spAutoFit/>
          </a:bodyPr>
          <a:lstStyle/>
          <a:p>
            <a:r>
              <a:rPr lang="en-US" sz="4000" dirty="0"/>
              <a:t>Summary of Prior Slide</a:t>
            </a:r>
          </a:p>
        </p:txBody>
      </p:sp>
      <p:sp>
        <p:nvSpPr>
          <p:cNvPr id="24" name="Rectangle 23">
            <a:extLst>
              <a:ext uri="{FF2B5EF4-FFF2-40B4-BE49-F238E27FC236}">
                <a16:creationId xmlns:a16="http://schemas.microsoft.com/office/drawing/2014/main" id="{AE7943C1-DD15-48EC-926F-4910A313C3B1}"/>
              </a:ext>
            </a:extLst>
          </p:cNvPr>
          <p:cNvSpPr/>
          <p:nvPr/>
        </p:nvSpPr>
        <p:spPr>
          <a:xfrm>
            <a:off x="8801127" y="1040775"/>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BFB5B6A-0905-4E9E-A2E4-CB01E4167D27}"/>
              </a:ext>
            </a:extLst>
          </p:cNvPr>
          <p:cNvSpPr/>
          <p:nvPr/>
        </p:nvSpPr>
        <p:spPr>
          <a:xfrm>
            <a:off x="8308637" y="1943951"/>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20C85432-24A6-4B12-8DCA-C8B605708451}"/>
              </a:ext>
            </a:extLst>
          </p:cNvPr>
          <p:cNvSpPr txBox="1"/>
          <p:nvPr/>
        </p:nvSpPr>
        <p:spPr>
          <a:xfrm>
            <a:off x="8762629" y="1051039"/>
            <a:ext cx="856647" cy="369332"/>
          </a:xfrm>
          <a:prstGeom prst="rect">
            <a:avLst/>
          </a:prstGeom>
          <a:noFill/>
        </p:spPr>
        <p:txBody>
          <a:bodyPr wrap="square" rtlCol="0">
            <a:spAutoFit/>
          </a:bodyPr>
          <a:lstStyle/>
          <a:p>
            <a:r>
              <a:rPr lang="en-US" dirty="0"/>
              <a:t>   USP</a:t>
            </a:r>
          </a:p>
        </p:txBody>
      </p:sp>
      <p:sp>
        <p:nvSpPr>
          <p:cNvPr id="32" name="TextBox 31">
            <a:extLst>
              <a:ext uri="{FF2B5EF4-FFF2-40B4-BE49-F238E27FC236}">
                <a16:creationId xmlns:a16="http://schemas.microsoft.com/office/drawing/2014/main" id="{61873DF7-B191-45AC-BF23-654CDB2DED83}"/>
              </a:ext>
            </a:extLst>
          </p:cNvPr>
          <p:cNvSpPr txBox="1"/>
          <p:nvPr/>
        </p:nvSpPr>
        <p:spPr>
          <a:xfrm>
            <a:off x="8352264" y="1992713"/>
            <a:ext cx="697522" cy="369332"/>
          </a:xfrm>
          <a:prstGeom prst="rect">
            <a:avLst/>
          </a:prstGeom>
          <a:noFill/>
        </p:spPr>
        <p:txBody>
          <a:bodyPr wrap="square" rtlCol="0">
            <a:spAutoFit/>
          </a:bodyPr>
          <a:lstStyle/>
          <a:p>
            <a:r>
              <a:rPr lang="en-US" dirty="0"/>
              <a:t>CFC1</a:t>
            </a:r>
          </a:p>
        </p:txBody>
      </p:sp>
      <p:sp>
        <p:nvSpPr>
          <p:cNvPr id="33" name="TextBox 32">
            <a:extLst>
              <a:ext uri="{FF2B5EF4-FFF2-40B4-BE49-F238E27FC236}">
                <a16:creationId xmlns:a16="http://schemas.microsoft.com/office/drawing/2014/main" id="{C4E44287-2EFA-46E2-987F-B1EBBE19BEA5}"/>
              </a:ext>
            </a:extLst>
          </p:cNvPr>
          <p:cNvSpPr txBox="1"/>
          <p:nvPr/>
        </p:nvSpPr>
        <p:spPr>
          <a:xfrm>
            <a:off x="7928516" y="5522670"/>
            <a:ext cx="3947533" cy="923330"/>
          </a:xfrm>
          <a:prstGeom prst="rect">
            <a:avLst/>
          </a:prstGeom>
          <a:noFill/>
        </p:spPr>
        <p:txBody>
          <a:bodyPr wrap="square" rtlCol="0">
            <a:spAutoFit/>
          </a:bodyPr>
          <a:lstStyle/>
          <a:p>
            <a:r>
              <a:rPr lang="en-US" dirty="0"/>
              <a:t>USP = US Parent</a:t>
            </a:r>
          </a:p>
          <a:p>
            <a:r>
              <a:rPr lang="en-US" dirty="0"/>
              <a:t>CFC1 = Controlled Foreign Corporation 1</a:t>
            </a:r>
          </a:p>
          <a:p>
            <a:r>
              <a:rPr lang="en-US" dirty="0"/>
              <a:t>CFC2 = Controlled Foreign Corporation 2</a:t>
            </a:r>
          </a:p>
        </p:txBody>
      </p:sp>
      <p:sp>
        <p:nvSpPr>
          <p:cNvPr id="34" name="Rectangle 33">
            <a:extLst>
              <a:ext uri="{FF2B5EF4-FFF2-40B4-BE49-F238E27FC236}">
                <a16:creationId xmlns:a16="http://schemas.microsoft.com/office/drawing/2014/main" id="{DBE2E70F-004D-4E42-AE8B-7C5D35E3B6F1}"/>
              </a:ext>
            </a:extLst>
          </p:cNvPr>
          <p:cNvSpPr/>
          <p:nvPr/>
        </p:nvSpPr>
        <p:spPr>
          <a:xfrm>
            <a:off x="9356193" y="1951976"/>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90F1BFFD-D339-41B2-B727-B01986EB7BBB}"/>
              </a:ext>
            </a:extLst>
          </p:cNvPr>
          <p:cNvSpPr txBox="1"/>
          <p:nvPr/>
        </p:nvSpPr>
        <p:spPr>
          <a:xfrm>
            <a:off x="9411629" y="2000738"/>
            <a:ext cx="752619" cy="369332"/>
          </a:xfrm>
          <a:prstGeom prst="rect">
            <a:avLst/>
          </a:prstGeom>
          <a:noFill/>
        </p:spPr>
        <p:txBody>
          <a:bodyPr wrap="square" rtlCol="0">
            <a:spAutoFit/>
          </a:bodyPr>
          <a:lstStyle/>
          <a:p>
            <a:r>
              <a:rPr lang="en-US" dirty="0"/>
              <a:t>CFC2</a:t>
            </a:r>
          </a:p>
        </p:txBody>
      </p:sp>
      <p:cxnSp>
        <p:nvCxnSpPr>
          <p:cNvPr id="36" name="Connector: Elbow 35">
            <a:extLst>
              <a:ext uri="{FF2B5EF4-FFF2-40B4-BE49-F238E27FC236}">
                <a16:creationId xmlns:a16="http://schemas.microsoft.com/office/drawing/2014/main" id="{E4946B40-D2FA-4033-A0E9-C7D61E01775D}"/>
              </a:ext>
            </a:extLst>
          </p:cNvPr>
          <p:cNvCxnSpPr>
            <a:cxnSpLocks/>
            <a:stCxn id="24" idx="2"/>
            <a:endCxn id="34" idx="0"/>
          </p:cNvCxnSpPr>
          <p:nvPr/>
        </p:nvCxnSpPr>
        <p:spPr>
          <a:xfrm rot="16200000" flipH="1">
            <a:off x="9220143" y="1411665"/>
            <a:ext cx="525556" cy="55506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3C8CCFA2-B602-480C-BFE3-F73EBBBC719C}"/>
              </a:ext>
            </a:extLst>
          </p:cNvPr>
          <p:cNvCxnSpPr>
            <a:cxnSpLocks/>
            <a:stCxn id="24" idx="2"/>
            <a:endCxn id="26" idx="0"/>
          </p:cNvCxnSpPr>
          <p:nvPr/>
        </p:nvCxnSpPr>
        <p:spPr>
          <a:xfrm rot="5400000">
            <a:off x="8700378" y="1438940"/>
            <a:ext cx="517531" cy="49249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3DBBA3D7-BA5E-4D37-8C12-73F057DD2F7C}"/>
              </a:ext>
            </a:extLst>
          </p:cNvPr>
          <p:cNvSpPr/>
          <p:nvPr/>
        </p:nvSpPr>
        <p:spPr>
          <a:xfrm>
            <a:off x="8028879" y="1572325"/>
            <a:ext cx="2475570" cy="1315844"/>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2CA3676F-F440-4FC0-B912-30209F3B87E9}"/>
              </a:ext>
            </a:extLst>
          </p:cNvPr>
          <p:cNvSpPr txBox="1"/>
          <p:nvPr/>
        </p:nvSpPr>
        <p:spPr>
          <a:xfrm>
            <a:off x="8184994" y="2430972"/>
            <a:ext cx="2129883" cy="369332"/>
          </a:xfrm>
          <a:prstGeom prst="rect">
            <a:avLst/>
          </a:prstGeom>
          <a:noFill/>
        </p:spPr>
        <p:txBody>
          <a:bodyPr wrap="square" rtlCol="0">
            <a:spAutoFit/>
          </a:bodyPr>
          <a:lstStyle/>
          <a:p>
            <a:r>
              <a:rPr lang="en-US" dirty="0"/>
              <a:t>CFC Group Members</a:t>
            </a:r>
          </a:p>
        </p:txBody>
      </p:sp>
      <p:graphicFrame>
        <p:nvGraphicFramePr>
          <p:cNvPr id="19" name="Table 18">
            <a:extLst>
              <a:ext uri="{FF2B5EF4-FFF2-40B4-BE49-F238E27FC236}">
                <a16:creationId xmlns:a16="http://schemas.microsoft.com/office/drawing/2014/main" id="{1CD64976-3D79-45B3-B7D2-7EE6B1867E7F}"/>
              </a:ext>
            </a:extLst>
          </p:cNvPr>
          <p:cNvGraphicFramePr>
            <a:graphicFrameLocks noGrp="1"/>
          </p:cNvGraphicFramePr>
          <p:nvPr>
            <p:extLst>
              <p:ext uri="{D42A27DB-BD31-4B8C-83A1-F6EECF244321}">
                <p14:modId xmlns:p14="http://schemas.microsoft.com/office/powerpoint/2010/main" val="2507148231"/>
              </p:ext>
            </p:extLst>
          </p:nvPr>
        </p:nvGraphicFramePr>
        <p:xfrm>
          <a:off x="769435" y="2319894"/>
          <a:ext cx="8776010" cy="3857625"/>
        </p:xfrm>
        <a:graphic>
          <a:graphicData uri="http://schemas.openxmlformats.org/drawingml/2006/table">
            <a:tbl>
              <a:tblPr/>
              <a:tblGrid>
                <a:gridCol w="741238">
                  <a:extLst>
                    <a:ext uri="{9D8B030D-6E8A-4147-A177-3AD203B41FA5}">
                      <a16:colId xmlns:a16="http://schemas.microsoft.com/office/drawing/2014/main" val="2092059537"/>
                    </a:ext>
                  </a:extLst>
                </a:gridCol>
                <a:gridCol w="600497">
                  <a:extLst>
                    <a:ext uri="{9D8B030D-6E8A-4147-A177-3AD203B41FA5}">
                      <a16:colId xmlns:a16="http://schemas.microsoft.com/office/drawing/2014/main" val="551399007"/>
                    </a:ext>
                  </a:extLst>
                </a:gridCol>
                <a:gridCol w="600497">
                  <a:extLst>
                    <a:ext uri="{9D8B030D-6E8A-4147-A177-3AD203B41FA5}">
                      <a16:colId xmlns:a16="http://schemas.microsoft.com/office/drawing/2014/main" val="2712829407"/>
                    </a:ext>
                  </a:extLst>
                </a:gridCol>
                <a:gridCol w="600497">
                  <a:extLst>
                    <a:ext uri="{9D8B030D-6E8A-4147-A177-3AD203B41FA5}">
                      <a16:colId xmlns:a16="http://schemas.microsoft.com/office/drawing/2014/main" val="522224394"/>
                    </a:ext>
                  </a:extLst>
                </a:gridCol>
                <a:gridCol w="775642">
                  <a:extLst>
                    <a:ext uri="{9D8B030D-6E8A-4147-A177-3AD203B41FA5}">
                      <a16:colId xmlns:a16="http://schemas.microsoft.com/office/drawing/2014/main" val="415971879"/>
                    </a:ext>
                  </a:extLst>
                </a:gridCol>
                <a:gridCol w="907940">
                  <a:extLst>
                    <a:ext uri="{9D8B030D-6E8A-4147-A177-3AD203B41FA5}">
                      <a16:colId xmlns:a16="http://schemas.microsoft.com/office/drawing/2014/main" val="1953391126"/>
                    </a:ext>
                  </a:extLst>
                </a:gridCol>
                <a:gridCol w="909188">
                  <a:extLst>
                    <a:ext uri="{9D8B030D-6E8A-4147-A177-3AD203B41FA5}">
                      <a16:colId xmlns:a16="http://schemas.microsoft.com/office/drawing/2014/main" val="2105931247"/>
                    </a:ext>
                  </a:extLst>
                </a:gridCol>
                <a:gridCol w="1013338">
                  <a:extLst>
                    <a:ext uri="{9D8B030D-6E8A-4147-A177-3AD203B41FA5}">
                      <a16:colId xmlns:a16="http://schemas.microsoft.com/office/drawing/2014/main" val="3063718752"/>
                    </a:ext>
                  </a:extLst>
                </a:gridCol>
                <a:gridCol w="1013338">
                  <a:extLst>
                    <a:ext uri="{9D8B030D-6E8A-4147-A177-3AD203B41FA5}">
                      <a16:colId xmlns:a16="http://schemas.microsoft.com/office/drawing/2014/main" val="1743516648"/>
                    </a:ext>
                  </a:extLst>
                </a:gridCol>
                <a:gridCol w="1013338">
                  <a:extLst>
                    <a:ext uri="{9D8B030D-6E8A-4147-A177-3AD203B41FA5}">
                      <a16:colId xmlns:a16="http://schemas.microsoft.com/office/drawing/2014/main" val="939713047"/>
                    </a:ext>
                  </a:extLst>
                </a:gridCol>
                <a:gridCol w="600497">
                  <a:extLst>
                    <a:ext uri="{9D8B030D-6E8A-4147-A177-3AD203B41FA5}">
                      <a16:colId xmlns:a16="http://schemas.microsoft.com/office/drawing/2014/main" val="4114142776"/>
                    </a:ext>
                  </a:extLst>
                </a:gridCol>
              </a:tblGrid>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Appor-</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41995892"/>
                  </a:ext>
                </a:extLst>
              </a:tr>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tioned</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7800171"/>
                  </a:ext>
                </a:extLst>
              </a:tr>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Lesser</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Remain-</a:t>
                      </a:r>
                    </a:p>
                  </a:txBody>
                  <a:tcPr marL="9525" marR="9525" marT="9525" marB="0" anchor="b">
                    <a:lnL>
                      <a:noFill/>
                    </a:lnL>
                    <a:lnR>
                      <a:noFill/>
                    </a:lnR>
                    <a:lnT>
                      <a:noFill/>
                    </a:lnT>
                    <a:lnB>
                      <a:noFill/>
                    </a:lnB>
                  </a:tcPr>
                </a:tc>
                <a:tc>
                  <a:txBody>
                    <a:bodyPr/>
                    <a:lstStyle/>
                    <a:p>
                      <a:pPr algn="ctr" fontAlgn="b"/>
                      <a:r>
                        <a:rPr lang="en-US" sz="2000" b="0" i="0" u="none" strike="noStrike" dirty="0">
                          <a:solidFill>
                            <a:srgbClr val="000000"/>
                          </a:solidFill>
                          <a:effectLst/>
                          <a:latin typeface="Calibri" panose="020F0502020204030204" pitchFamily="34" charset="0"/>
                        </a:rPr>
                        <a:t>Remain-</a:t>
                      </a:r>
                    </a:p>
                  </a:txBody>
                  <a:tcPr marL="9525" marR="9525" marT="9525" marB="0" anchor="b">
                    <a:lnL>
                      <a:noFill/>
                    </a:lnL>
                    <a:lnR>
                      <a:noFill/>
                    </a:lnR>
                    <a:lnT>
                      <a:noFill/>
                    </a:lnT>
                    <a:lnB>
                      <a:noFill/>
                    </a:lnB>
                  </a:tcPr>
                </a:tc>
                <a:tc>
                  <a:txBody>
                    <a:bodyPr/>
                    <a:lstStyle/>
                    <a:p>
                      <a:pPr algn="ctr" fontAlgn="b"/>
                      <a:r>
                        <a:rPr lang="en-US" sz="2000" b="1" i="0" u="none" strike="noStrike">
                          <a:solidFill>
                            <a:srgbClr val="000000"/>
                          </a:solidFill>
                          <a:effectLst/>
                          <a:latin typeface="Calibri" panose="020F0502020204030204" pitchFamily="34" charset="0"/>
                        </a:rPr>
                        <a:t>Cur. Yr.</a:t>
                      </a:r>
                    </a:p>
                  </a:txBody>
                  <a:tcPr marL="9525" marR="9525" marT="9525" marB="0" anchor="b">
                    <a:lnL>
                      <a:noFill/>
                    </a:lnL>
                    <a:lnR>
                      <a:noFill/>
                    </a:lnR>
                    <a:lnT>
                      <a:noFill/>
                    </a:lnT>
                    <a:lnB>
                      <a:noFill/>
                    </a:lnB>
                  </a:tcPr>
                </a:tc>
                <a:tc>
                  <a:txBody>
                    <a:bodyPr/>
                    <a:lstStyle/>
                    <a:p>
                      <a:pPr algn="ctr" fontAlgn="b"/>
                      <a:r>
                        <a:rPr lang="en-US" sz="2000" b="1" i="0" u="none" strike="noStrike">
                          <a:solidFill>
                            <a:srgbClr val="000000"/>
                          </a:solidFill>
                          <a:effectLst/>
                          <a:latin typeface="Calibri" panose="020F0502020204030204" pitchFamily="34" charset="0"/>
                        </a:rPr>
                        <a:t>Cur. Yr.</a:t>
                      </a:r>
                    </a:p>
                  </a:txBody>
                  <a:tcPr marL="9525" marR="9525" marT="9525" marB="0" anchor="b">
                    <a:lnL>
                      <a:noFill/>
                    </a:lnL>
                    <a:lnR>
                      <a:noFill/>
                    </a:lnR>
                    <a:lnT>
                      <a:noFill/>
                    </a:lnT>
                    <a:lnB>
                      <a:noFill/>
                    </a:lnB>
                  </a:tcPr>
                </a:tc>
                <a:tc>
                  <a:txBody>
                    <a:bodyPr/>
                    <a:lstStyle/>
                    <a:p>
                      <a:pPr algn="ctr" fontAlgn="b"/>
                      <a:r>
                        <a:rPr lang="en-US" sz="2000" b="1" i="0" u="none" strike="noStrike">
                          <a:solidFill>
                            <a:srgbClr val="000000"/>
                          </a:solidFill>
                          <a:effectLst/>
                          <a:latin typeface="Calibri" panose="020F0502020204030204" pitchFamily="34" charset="0"/>
                        </a:rPr>
                        <a:t>C/O</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a:noFill/>
                    </a:lnB>
                  </a:tcPr>
                </a:tc>
                <a:extLst>
                  <a:ext uri="{0D108BD9-81ED-4DB2-BD59-A6C34878D82A}">
                    <a16:rowId xmlns:a16="http://schemas.microsoft.com/office/drawing/2014/main" val="383813722"/>
                  </a:ext>
                </a:extLst>
              </a:tr>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dirty="0">
                          <a:solidFill>
                            <a:srgbClr val="000000"/>
                          </a:solidFill>
                          <a:effectLst/>
                          <a:latin typeface="Calibri" panose="020F0502020204030204" pitchFamily="34" charset="0"/>
                        </a:rPr>
                        <a:t>of BIE</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ing</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ing</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Separate</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Separate</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Separate</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BIE +</a:t>
                      </a:r>
                    </a:p>
                  </a:txBody>
                  <a:tcPr marL="9525" marR="9525" marT="9525" marB="0" anchor="b">
                    <a:lnL>
                      <a:noFill/>
                    </a:lnL>
                    <a:lnR>
                      <a:noFill/>
                    </a:lnR>
                    <a:lnT>
                      <a:noFill/>
                    </a:lnT>
                    <a:lnB>
                      <a:noFill/>
                    </a:lnB>
                  </a:tcPr>
                </a:tc>
                <a:extLst>
                  <a:ext uri="{0D108BD9-81ED-4DB2-BD59-A6C34878D82A}">
                    <a16:rowId xmlns:a16="http://schemas.microsoft.com/office/drawing/2014/main" val="2309155794"/>
                  </a:ext>
                </a:extLst>
              </a:tr>
              <a:tr h="333375">
                <a:tc>
                  <a:txBody>
                    <a:bodyPr/>
                    <a:lstStyle/>
                    <a:p>
                      <a:pPr algn="ctr" fontAlgn="b"/>
                      <a:r>
                        <a:rPr lang="en-US" sz="2000" b="0" i="0" u="sng" strike="noStrike">
                          <a:solidFill>
                            <a:srgbClr val="000000"/>
                          </a:solidFill>
                          <a:effectLst/>
                          <a:latin typeface="Calibri" panose="020F0502020204030204" pitchFamily="34" charset="0"/>
                        </a:rPr>
                        <a:t>CFC</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ATI</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BIE</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BII</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or BII</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BIE</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BIE</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BIE</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BIE + BII</a:t>
                      </a:r>
                    </a:p>
                  </a:txBody>
                  <a:tcPr marL="9525" marR="9525" marT="9525" marB="0" anchor="b">
                    <a:lnL>
                      <a:noFill/>
                    </a:lnL>
                    <a:lnR>
                      <a:noFill/>
                    </a:lnR>
                    <a:lnT>
                      <a:noFill/>
                    </a:lnT>
                    <a:lnB>
                      <a:noFill/>
                    </a:lnB>
                  </a:tcPr>
                </a:tc>
                <a:tc>
                  <a:txBody>
                    <a:bodyPr/>
                    <a:lstStyle/>
                    <a:p>
                      <a:pPr algn="ctr" fontAlgn="b"/>
                      <a:r>
                        <a:rPr lang="en-US" sz="2000" b="1" i="0" u="sng" strike="noStrike" dirty="0">
                          <a:solidFill>
                            <a:srgbClr val="000000"/>
                          </a:solidFill>
                          <a:effectLst/>
                          <a:latin typeface="Calibri" panose="020F0502020204030204" pitchFamily="34" charset="0"/>
                        </a:rPr>
                        <a:t>EBIE</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EBIE</a:t>
                      </a:r>
                    </a:p>
                  </a:txBody>
                  <a:tcPr marL="9525" marR="9525" marT="9525" marB="0" anchor="b">
                    <a:lnL>
                      <a:noFill/>
                    </a:lnL>
                    <a:lnR>
                      <a:noFill/>
                    </a:lnR>
                    <a:lnT>
                      <a:noFill/>
                    </a:lnT>
                    <a:lnB>
                      <a:noFill/>
                    </a:lnB>
                  </a:tcPr>
                </a:tc>
                <a:extLst>
                  <a:ext uri="{0D108BD9-81ED-4DB2-BD59-A6C34878D82A}">
                    <a16:rowId xmlns:a16="http://schemas.microsoft.com/office/drawing/2014/main" val="729867377"/>
                  </a:ext>
                </a:extLst>
              </a:tr>
              <a:tr h="333375">
                <a:tc>
                  <a:txBody>
                    <a:bodyPr/>
                    <a:lstStyle/>
                    <a:p>
                      <a:pPr algn="ctr" fontAlgn="b"/>
                      <a:r>
                        <a:rPr lang="en-US" sz="20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25</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15</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5</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5 </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10 </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40%</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6</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11 </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4 </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15 </a:t>
                      </a:r>
                    </a:p>
                  </a:txBody>
                  <a:tcPr marL="9525" marR="9525" marT="9525" marB="0" anchor="b">
                    <a:lnL>
                      <a:noFill/>
                    </a:lnL>
                    <a:lnR>
                      <a:noFill/>
                    </a:lnR>
                    <a:lnT>
                      <a:noFill/>
                    </a:lnT>
                    <a:lnB>
                      <a:noFill/>
                    </a:lnB>
                  </a:tcPr>
                </a:tc>
                <a:extLst>
                  <a:ext uri="{0D108BD9-81ED-4DB2-BD59-A6C34878D82A}">
                    <a16:rowId xmlns:a16="http://schemas.microsoft.com/office/drawing/2014/main" val="3102229358"/>
                  </a:ext>
                </a:extLst>
              </a:tr>
              <a:tr h="333375">
                <a:tc>
                  <a:txBody>
                    <a:bodyPr/>
                    <a:lstStyle/>
                    <a:p>
                      <a:pPr algn="ctr" fontAlgn="b"/>
                      <a:r>
                        <a:rPr lang="en-US" sz="20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25</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15</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15 </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60%</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9</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9 </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6 </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15 </a:t>
                      </a:r>
                    </a:p>
                  </a:txBody>
                  <a:tcPr marL="9525" marR="9525" marT="9525" marB="0" anchor="b">
                    <a:lnL>
                      <a:noFill/>
                    </a:lnL>
                    <a:lnR>
                      <a:noFill/>
                    </a:lnR>
                    <a:lnT>
                      <a:noFill/>
                    </a:lnT>
                    <a:lnB>
                      <a:noFill/>
                    </a:lnB>
                  </a:tcPr>
                </a:tc>
                <a:extLst>
                  <a:ext uri="{0D108BD9-81ED-4DB2-BD59-A6C34878D82A}">
                    <a16:rowId xmlns:a16="http://schemas.microsoft.com/office/drawing/2014/main" val="2367708531"/>
                  </a:ext>
                </a:extLst>
              </a:tr>
              <a:tr h="333375">
                <a:tc>
                  <a:txBody>
                    <a:bodyPr/>
                    <a:lstStyle/>
                    <a:p>
                      <a:pPr algn="ctr" fontAlgn="b"/>
                      <a:r>
                        <a:rPr lang="en-US" sz="2000" b="0"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50</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5</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5</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25</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100%</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15</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20</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10</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extLst>
                  <a:ext uri="{0D108BD9-81ED-4DB2-BD59-A6C34878D82A}">
                    <a16:rowId xmlns:a16="http://schemas.microsoft.com/office/drawing/2014/main" val="15924467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504780133"/>
                  </a:ext>
                </a:extLst>
              </a:tr>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sng" strike="noStrike" dirty="0">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975633905"/>
                  </a:ext>
                </a:extLst>
              </a:tr>
              <a:tr h="333375">
                <a:tc>
                  <a:txBody>
                    <a:bodyPr/>
                    <a:lstStyle/>
                    <a:p>
                      <a:pPr algn="l" fontAlgn="b"/>
                      <a:r>
                        <a:rPr lang="en-US" sz="2000" b="0" i="0" u="none" strike="noStrike">
                          <a:solidFill>
                            <a:srgbClr val="000000"/>
                          </a:solidFill>
                          <a:effectLst/>
                          <a:latin typeface="Calibri" panose="020F0502020204030204" pitchFamily="34" charset="0"/>
                        </a:rPr>
                        <a:t>Group</a:t>
                      </a: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54951002"/>
                  </a:ext>
                </a:extLst>
              </a:tr>
              <a:tr h="333375">
                <a:tc>
                  <a:txBody>
                    <a:bodyPr/>
                    <a:lstStyle/>
                    <a:p>
                      <a:pPr algn="l" fontAlgn="b"/>
                      <a:r>
                        <a:rPr lang="en-US" sz="2000" b="0" i="0" u="none" strike="noStrike">
                          <a:solidFill>
                            <a:srgbClr val="000000"/>
                          </a:solidFill>
                          <a:effectLst/>
                          <a:latin typeface="Calibri" panose="020F0502020204030204" pitchFamily="34" charset="0"/>
                        </a:rPr>
                        <a:t>Limit</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15</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5</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a:t>
                      </a:r>
                    </a:p>
                  </a:txBody>
                  <a:tcPr marL="9525" marR="9525" marT="9525" marB="0" anchor="b">
                    <a:lnL>
                      <a:noFill/>
                    </a:lnL>
                    <a:lnR>
                      <a:noFill/>
                    </a:lnR>
                    <a:lnT>
                      <a:noFill/>
                    </a:lnT>
                    <a:lnB>
                      <a:noFill/>
                    </a:lnB>
                  </a:tcPr>
                </a:tc>
                <a:tc>
                  <a:txBody>
                    <a:bodyPr/>
                    <a:lstStyle/>
                    <a:p>
                      <a:pPr algn="ctr"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20</a:t>
                      </a: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30184113"/>
                  </a:ext>
                </a:extLst>
              </a:tr>
            </a:tbl>
          </a:graphicData>
        </a:graphic>
      </p:graphicFrame>
      <p:sp>
        <p:nvSpPr>
          <p:cNvPr id="22" name="Title 1">
            <a:extLst>
              <a:ext uri="{FF2B5EF4-FFF2-40B4-BE49-F238E27FC236}">
                <a16:creationId xmlns:a16="http://schemas.microsoft.com/office/drawing/2014/main" id="{08DD695F-2692-4145-A682-522E61912206}"/>
              </a:ext>
            </a:extLst>
          </p:cNvPr>
          <p:cNvSpPr>
            <a:spLocks noGrp="1"/>
          </p:cNvSpPr>
          <p:nvPr>
            <p:ph type="title"/>
          </p:nvPr>
        </p:nvSpPr>
        <p:spPr>
          <a:xfrm>
            <a:off x="48324" y="100360"/>
            <a:ext cx="12110223" cy="484881"/>
          </a:xfrm>
        </p:spPr>
        <p:txBody>
          <a:bodyPr>
            <a:noAutofit/>
          </a:bodyPr>
          <a:lstStyle/>
          <a:p>
            <a:pPr algn="ctr"/>
            <a:r>
              <a:rPr lang="en-US" sz="3650" dirty="0"/>
              <a:t>Treas. Reg. § 1.163(j)-7– CFC Group Election Example – </a:t>
            </a:r>
            <a:r>
              <a:rPr lang="en-US" sz="3650" b="1" u="sng" dirty="0">
                <a:solidFill>
                  <a:srgbClr val="FF0000"/>
                </a:solidFill>
              </a:rPr>
              <a:t>EBIE C/O</a:t>
            </a:r>
          </a:p>
        </p:txBody>
      </p:sp>
      <p:sp>
        <p:nvSpPr>
          <p:cNvPr id="20" name="TextBox 19">
            <a:extLst>
              <a:ext uri="{FF2B5EF4-FFF2-40B4-BE49-F238E27FC236}">
                <a16:creationId xmlns:a16="http://schemas.microsoft.com/office/drawing/2014/main" id="{119528E9-8943-4ABC-86FE-A274E839E544}"/>
              </a:ext>
            </a:extLst>
          </p:cNvPr>
          <p:cNvSpPr txBox="1"/>
          <p:nvPr/>
        </p:nvSpPr>
        <p:spPr>
          <a:xfrm>
            <a:off x="10749777" y="1625607"/>
            <a:ext cx="1320304" cy="646331"/>
          </a:xfrm>
          <a:prstGeom prst="rect">
            <a:avLst/>
          </a:prstGeom>
          <a:noFill/>
          <a:ln w="38100">
            <a:solidFill>
              <a:srgbClr val="00B050"/>
            </a:solidFill>
          </a:ln>
        </p:spPr>
        <p:txBody>
          <a:bodyPr wrap="square" rtlCol="0">
            <a:spAutoFit/>
          </a:bodyPr>
          <a:lstStyle/>
          <a:p>
            <a:r>
              <a:rPr lang="en-US" sz="3600" b="1" dirty="0">
                <a:solidFill>
                  <a:srgbClr val="00B050"/>
                </a:solidFill>
              </a:rPr>
              <a:t>Ex. 13</a:t>
            </a:r>
          </a:p>
        </p:txBody>
      </p:sp>
    </p:spTree>
    <p:extLst>
      <p:ext uri="{BB962C8B-B14F-4D97-AF65-F5344CB8AC3E}">
        <p14:creationId xmlns:p14="http://schemas.microsoft.com/office/powerpoint/2010/main" val="2437031272"/>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217</a:t>
            </a:fld>
            <a:endParaRPr lang="en-US" dirty="0"/>
          </a:p>
        </p:txBody>
      </p:sp>
      <p:sp>
        <p:nvSpPr>
          <p:cNvPr id="23" name="TextBox 22">
            <a:extLst>
              <a:ext uri="{FF2B5EF4-FFF2-40B4-BE49-F238E27FC236}">
                <a16:creationId xmlns:a16="http://schemas.microsoft.com/office/drawing/2014/main" id="{1313C702-6A0E-46FF-B9F5-86D82893F4CA}"/>
              </a:ext>
            </a:extLst>
          </p:cNvPr>
          <p:cNvSpPr txBox="1"/>
          <p:nvPr/>
        </p:nvSpPr>
        <p:spPr>
          <a:xfrm>
            <a:off x="568715" y="738597"/>
            <a:ext cx="10716320" cy="5755422"/>
          </a:xfrm>
          <a:prstGeom prst="rect">
            <a:avLst/>
          </a:prstGeom>
          <a:noFill/>
        </p:spPr>
        <p:txBody>
          <a:bodyPr wrap="square" rtlCol="0">
            <a:spAutoFit/>
          </a:bodyPr>
          <a:lstStyle/>
          <a:p>
            <a:r>
              <a:rPr lang="en-US" sz="2300" b="1" dirty="0">
                <a:highlight>
                  <a:srgbClr val="FFFF00"/>
                </a:highlight>
              </a:rPr>
              <a:t>Specified deemed inclusions</a:t>
            </a:r>
            <a:r>
              <a:rPr lang="en-US" sz="2300" dirty="0">
                <a:highlight>
                  <a:srgbClr val="FFFF00"/>
                </a:highlight>
              </a:rPr>
              <a:t> are excluded from US shareholder ATI:</a:t>
            </a:r>
          </a:p>
          <a:p>
            <a:pPr marL="457200" indent="-457200">
              <a:buFont typeface="Arial" panose="020B0604020202020204" pitchFamily="34" charset="0"/>
              <a:buChar char="•"/>
            </a:pPr>
            <a:r>
              <a:rPr lang="en-US" sz="2300" b="1" dirty="0">
                <a:highlight>
                  <a:srgbClr val="FFFF00"/>
                </a:highlight>
              </a:rPr>
              <a:t>Subpart F</a:t>
            </a:r>
            <a:r>
              <a:rPr lang="en-US" sz="2300" dirty="0"/>
              <a:t> inclusions (Foreign Personal Service Company Income (“FPHCI”), Foreign Base Company Sales Income (“FBCSI”), FBC Service Inc., &amp; Insurance Income) </a:t>
            </a:r>
            <a:r>
              <a:rPr lang="en-US" sz="2300" b="1" u="sng" dirty="0">
                <a:highlight>
                  <a:srgbClr val="FFFF00"/>
                </a:highlight>
              </a:rPr>
              <a:t>plus</a:t>
            </a:r>
          </a:p>
          <a:p>
            <a:pPr marL="457200" indent="-457200">
              <a:buFont typeface="Arial" panose="020B0604020202020204" pitchFamily="34" charset="0"/>
              <a:buChar char="•"/>
            </a:pPr>
            <a:r>
              <a:rPr lang="en-US" sz="2300" dirty="0"/>
              <a:t>Global Intangible Low-Taxed Income (“</a:t>
            </a:r>
            <a:r>
              <a:rPr lang="en-US" sz="2300" b="1" dirty="0">
                <a:highlight>
                  <a:srgbClr val="FFFF00"/>
                </a:highlight>
              </a:rPr>
              <a:t>GILTI</a:t>
            </a:r>
            <a:r>
              <a:rPr lang="en-US" sz="2300" dirty="0"/>
              <a:t>”) inclusion reduced by the amount of the IRC § 250(a) deduction allowed with respect to the GILTI inclusion and IRC § 78 gross-up on deemed paid taxes</a:t>
            </a:r>
          </a:p>
          <a:p>
            <a:endParaRPr lang="en-US" sz="2300" dirty="0"/>
          </a:p>
          <a:p>
            <a:r>
              <a:rPr lang="en-US" sz="2300" dirty="0">
                <a:highlight>
                  <a:srgbClr val="FFFF00"/>
                </a:highlight>
              </a:rPr>
              <a:t>A </a:t>
            </a:r>
            <a:r>
              <a:rPr lang="en-US" sz="2300" b="1" dirty="0">
                <a:highlight>
                  <a:srgbClr val="FFFF00"/>
                </a:highlight>
              </a:rPr>
              <a:t>CFC group election</a:t>
            </a:r>
            <a:r>
              <a:rPr lang="en-US" sz="2300" dirty="0">
                <a:highlight>
                  <a:srgbClr val="FFFF00"/>
                </a:highlight>
              </a:rPr>
              <a:t> allows a US shareholder to include in its ATI a portion of its specified deemed inclusions, other than the IRC § 78 gross-up, with respect to a CFC member that is attributable to a CFC’s ratio of its ETI over its ATI</a:t>
            </a:r>
          </a:p>
          <a:p>
            <a:endParaRPr lang="en-US" sz="2300" dirty="0"/>
          </a:p>
          <a:p>
            <a:r>
              <a:rPr lang="en-US" sz="2300" dirty="0">
                <a:highlight>
                  <a:srgbClr val="FFFF00"/>
                </a:highlight>
              </a:rPr>
              <a:t>ETI of a CFC is its allocable share of the ETI of the CFC group that is allocated to a CFC pro rata according to its relative amount of ATI</a:t>
            </a:r>
          </a:p>
          <a:p>
            <a:pPr algn="l"/>
            <a:endParaRPr lang="en-US" sz="2300" b="0" i="0" u="none" strike="noStrike" baseline="0" dirty="0">
              <a:solidFill>
                <a:srgbClr val="000000"/>
              </a:solidFill>
            </a:endParaRPr>
          </a:p>
          <a:p>
            <a:r>
              <a:rPr lang="en-US" sz="2300" b="0" i="0" u="none" strike="noStrike" baseline="0" dirty="0">
                <a:solidFill>
                  <a:srgbClr val="000000"/>
                </a:solidFill>
              </a:rPr>
              <a:t>Any partnership level subpart F or GILTI inclusion is generally not properly allocable to a trade or business of a C corporation partner.</a:t>
            </a:r>
          </a:p>
        </p:txBody>
      </p:sp>
      <p:sp>
        <p:nvSpPr>
          <p:cNvPr id="30" name="TextBox 29">
            <a:extLst>
              <a:ext uri="{FF2B5EF4-FFF2-40B4-BE49-F238E27FC236}">
                <a16:creationId xmlns:a16="http://schemas.microsoft.com/office/drawing/2014/main" id="{51B30A1D-140D-4F22-B70D-33581D7004C6}"/>
              </a:ext>
            </a:extLst>
          </p:cNvPr>
          <p:cNvSpPr txBox="1"/>
          <p:nvPr/>
        </p:nvSpPr>
        <p:spPr>
          <a:xfrm>
            <a:off x="11107819" y="85891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3</a:t>
            </a:r>
          </a:p>
        </p:txBody>
      </p:sp>
      <p:sp>
        <p:nvSpPr>
          <p:cNvPr id="10" name="Title 1">
            <a:extLst>
              <a:ext uri="{FF2B5EF4-FFF2-40B4-BE49-F238E27FC236}">
                <a16:creationId xmlns:a16="http://schemas.microsoft.com/office/drawing/2014/main" id="{44A83856-D1F9-4592-8E9F-9902B16422B4}"/>
              </a:ext>
            </a:extLst>
          </p:cNvPr>
          <p:cNvSpPr>
            <a:spLocks noGrp="1"/>
          </p:cNvSpPr>
          <p:nvPr>
            <p:ph type="title"/>
          </p:nvPr>
        </p:nvSpPr>
        <p:spPr>
          <a:xfrm>
            <a:off x="0" y="111510"/>
            <a:ext cx="12192000" cy="484881"/>
          </a:xfrm>
        </p:spPr>
        <p:txBody>
          <a:bodyPr>
            <a:noAutofit/>
          </a:bodyPr>
          <a:lstStyle/>
          <a:p>
            <a:pPr algn="ctr"/>
            <a:r>
              <a:rPr lang="en-US" sz="2950" dirty="0"/>
              <a:t>Treas. Reg. § 1.163(j)-7– CFC Group Election </a:t>
            </a:r>
            <a:r>
              <a:rPr lang="en-US" sz="2950" b="1" u="sng" dirty="0">
                <a:solidFill>
                  <a:srgbClr val="FF0000"/>
                </a:solidFill>
              </a:rPr>
              <a:t>w/ Sub F &amp; GILTI</a:t>
            </a:r>
            <a:r>
              <a:rPr lang="en-US" sz="2950" dirty="0"/>
              <a:t> Ex. – </a:t>
            </a:r>
            <a:r>
              <a:rPr lang="en-US" sz="2950" b="1" u="sng" dirty="0">
                <a:solidFill>
                  <a:srgbClr val="FF0000"/>
                </a:solidFill>
              </a:rPr>
              <a:t>ETI to USP ATI</a:t>
            </a:r>
          </a:p>
        </p:txBody>
      </p:sp>
      <p:sp>
        <p:nvSpPr>
          <p:cNvPr id="11" name="TextBox 10">
            <a:extLst>
              <a:ext uri="{FF2B5EF4-FFF2-40B4-BE49-F238E27FC236}">
                <a16:creationId xmlns:a16="http://schemas.microsoft.com/office/drawing/2014/main" id="{ABE576B8-A3CB-4AA3-B545-FFA24B751B65}"/>
              </a:ext>
            </a:extLst>
          </p:cNvPr>
          <p:cNvSpPr txBox="1"/>
          <p:nvPr/>
        </p:nvSpPr>
        <p:spPr>
          <a:xfrm>
            <a:off x="568711" y="6499817"/>
            <a:ext cx="10504449" cy="446276"/>
          </a:xfrm>
          <a:prstGeom prst="rect">
            <a:avLst/>
          </a:prstGeom>
          <a:noFill/>
        </p:spPr>
        <p:txBody>
          <a:bodyPr wrap="square" rtlCol="0">
            <a:spAutoFit/>
          </a:bodyPr>
          <a:lstStyle/>
          <a:p>
            <a:r>
              <a:rPr lang="en-US" sz="2300" dirty="0"/>
              <a:t>Treas. Reg. § 1.163(j)-1(b)(ii)(G) &amp; -7 (</a:t>
            </a:r>
            <a:r>
              <a:rPr lang="en-US" sz="2300" b="1" dirty="0">
                <a:solidFill>
                  <a:srgbClr val="FF0000"/>
                </a:solidFill>
              </a:rPr>
              <a:t>2021</a:t>
            </a:r>
            <a:r>
              <a:rPr lang="en-US" sz="2300" dirty="0"/>
              <a:t>) &amp; </a:t>
            </a:r>
            <a:r>
              <a:rPr lang="en-US" sz="2300" dirty="0">
                <a:highlight>
                  <a:srgbClr val="FFFF00"/>
                </a:highlight>
              </a:rPr>
              <a:t>Prop. </a:t>
            </a:r>
            <a:r>
              <a:rPr lang="en-US" sz="2300" dirty="0"/>
              <a:t>Treas. Reg. § 1.163(j)-7(j) (</a:t>
            </a:r>
            <a:r>
              <a:rPr lang="en-US" sz="2300" b="1" dirty="0">
                <a:solidFill>
                  <a:srgbClr val="FF0000"/>
                </a:solidFill>
              </a:rPr>
              <a:t>2020</a:t>
            </a:r>
            <a:r>
              <a:rPr lang="en-US" sz="2300" dirty="0"/>
              <a:t>) </a:t>
            </a:r>
          </a:p>
        </p:txBody>
      </p:sp>
      <p:sp>
        <p:nvSpPr>
          <p:cNvPr id="8" name="TextBox 7">
            <a:extLst>
              <a:ext uri="{FF2B5EF4-FFF2-40B4-BE49-F238E27FC236}">
                <a16:creationId xmlns:a16="http://schemas.microsoft.com/office/drawing/2014/main" id="{D7775D7B-994D-492E-A412-2885CE04C1FF}"/>
              </a:ext>
            </a:extLst>
          </p:cNvPr>
          <p:cNvSpPr txBox="1"/>
          <p:nvPr/>
        </p:nvSpPr>
        <p:spPr>
          <a:xfrm>
            <a:off x="10760928" y="1625607"/>
            <a:ext cx="1320304" cy="646331"/>
          </a:xfrm>
          <a:prstGeom prst="rect">
            <a:avLst/>
          </a:prstGeom>
          <a:noFill/>
          <a:ln w="38100">
            <a:solidFill>
              <a:srgbClr val="00B050"/>
            </a:solidFill>
          </a:ln>
        </p:spPr>
        <p:txBody>
          <a:bodyPr wrap="square" rtlCol="0">
            <a:spAutoFit/>
          </a:bodyPr>
          <a:lstStyle/>
          <a:p>
            <a:r>
              <a:rPr lang="en-US" sz="3600" b="1" dirty="0">
                <a:solidFill>
                  <a:srgbClr val="00B050"/>
                </a:solidFill>
              </a:rPr>
              <a:t>Ex. 14</a:t>
            </a:r>
          </a:p>
        </p:txBody>
      </p:sp>
    </p:spTree>
    <p:extLst>
      <p:ext uri="{BB962C8B-B14F-4D97-AF65-F5344CB8AC3E}">
        <p14:creationId xmlns:p14="http://schemas.microsoft.com/office/powerpoint/2010/main" val="108580711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1510"/>
            <a:ext cx="12192000" cy="484881"/>
          </a:xfrm>
        </p:spPr>
        <p:txBody>
          <a:bodyPr>
            <a:noAutofit/>
          </a:bodyPr>
          <a:lstStyle/>
          <a:p>
            <a:pPr algn="ctr"/>
            <a:r>
              <a:rPr lang="en-US" sz="2950" dirty="0"/>
              <a:t>Treas. Reg. § 1.163(j)-7– CFC Group Election </a:t>
            </a:r>
            <a:r>
              <a:rPr lang="en-US" sz="2950" b="1" u="sng" dirty="0">
                <a:solidFill>
                  <a:srgbClr val="FF0000"/>
                </a:solidFill>
              </a:rPr>
              <a:t>w/ Sub F &amp; GILTI</a:t>
            </a:r>
            <a:r>
              <a:rPr lang="en-US" sz="2950" dirty="0"/>
              <a:t> Ex. – </a:t>
            </a:r>
            <a:r>
              <a:rPr lang="en-US" sz="2950" b="1" u="sng" dirty="0">
                <a:solidFill>
                  <a:srgbClr val="FF0000"/>
                </a:solidFill>
              </a:rPr>
              <a:t>ETI to USP ATI</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218</a:t>
            </a:fld>
            <a:endParaRPr lang="en-US" dirty="0"/>
          </a:p>
        </p:txBody>
      </p:sp>
      <p:sp>
        <p:nvSpPr>
          <p:cNvPr id="9" name="Rectangle 8">
            <a:extLst>
              <a:ext uri="{FF2B5EF4-FFF2-40B4-BE49-F238E27FC236}">
                <a16:creationId xmlns:a16="http://schemas.microsoft.com/office/drawing/2014/main" id="{D1AD24CD-DA63-497C-AA2A-F6386EEEC6DC}"/>
              </a:ext>
            </a:extLst>
          </p:cNvPr>
          <p:cNvSpPr/>
          <p:nvPr/>
        </p:nvSpPr>
        <p:spPr>
          <a:xfrm>
            <a:off x="8801127" y="1040775"/>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828AD4C-78CB-43EF-821A-569EF23371BE}"/>
              </a:ext>
            </a:extLst>
          </p:cNvPr>
          <p:cNvSpPr/>
          <p:nvPr/>
        </p:nvSpPr>
        <p:spPr>
          <a:xfrm>
            <a:off x="8308637" y="1943951"/>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E5D5B29-333B-4E6C-855A-4F6B6D614537}"/>
              </a:ext>
            </a:extLst>
          </p:cNvPr>
          <p:cNvSpPr txBox="1"/>
          <p:nvPr/>
        </p:nvSpPr>
        <p:spPr>
          <a:xfrm>
            <a:off x="8762629" y="1051039"/>
            <a:ext cx="856647" cy="369332"/>
          </a:xfrm>
          <a:prstGeom prst="rect">
            <a:avLst/>
          </a:prstGeom>
          <a:noFill/>
        </p:spPr>
        <p:txBody>
          <a:bodyPr wrap="square" rtlCol="0">
            <a:spAutoFit/>
          </a:bodyPr>
          <a:lstStyle/>
          <a:p>
            <a:r>
              <a:rPr lang="en-US" dirty="0"/>
              <a:t>   USP</a:t>
            </a:r>
          </a:p>
        </p:txBody>
      </p:sp>
      <p:sp>
        <p:nvSpPr>
          <p:cNvPr id="12" name="TextBox 11">
            <a:extLst>
              <a:ext uri="{FF2B5EF4-FFF2-40B4-BE49-F238E27FC236}">
                <a16:creationId xmlns:a16="http://schemas.microsoft.com/office/drawing/2014/main" id="{4B349E51-00D6-4DC3-9014-5C013DBA490B}"/>
              </a:ext>
            </a:extLst>
          </p:cNvPr>
          <p:cNvSpPr txBox="1"/>
          <p:nvPr/>
        </p:nvSpPr>
        <p:spPr>
          <a:xfrm>
            <a:off x="8352264" y="1992713"/>
            <a:ext cx="697522" cy="369332"/>
          </a:xfrm>
          <a:prstGeom prst="rect">
            <a:avLst/>
          </a:prstGeom>
          <a:noFill/>
        </p:spPr>
        <p:txBody>
          <a:bodyPr wrap="square" rtlCol="0">
            <a:spAutoFit/>
          </a:bodyPr>
          <a:lstStyle/>
          <a:p>
            <a:r>
              <a:rPr lang="en-US" dirty="0"/>
              <a:t>CFC1</a:t>
            </a:r>
          </a:p>
        </p:txBody>
      </p:sp>
      <p:sp>
        <p:nvSpPr>
          <p:cNvPr id="14" name="TextBox 13">
            <a:extLst>
              <a:ext uri="{FF2B5EF4-FFF2-40B4-BE49-F238E27FC236}">
                <a16:creationId xmlns:a16="http://schemas.microsoft.com/office/drawing/2014/main" id="{10DA54B9-C49F-4FDB-923F-E5AF3E0BE10C}"/>
              </a:ext>
            </a:extLst>
          </p:cNvPr>
          <p:cNvSpPr txBox="1"/>
          <p:nvPr/>
        </p:nvSpPr>
        <p:spPr>
          <a:xfrm>
            <a:off x="7928516" y="3114008"/>
            <a:ext cx="3947533" cy="923330"/>
          </a:xfrm>
          <a:prstGeom prst="rect">
            <a:avLst/>
          </a:prstGeom>
          <a:noFill/>
        </p:spPr>
        <p:txBody>
          <a:bodyPr wrap="square" rtlCol="0">
            <a:spAutoFit/>
          </a:bodyPr>
          <a:lstStyle/>
          <a:p>
            <a:r>
              <a:rPr lang="en-US" dirty="0"/>
              <a:t>USP = US Parent</a:t>
            </a:r>
          </a:p>
          <a:p>
            <a:r>
              <a:rPr lang="en-US" dirty="0"/>
              <a:t>CFC1 = Controlled Foreign Corporation 1</a:t>
            </a:r>
          </a:p>
          <a:p>
            <a:r>
              <a:rPr lang="en-US" dirty="0"/>
              <a:t>CFC2 = Controlled Foreign Corporation 2</a:t>
            </a:r>
          </a:p>
        </p:txBody>
      </p:sp>
      <p:sp>
        <p:nvSpPr>
          <p:cNvPr id="15" name="Rectangle 14">
            <a:extLst>
              <a:ext uri="{FF2B5EF4-FFF2-40B4-BE49-F238E27FC236}">
                <a16:creationId xmlns:a16="http://schemas.microsoft.com/office/drawing/2014/main" id="{3FE1BD90-DCFF-44B3-B4E9-5AB18FB33693}"/>
              </a:ext>
            </a:extLst>
          </p:cNvPr>
          <p:cNvSpPr/>
          <p:nvPr/>
        </p:nvSpPr>
        <p:spPr>
          <a:xfrm>
            <a:off x="9356193" y="1951976"/>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7A22D58E-EF28-47C9-8DBE-DF8A9DCBECE2}"/>
              </a:ext>
            </a:extLst>
          </p:cNvPr>
          <p:cNvSpPr txBox="1"/>
          <p:nvPr/>
        </p:nvSpPr>
        <p:spPr>
          <a:xfrm>
            <a:off x="9411629" y="2000738"/>
            <a:ext cx="752619" cy="369332"/>
          </a:xfrm>
          <a:prstGeom prst="rect">
            <a:avLst/>
          </a:prstGeom>
          <a:noFill/>
        </p:spPr>
        <p:txBody>
          <a:bodyPr wrap="square" rtlCol="0">
            <a:spAutoFit/>
          </a:bodyPr>
          <a:lstStyle/>
          <a:p>
            <a:r>
              <a:rPr lang="en-US" dirty="0"/>
              <a:t>CFC2</a:t>
            </a:r>
          </a:p>
        </p:txBody>
      </p:sp>
      <p:cxnSp>
        <p:nvCxnSpPr>
          <p:cNvPr id="17" name="Connector: Elbow 16">
            <a:extLst>
              <a:ext uri="{FF2B5EF4-FFF2-40B4-BE49-F238E27FC236}">
                <a16:creationId xmlns:a16="http://schemas.microsoft.com/office/drawing/2014/main" id="{74B0BE42-4209-46C1-AC2C-5AFE809D359B}"/>
              </a:ext>
            </a:extLst>
          </p:cNvPr>
          <p:cNvCxnSpPr>
            <a:cxnSpLocks/>
            <a:stCxn id="9" idx="2"/>
            <a:endCxn id="15" idx="0"/>
          </p:cNvCxnSpPr>
          <p:nvPr/>
        </p:nvCxnSpPr>
        <p:spPr>
          <a:xfrm rot="16200000" flipH="1">
            <a:off x="9220143" y="1411665"/>
            <a:ext cx="525556" cy="55506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F253C185-B63A-4573-9A81-01C3314FE4CA}"/>
              </a:ext>
            </a:extLst>
          </p:cNvPr>
          <p:cNvCxnSpPr>
            <a:cxnSpLocks/>
            <a:stCxn id="9" idx="2"/>
            <a:endCxn id="10" idx="0"/>
          </p:cNvCxnSpPr>
          <p:nvPr/>
        </p:nvCxnSpPr>
        <p:spPr>
          <a:xfrm rot="5400000">
            <a:off x="8700378" y="1438940"/>
            <a:ext cx="517531" cy="49249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1313C702-6A0E-46FF-B9F5-86D82893F4CA}"/>
              </a:ext>
            </a:extLst>
          </p:cNvPr>
          <p:cNvSpPr txBox="1"/>
          <p:nvPr/>
        </p:nvSpPr>
        <p:spPr>
          <a:xfrm>
            <a:off x="535260" y="747135"/>
            <a:ext cx="7125627" cy="6186309"/>
          </a:xfrm>
          <a:prstGeom prst="rect">
            <a:avLst/>
          </a:prstGeom>
          <a:noFill/>
        </p:spPr>
        <p:txBody>
          <a:bodyPr wrap="square" rtlCol="0">
            <a:spAutoFit/>
          </a:bodyPr>
          <a:lstStyle/>
          <a:p>
            <a:r>
              <a:rPr lang="en-US" dirty="0"/>
              <a:t>Group limit = 30 (30% X 100 ATI)</a:t>
            </a:r>
          </a:p>
          <a:p>
            <a:r>
              <a:rPr lang="en-US" dirty="0"/>
              <a:t>Group BIE 20 &gt; group limit 30</a:t>
            </a:r>
          </a:p>
          <a:p>
            <a:r>
              <a:rPr lang="en-US" dirty="0"/>
              <a:t>Group above limit = 10  (30 group limit – group BIE 20)</a:t>
            </a:r>
          </a:p>
          <a:p>
            <a:r>
              <a:rPr lang="en-US" dirty="0"/>
              <a:t>Group ETI = </a:t>
            </a:r>
            <a:r>
              <a:rPr lang="en-US" b="1" u="dbl" dirty="0"/>
              <a:t>33.33</a:t>
            </a:r>
            <a:r>
              <a:rPr lang="en-US" dirty="0"/>
              <a:t> (10 / 30%) or</a:t>
            </a:r>
          </a:p>
          <a:p>
            <a:endParaRPr lang="en-US" dirty="0"/>
          </a:p>
          <a:p>
            <a:r>
              <a:rPr lang="en-US" dirty="0"/>
              <a:t>	</a:t>
            </a:r>
            <a:r>
              <a:rPr lang="en-US" u="sng" dirty="0"/>
              <a:t>ETI</a:t>
            </a:r>
            <a:r>
              <a:rPr lang="en-US" dirty="0"/>
              <a:t>         =  </a:t>
            </a:r>
            <a:r>
              <a:rPr lang="en-US" u="sng" dirty="0"/>
              <a:t>(30% X 100 ATI) – 20 BIE</a:t>
            </a:r>
          </a:p>
          <a:p>
            <a:r>
              <a:rPr lang="en-US" dirty="0"/>
              <a:t>	100 ATI	 (30% X 100 ATI) 		</a:t>
            </a:r>
          </a:p>
          <a:p>
            <a:r>
              <a:rPr lang="en-US" dirty="0"/>
              <a:t>	</a:t>
            </a:r>
          </a:p>
          <a:p>
            <a:r>
              <a:rPr lang="en-US" dirty="0"/>
              <a:t>	</a:t>
            </a:r>
            <a:r>
              <a:rPr lang="en-US" u="sng" dirty="0"/>
              <a:t>ETI</a:t>
            </a:r>
            <a:r>
              <a:rPr lang="en-US" dirty="0"/>
              <a:t>         =  </a:t>
            </a:r>
            <a:r>
              <a:rPr lang="en-US" u="sng" dirty="0"/>
              <a:t>10</a:t>
            </a:r>
          </a:p>
          <a:p>
            <a:r>
              <a:rPr lang="en-US" dirty="0"/>
              <a:t>	100 ATI	 30</a:t>
            </a:r>
          </a:p>
          <a:p>
            <a:endParaRPr lang="en-US" dirty="0"/>
          </a:p>
          <a:p>
            <a:r>
              <a:rPr lang="en-US" dirty="0"/>
              <a:t>	ETI        =  (10 / 30) X 100 ATI = </a:t>
            </a:r>
            <a:r>
              <a:rPr lang="en-US" b="1" u="dbl" dirty="0"/>
              <a:t>33.33</a:t>
            </a:r>
            <a:r>
              <a:rPr lang="en-US" dirty="0"/>
              <a:t> 	</a:t>
            </a:r>
          </a:p>
          <a:p>
            <a:r>
              <a:rPr lang="en-US" dirty="0"/>
              <a:t>	</a:t>
            </a:r>
          </a:p>
          <a:p>
            <a:r>
              <a:rPr lang="en-US" dirty="0"/>
              <a:t>Apportion CFC group ETI to CFC 1 and CFC 2 (both have same ATI of 50): </a:t>
            </a:r>
          </a:p>
          <a:p>
            <a:endParaRPr lang="en-US" dirty="0"/>
          </a:p>
          <a:p>
            <a:r>
              <a:rPr lang="en-US" dirty="0"/>
              <a:t>	50 CFC ATI / 100 CFC group ATI = 50% X 33.33 = </a:t>
            </a:r>
            <a:r>
              <a:rPr lang="en-US" b="1" u="dbl" dirty="0"/>
              <a:t>16.67</a:t>
            </a:r>
            <a:r>
              <a:rPr lang="en-US" dirty="0"/>
              <a:t> each</a:t>
            </a:r>
          </a:p>
          <a:p>
            <a:r>
              <a:rPr lang="en-US" dirty="0"/>
              <a:t>	</a:t>
            </a:r>
          </a:p>
          <a:p>
            <a:r>
              <a:rPr lang="en-US" dirty="0"/>
              <a:t>Sub F + GILTI inclusions that </a:t>
            </a:r>
            <a:r>
              <a:rPr lang="en-US" b="1" dirty="0"/>
              <a:t>USP</a:t>
            </a:r>
            <a:r>
              <a:rPr lang="en-US" dirty="0"/>
              <a:t> can include in </a:t>
            </a:r>
            <a:r>
              <a:rPr lang="en-US" b="1" dirty="0"/>
              <a:t>ATI </a:t>
            </a:r>
            <a:r>
              <a:rPr lang="en-US" dirty="0"/>
              <a:t>are </a:t>
            </a:r>
            <a:r>
              <a:rPr lang="en-US" b="1" u="dbl" dirty="0"/>
              <a:t>26.67</a:t>
            </a:r>
            <a:r>
              <a:rPr lang="en-US" dirty="0"/>
              <a:t>:</a:t>
            </a:r>
          </a:p>
          <a:p>
            <a:endParaRPr lang="en-US" dirty="0"/>
          </a:p>
          <a:p>
            <a:r>
              <a:rPr lang="en-US" dirty="0"/>
              <a:t>	CFC 1 = </a:t>
            </a:r>
            <a:r>
              <a:rPr lang="en-US" b="1" u="dbl" dirty="0"/>
              <a:t>10.00</a:t>
            </a:r>
            <a:r>
              <a:rPr lang="en-US" dirty="0"/>
              <a:t> (30 X (16.67 / 50))</a:t>
            </a:r>
          </a:p>
          <a:p>
            <a:endParaRPr lang="en-US" dirty="0"/>
          </a:p>
          <a:p>
            <a:r>
              <a:rPr lang="en-US" dirty="0"/>
              <a:t>	CFC 2 = </a:t>
            </a:r>
            <a:r>
              <a:rPr lang="en-US" b="1" u="dbl" dirty="0"/>
              <a:t>16.67</a:t>
            </a:r>
            <a:r>
              <a:rPr lang="en-US" dirty="0"/>
              <a:t> (50 X (16.67 / 50))</a:t>
            </a:r>
          </a:p>
        </p:txBody>
      </p:sp>
      <p:sp>
        <p:nvSpPr>
          <p:cNvPr id="27" name="Rectangle 26">
            <a:extLst>
              <a:ext uri="{FF2B5EF4-FFF2-40B4-BE49-F238E27FC236}">
                <a16:creationId xmlns:a16="http://schemas.microsoft.com/office/drawing/2014/main" id="{1A715B15-0A26-4E7A-ACC5-3A5953A9D297}"/>
              </a:ext>
            </a:extLst>
          </p:cNvPr>
          <p:cNvSpPr/>
          <p:nvPr/>
        </p:nvSpPr>
        <p:spPr>
          <a:xfrm>
            <a:off x="8028879" y="1572325"/>
            <a:ext cx="2475570" cy="1315844"/>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F6200E1B-97AE-4E05-91A7-2572AC435037}"/>
              </a:ext>
            </a:extLst>
          </p:cNvPr>
          <p:cNvSpPr txBox="1"/>
          <p:nvPr/>
        </p:nvSpPr>
        <p:spPr>
          <a:xfrm>
            <a:off x="8184994" y="2430972"/>
            <a:ext cx="2129883" cy="369332"/>
          </a:xfrm>
          <a:prstGeom prst="rect">
            <a:avLst/>
          </a:prstGeom>
          <a:noFill/>
        </p:spPr>
        <p:txBody>
          <a:bodyPr wrap="square" rtlCol="0">
            <a:spAutoFit/>
          </a:bodyPr>
          <a:lstStyle/>
          <a:p>
            <a:r>
              <a:rPr lang="en-US" dirty="0"/>
              <a:t>CFC Group Members</a:t>
            </a:r>
          </a:p>
        </p:txBody>
      </p:sp>
      <p:sp>
        <p:nvSpPr>
          <p:cNvPr id="29" name="TextBox 28">
            <a:extLst>
              <a:ext uri="{FF2B5EF4-FFF2-40B4-BE49-F238E27FC236}">
                <a16:creationId xmlns:a16="http://schemas.microsoft.com/office/drawing/2014/main" id="{19B19D9A-EC89-4767-BF13-E5F4480B0D90}"/>
              </a:ext>
            </a:extLst>
          </p:cNvPr>
          <p:cNvSpPr txBox="1"/>
          <p:nvPr/>
        </p:nvSpPr>
        <p:spPr>
          <a:xfrm>
            <a:off x="4906532" y="6222602"/>
            <a:ext cx="4215165" cy="646331"/>
          </a:xfrm>
          <a:prstGeom prst="rect">
            <a:avLst/>
          </a:prstGeom>
          <a:noFill/>
        </p:spPr>
        <p:txBody>
          <a:bodyPr wrap="square" rtlCol="0">
            <a:spAutoFit/>
          </a:bodyPr>
          <a:lstStyle/>
          <a:p>
            <a:r>
              <a:rPr lang="en-US" dirty="0"/>
              <a:t>Treas. Reg. § 1.163(j)-1(b)(ii)(G) &amp; -7 (</a:t>
            </a:r>
            <a:r>
              <a:rPr lang="en-US" b="1" dirty="0">
                <a:solidFill>
                  <a:srgbClr val="FF0000"/>
                </a:solidFill>
              </a:rPr>
              <a:t>2021</a:t>
            </a:r>
            <a:r>
              <a:rPr lang="en-US" dirty="0"/>
              <a:t>) &amp; </a:t>
            </a:r>
            <a:r>
              <a:rPr lang="en-US" dirty="0">
                <a:highlight>
                  <a:srgbClr val="FFFF00"/>
                </a:highlight>
              </a:rPr>
              <a:t>Prop.</a:t>
            </a:r>
            <a:r>
              <a:rPr lang="en-US" dirty="0"/>
              <a:t> Treas. Reg. § 1.163(j)-7(j) (</a:t>
            </a:r>
            <a:r>
              <a:rPr lang="en-US" b="1" dirty="0">
                <a:solidFill>
                  <a:srgbClr val="FF0000"/>
                </a:solidFill>
              </a:rPr>
              <a:t>2020</a:t>
            </a:r>
            <a:r>
              <a:rPr lang="en-US" dirty="0"/>
              <a:t>) </a:t>
            </a:r>
          </a:p>
        </p:txBody>
      </p:sp>
      <p:sp>
        <p:nvSpPr>
          <p:cNvPr id="30" name="TextBox 29">
            <a:extLst>
              <a:ext uri="{FF2B5EF4-FFF2-40B4-BE49-F238E27FC236}">
                <a16:creationId xmlns:a16="http://schemas.microsoft.com/office/drawing/2014/main" id="{51B30A1D-140D-4F22-B70D-33581D7004C6}"/>
              </a:ext>
            </a:extLst>
          </p:cNvPr>
          <p:cNvSpPr txBox="1"/>
          <p:nvPr/>
        </p:nvSpPr>
        <p:spPr>
          <a:xfrm>
            <a:off x="11107819" y="85891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3</a:t>
            </a:r>
          </a:p>
        </p:txBody>
      </p:sp>
      <p:graphicFrame>
        <p:nvGraphicFramePr>
          <p:cNvPr id="3" name="Table 2">
            <a:extLst>
              <a:ext uri="{FF2B5EF4-FFF2-40B4-BE49-F238E27FC236}">
                <a16:creationId xmlns:a16="http://schemas.microsoft.com/office/drawing/2014/main" id="{835A3E16-CE00-4436-8BBD-87E8F272E00C}"/>
              </a:ext>
            </a:extLst>
          </p:cNvPr>
          <p:cNvGraphicFramePr>
            <a:graphicFrameLocks noGrp="1"/>
          </p:cNvGraphicFramePr>
          <p:nvPr>
            <p:extLst>
              <p:ext uri="{D42A27DB-BD31-4B8C-83A1-F6EECF244321}">
                <p14:modId xmlns:p14="http://schemas.microsoft.com/office/powerpoint/2010/main" val="493219967"/>
              </p:ext>
            </p:extLst>
          </p:nvPr>
        </p:nvGraphicFramePr>
        <p:xfrm>
          <a:off x="8133725" y="4160894"/>
          <a:ext cx="2882899" cy="2000250"/>
        </p:xfrm>
        <a:graphic>
          <a:graphicData uri="http://schemas.openxmlformats.org/drawingml/2006/table">
            <a:tbl>
              <a:tblPr/>
              <a:tblGrid>
                <a:gridCol w="751647">
                  <a:extLst>
                    <a:ext uri="{9D8B030D-6E8A-4147-A177-3AD203B41FA5}">
                      <a16:colId xmlns:a16="http://schemas.microsoft.com/office/drawing/2014/main" val="543460697"/>
                    </a:ext>
                  </a:extLst>
                </a:gridCol>
                <a:gridCol w="913394">
                  <a:extLst>
                    <a:ext uri="{9D8B030D-6E8A-4147-A177-3AD203B41FA5}">
                      <a16:colId xmlns:a16="http://schemas.microsoft.com/office/drawing/2014/main" val="4143765895"/>
                    </a:ext>
                  </a:extLst>
                </a:gridCol>
                <a:gridCol w="608929">
                  <a:extLst>
                    <a:ext uri="{9D8B030D-6E8A-4147-A177-3AD203B41FA5}">
                      <a16:colId xmlns:a16="http://schemas.microsoft.com/office/drawing/2014/main" val="2059500115"/>
                    </a:ext>
                  </a:extLst>
                </a:gridCol>
                <a:gridCol w="608929">
                  <a:extLst>
                    <a:ext uri="{9D8B030D-6E8A-4147-A177-3AD203B41FA5}">
                      <a16:colId xmlns:a16="http://schemas.microsoft.com/office/drawing/2014/main" val="3198855759"/>
                    </a:ext>
                  </a:extLst>
                </a:gridCol>
              </a:tblGrid>
              <a:tr h="333375">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Sub F</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5125178"/>
                  </a:ext>
                </a:extLst>
              </a:tr>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(FBCSI)</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291947625"/>
                  </a:ext>
                </a:extLst>
              </a:tr>
              <a:tr h="333375">
                <a:tc>
                  <a:txBody>
                    <a:bodyPr/>
                    <a:lstStyle/>
                    <a:p>
                      <a:pPr algn="ctr" fontAlgn="b"/>
                      <a:r>
                        <a:rPr lang="en-US" sz="2000" b="0" i="0" u="sng" strike="noStrike" dirty="0">
                          <a:solidFill>
                            <a:srgbClr val="000000"/>
                          </a:solidFill>
                          <a:effectLst/>
                          <a:latin typeface="Calibri" panose="020F0502020204030204" pitchFamily="34" charset="0"/>
                        </a:rPr>
                        <a:t>CFC</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 GILTI</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ATI</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BIE</a:t>
                      </a:r>
                    </a:p>
                  </a:txBody>
                  <a:tcPr marL="9525" marR="9525" marT="9525" marB="0" anchor="b">
                    <a:lnL>
                      <a:noFill/>
                    </a:lnL>
                    <a:lnR>
                      <a:noFill/>
                    </a:lnR>
                    <a:lnT>
                      <a:noFill/>
                    </a:lnT>
                    <a:lnB>
                      <a:noFill/>
                    </a:lnB>
                  </a:tcPr>
                </a:tc>
                <a:extLst>
                  <a:ext uri="{0D108BD9-81ED-4DB2-BD59-A6C34878D82A}">
                    <a16:rowId xmlns:a16="http://schemas.microsoft.com/office/drawing/2014/main" val="3142348652"/>
                  </a:ext>
                </a:extLst>
              </a:tr>
              <a:tr h="333375">
                <a:tc>
                  <a:txBody>
                    <a:bodyPr/>
                    <a:lstStyle/>
                    <a:p>
                      <a:pPr algn="ctr" fontAlgn="b"/>
                      <a:r>
                        <a:rPr lang="en-US" sz="20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50</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20</a:t>
                      </a:r>
                    </a:p>
                  </a:txBody>
                  <a:tcPr marL="9525" marR="9525" marT="9525" marB="0" anchor="b">
                    <a:lnL>
                      <a:noFill/>
                    </a:lnL>
                    <a:lnR>
                      <a:noFill/>
                    </a:lnR>
                    <a:lnT>
                      <a:noFill/>
                    </a:lnT>
                    <a:lnB>
                      <a:noFill/>
                    </a:lnB>
                  </a:tcPr>
                </a:tc>
                <a:extLst>
                  <a:ext uri="{0D108BD9-81ED-4DB2-BD59-A6C34878D82A}">
                    <a16:rowId xmlns:a16="http://schemas.microsoft.com/office/drawing/2014/main" val="3370994600"/>
                  </a:ext>
                </a:extLst>
              </a:tr>
              <a:tr h="333375">
                <a:tc>
                  <a:txBody>
                    <a:bodyPr/>
                    <a:lstStyle/>
                    <a:p>
                      <a:pPr algn="ctr" fontAlgn="b"/>
                      <a:r>
                        <a:rPr lang="en-US" sz="20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50</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50</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tcPr>
                </a:tc>
                <a:extLst>
                  <a:ext uri="{0D108BD9-81ED-4DB2-BD59-A6C34878D82A}">
                    <a16:rowId xmlns:a16="http://schemas.microsoft.com/office/drawing/2014/main" val="2677981019"/>
                  </a:ext>
                </a:extLst>
              </a:tr>
              <a:tr h="333375">
                <a:tc>
                  <a:txBody>
                    <a:bodyPr/>
                    <a:lstStyle/>
                    <a:p>
                      <a:pPr algn="ctr" fontAlgn="b"/>
                      <a:r>
                        <a:rPr lang="en-US" sz="2000" b="0"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80</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100</a:t>
                      </a:r>
                    </a:p>
                  </a:txBody>
                  <a:tcPr marL="9525" marR="9525" marT="9525" marB="0" anchor="b">
                    <a:lnL>
                      <a:noFill/>
                    </a:lnL>
                    <a:lnR>
                      <a:noFill/>
                    </a:lnR>
                    <a:lnT>
                      <a:noFill/>
                    </a:lnT>
                    <a:lnB>
                      <a:noFill/>
                    </a:lnB>
                  </a:tcPr>
                </a:tc>
                <a:tc>
                  <a:txBody>
                    <a:bodyPr/>
                    <a:lstStyle/>
                    <a:p>
                      <a:pPr algn="ctr" fontAlgn="b"/>
                      <a:r>
                        <a:rPr lang="en-US" sz="2000" b="0" i="0" u="dbl" strike="noStrike" dirty="0">
                          <a:solidFill>
                            <a:srgbClr val="000000"/>
                          </a:solidFill>
                          <a:effectLst/>
                          <a:latin typeface="Calibri" panose="020F0502020204030204" pitchFamily="34" charset="0"/>
                        </a:rPr>
                        <a:t>20</a:t>
                      </a:r>
                    </a:p>
                  </a:txBody>
                  <a:tcPr marL="9525" marR="9525" marT="9525" marB="0" anchor="b">
                    <a:lnL>
                      <a:noFill/>
                    </a:lnL>
                    <a:lnR>
                      <a:noFill/>
                    </a:lnR>
                    <a:lnT>
                      <a:noFill/>
                    </a:lnT>
                    <a:lnB>
                      <a:noFill/>
                    </a:lnB>
                  </a:tcPr>
                </a:tc>
                <a:extLst>
                  <a:ext uri="{0D108BD9-81ED-4DB2-BD59-A6C34878D82A}">
                    <a16:rowId xmlns:a16="http://schemas.microsoft.com/office/drawing/2014/main" val="2981827391"/>
                  </a:ext>
                </a:extLst>
              </a:tr>
            </a:tbl>
          </a:graphicData>
        </a:graphic>
      </p:graphicFrame>
      <p:sp>
        <p:nvSpPr>
          <p:cNvPr id="20" name="TextBox 19">
            <a:extLst>
              <a:ext uri="{FF2B5EF4-FFF2-40B4-BE49-F238E27FC236}">
                <a16:creationId xmlns:a16="http://schemas.microsoft.com/office/drawing/2014/main" id="{8D6D3A31-E5A9-427B-A811-38EDA9AE714D}"/>
              </a:ext>
            </a:extLst>
          </p:cNvPr>
          <p:cNvSpPr txBox="1"/>
          <p:nvPr/>
        </p:nvSpPr>
        <p:spPr>
          <a:xfrm>
            <a:off x="10749777" y="1625607"/>
            <a:ext cx="1320304" cy="646331"/>
          </a:xfrm>
          <a:prstGeom prst="rect">
            <a:avLst/>
          </a:prstGeom>
          <a:noFill/>
          <a:ln w="38100">
            <a:solidFill>
              <a:srgbClr val="00B050"/>
            </a:solidFill>
          </a:ln>
        </p:spPr>
        <p:txBody>
          <a:bodyPr wrap="square" rtlCol="0">
            <a:spAutoFit/>
          </a:bodyPr>
          <a:lstStyle/>
          <a:p>
            <a:r>
              <a:rPr lang="en-US" sz="3600" b="1" dirty="0">
                <a:solidFill>
                  <a:srgbClr val="00B050"/>
                </a:solidFill>
              </a:rPr>
              <a:t>Ex. 14</a:t>
            </a:r>
          </a:p>
        </p:txBody>
      </p:sp>
    </p:spTree>
    <p:extLst>
      <p:ext uri="{BB962C8B-B14F-4D97-AF65-F5344CB8AC3E}">
        <p14:creationId xmlns:p14="http://schemas.microsoft.com/office/powerpoint/2010/main" val="286388651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219</a:t>
            </a:fld>
            <a:endParaRPr lang="en-US" dirty="0"/>
          </a:p>
        </p:txBody>
      </p:sp>
      <p:sp>
        <p:nvSpPr>
          <p:cNvPr id="30" name="TextBox 29">
            <a:extLst>
              <a:ext uri="{FF2B5EF4-FFF2-40B4-BE49-F238E27FC236}">
                <a16:creationId xmlns:a16="http://schemas.microsoft.com/office/drawing/2014/main" id="{51B30A1D-140D-4F22-B70D-33581D7004C6}"/>
              </a:ext>
            </a:extLst>
          </p:cNvPr>
          <p:cNvSpPr txBox="1"/>
          <p:nvPr/>
        </p:nvSpPr>
        <p:spPr>
          <a:xfrm>
            <a:off x="11107819" y="85891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3</a:t>
            </a:r>
          </a:p>
        </p:txBody>
      </p:sp>
      <p:sp>
        <p:nvSpPr>
          <p:cNvPr id="8" name="TextBox 7">
            <a:extLst>
              <a:ext uri="{FF2B5EF4-FFF2-40B4-BE49-F238E27FC236}">
                <a16:creationId xmlns:a16="http://schemas.microsoft.com/office/drawing/2014/main" id="{95BD44E5-5D51-46DF-AFEF-07FA89E89152}"/>
              </a:ext>
            </a:extLst>
          </p:cNvPr>
          <p:cNvSpPr txBox="1"/>
          <p:nvPr/>
        </p:nvSpPr>
        <p:spPr>
          <a:xfrm>
            <a:off x="635619" y="1215482"/>
            <a:ext cx="4928839" cy="707886"/>
          </a:xfrm>
          <a:prstGeom prst="rect">
            <a:avLst/>
          </a:prstGeom>
          <a:noFill/>
          <a:ln w="38100">
            <a:solidFill>
              <a:srgbClr val="FF0000"/>
            </a:solidFill>
          </a:ln>
        </p:spPr>
        <p:txBody>
          <a:bodyPr wrap="square" rtlCol="0">
            <a:spAutoFit/>
          </a:bodyPr>
          <a:lstStyle/>
          <a:p>
            <a:r>
              <a:rPr lang="en-US" sz="4000" dirty="0"/>
              <a:t>Summary of Prior Slide</a:t>
            </a:r>
          </a:p>
        </p:txBody>
      </p:sp>
      <p:sp>
        <p:nvSpPr>
          <p:cNvPr id="24" name="Rectangle 23">
            <a:extLst>
              <a:ext uri="{FF2B5EF4-FFF2-40B4-BE49-F238E27FC236}">
                <a16:creationId xmlns:a16="http://schemas.microsoft.com/office/drawing/2014/main" id="{AE7943C1-DD15-48EC-926F-4910A313C3B1}"/>
              </a:ext>
            </a:extLst>
          </p:cNvPr>
          <p:cNvSpPr/>
          <p:nvPr/>
        </p:nvSpPr>
        <p:spPr>
          <a:xfrm>
            <a:off x="8801127" y="1040775"/>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BFB5B6A-0905-4E9E-A2E4-CB01E4167D27}"/>
              </a:ext>
            </a:extLst>
          </p:cNvPr>
          <p:cNvSpPr/>
          <p:nvPr/>
        </p:nvSpPr>
        <p:spPr>
          <a:xfrm>
            <a:off x="8308637" y="1943951"/>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20C85432-24A6-4B12-8DCA-C8B605708451}"/>
              </a:ext>
            </a:extLst>
          </p:cNvPr>
          <p:cNvSpPr txBox="1"/>
          <p:nvPr/>
        </p:nvSpPr>
        <p:spPr>
          <a:xfrm>
            <a:off x="8762629" y="1051039"/>
            <a:ext cx="856647" cy="369332"/>
          </a:xfrm>
          <a:prstGeom prst="rect">
            <a:avLst/>
          </a:prstGeom>
          <a:noFill/>
        </p:spPr>
        <p:txBody>
          <a:bodyPr wrap="square" rtlCol="0">
            <a:spAutoFit/>
          </a:bodyPr>
          <a:lstStyle/>
          <a:p>
            <a:r>
              <a:rPr lang="en-US" dirty="0"/>
              <a:t>   USP</a:t>
            </a:r>
          </a:p>
        </p:txBody>
      </p:sp>
      <p:sp>
        <p:nvSpPr>
          <p:cNvPr id="32" name="TextBox 31">
            <a:extLst>
              <a:ext uri="{FF2B5EF4-FFF2-40B4-BE49-F238E27FC236}">
                <a16:creationId xmlns:a16="http://schemas.microsoft.com/office/drawing/2014/main" id="{61873DF7-B191-45AC-BF23-654CDB2DED83}"/>
              </a:ext>
            </a:extLst>
          </p:cNvPr>
          <p:cNvSpPr txBox="1"/>
          <p:nvPr/>
        </p:nvSpPr>
        <p:spPr>
          <a:xfrm>
            <a:off x="8352264" y="1992713"/>
            <a:ext cx="697522" cy="369332"/>
          </a:xfrm>
          <a:prstGeom prst="rect">
            <a:avLst/>
          </a:prstGeom>
          <a:noFill/>
        </p:spPr>
        <p:txBody>
          <a:bodyPr wrap="square" rtlCol="0">
            <a:spAutoFit/>
          </a:bodyPr>
          <a:lstStyle/>
          <a:p>
            <a:r>
              <a:rPr lang="en-US" dirty="0"/>
              <a:t>CFC1</a:t>
            </a:r>
          </a:p>
        </p:txBody>
      </p:sp>
      <p:sp>
        <p:nvSpPr>
          <p:cNvPr id="34" name="Rectangle 33">
            <a:extLst>
              <a:ext uri="{FF2B5EF4-FFF2-40B4-BE49-F238E27FC236}">
                <a16:creationId xmlns:a16="http://schemas.microsoft.com/office/drawing/2014/main" id="{DBE2E70F-004D-4E42-AE8B-7C5D35E3B6F1}"/>
              </a:ext>
            </a:extLst>
          </p:cNvPr>
          <p:cNvSpPr/>
          <p:nvPr/>
        </p:nvSpPr>
        <p:spPr>
          <a:xfrm>
            <a:off x="9356193" y="1951976"/>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90F1BFFD-D339-41B2-B727-B01986EB7BBB}"/>
              </a:ext>
            </a:extLst>
          </p:cNvPr>
          <p:cNvSpPr txBox="1"/>
          <p:nvPr/>
        </p:nvSpPr>
        <p:spPr>
          <a:xfrm>
            <a:off x="9411629" y="2000738"/>
            <a:ext cx="752619" cy="369332"/>
          </a:xfrm>
          <a:prstGeom prst="rect">
            <a:avLst/>
          </a:prstGeom>
          <a:noFill/>
        </p:spPr>
        <p:txBody>
          <a:bodyPr wrap="square" rtlCol="0">
            <a:spAutoFit/>
          </a:bodyPr>
          <a:lstStyle/>
          <a:p>
            <a:r>
              <a:rPr lang="en-US" dirty="0"/>
              <a:t>CFC2</a:t>
            </a:r>
          </a:p>
        </p:txBody>
      </p:sp>
      <p:cxnSp>
        <p:nvCxnSpPr>
          <p:cNvPr id="36" name="Connector: Elbow 35">
            <a:extLst>
              <a:ext uri="{FF2B5EF4-FFF2-40B4-BE49-F238E27FC236}">
                <a16:creationId xmlns:a16="http://schemas.microsoft.com/office/drawing/2014/main" id="{E4946B40-D2FA-4033-A0E9-C7D61E01775D}"/>
              </a:ext>
            </a:extLst>
          </p:cNvPr>
          <p:cNvCxnSpPr>
            <a:cxnSpLocks/>
            <a:stCxn id="24" idx="2"/>
            <a:endCxn id="34" idx="0"/>
          </p:cNvCxnSpPr>
          <p:nvPr/>
        </p:nvCxnSpPr>
        <p:spPr>
          <a:xfrm rot="16200000" flipH="1">
            <a:off x="9220143" y="1411665"/>
            <a:ext cx="525556" cy="55506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3C8CCFA2-B602-480C-BFE3-F73EBBBC719C}"/>
              </a:ext>
            </a:extLst>
          </p:cNvPr>
          <p:cNvCxnSpPr>
            <a:cxnSpLocks/>
            <a:stCxn id="24" idx="2"/>
            <a:endCxn id="26" idx="0"/>
          </p:cNvCxnSpPr>
          <p:nvPr/>
        </p:nvCxnSpPr>
        <p:spPr>
          <a:xfrm rot="5400000">
            <a:off x="8700378" y="1438940"/>
            <a:ext cx="517531" cy="49249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3DBBA3D7-BA5E-4D37-8C12-73F057DD2F7C}"/>
              </a:ext>
            </a:extLst>
          </p:cNvPr>
          <p:cNvSpPr/>
          <p:nvPr/>
        </p:nvSpPr>
        <p:spPr>
          <a:xfrm>
            <a:off x="8028879" y="1572325"/>
            <a:ext cx="2475570" cy="1315844"/>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2CA3676F-F440-4FC0-B912-30209F3B87E9}"/>
              </a:ext>
            </a:extLst>
          </p:cNvPr>
          <p:cNvSpPr txBox="1"/>
          <p:nvPr/>
        </p:nvSpPr>
        <p:spPr>
          <a:xfrm>
            <a:off x="8184994" y="2430972"/>
            <a:ext cx="2129883" cy="369332"/>
          </a:xfrm>
          <a:prstGeom prst="rect">
            <a:avLst/>
          </a:prstGeom>
          <a:noFill/>
        </p:spPr>
        <p:txBody>
          <a:bodyPr wrap="square" rtlCol="0">
            <a:spAutoFit/>
          </a:bodyPr>
          <a:lstStyle/>
          <a:p>
            <a:r>
              <a:rPr lang="en-US" dirty="0"/>
              <a:t>CFC Group Members</a:t>
            </a:r>
          </a:p>
        </p:txBody>
      </p:sp>
      <p:sp>
        <p:nvSpPr>
          <p:cNvPr id="23" name="TextBox 22">
            <a:extLst>
              <a:ext uri="{FF2B5EF4-FFF2-40B4-BE49-F238E27FC236}">
                <a16:creationId xmlns:a16="http://schemas.microsoft.com/office/drawing/2014/main" id="{0E9D0EDE-B327-4BDE-ACC9-0B10D963C79A}"/>
              </a:ext>
            </a:extLst>
          </p:cNvPr>
          <p:cNvSpPr txBox="1"/>
          <p:nvPr/>
        </p:nvSpPr>
        <p:spPr>
          <a:xfrm>
            <a:off x="2564779" y="6444064"/>
            <a:ext cx="8062332" cy="369332"/>
          </a:xfrm>
          <a:prstGeom prst="rect">
            <a:avLst/>
          </a:prstGeom>
          <a:noFill/>
        </p:spPr>
        <p:txBody>
          <a:bodyPr wrap="square" rtlCol="0">
            <a:spAutoFit/>
          </a:bodyPr>
          <a:lstStyle/>
          <a:p>
            <a:r>
              <a:rPr lang="en-US" dirty="0"/>
              <a:t>Treas. Reg. § 1.163(j)-1(b)(ii)(G) &amp; -7 (</a:t>
            </a:r>
            <a:r>
              <a:rPr lang="en-US" b="1" dirty="0">
                <a:solidFill>
                  <a:srgbClr val="FF0000"/>
                </a:solidFill>
              </a:rPr>
              <a:t>2021</a:t>
            </a:r>
            <a:r>
              <a:rPr lang="en-US" dirty="0"/>
              <a:t>) &amp; </a:t>
            </a:r>
            <a:r>
              <a:rPr lang="en-US" dirty="0">
                <a:highlight>
                  <a:srgbClr val="FFFF00"/>
                </a:highlight>
              </a:rPr>
              <a:t>Prop. </a:t>
            </a:r>
            <a:r>
              <a:rPr lang="en-US" dirty="0"/>
              <a:t>Treas. Reg. § 1.163(j)-7(j) (</a:t>
            </a:r>
            <a:r>
              <a:rPr lang="en-US" b="1" dirty="0">
                <a:solidFill>
                  <a:srgbClr val="FF0000"/>
                </a:solidFill>
              </a:rPr>
              <a:t>2020</a:t>
            </a:r>
            <a:r>
              <a:rPr lang="en-US" dirty="0"/>
              <a:t>) </a:t>
            </a:r>
          </a:p>
        </p:txBody>
      </p:sp>
      <p:sp>
        <p:nvSpPr>
          <p:cNvPr id="25" name="TextBox 24">
            <a:extLst>
              <a:ext uri="{FF2B5EF4-FFF2-40B4-BE49-F238E27FC236}">
                <a16:creationId xmlns:a16="http://schemas.microsoft.com/office/drawing/2014/main" id="{16ECB6E6-BAAC-4486-A962-83B7EDD67596}"/>
              </a:ext>
            </a:extLst>
          </p:cNvPr>
          <p:cNvSpPr txBox="1"/>
          <p:nvPr/>
        </p:nvSpPr>
        <p:spPr>
          <a:xfrm>
            <a:off x="7928516" y="3114008"/>
            <a:ext cx="3947533" cy="923330"/>
          </a:xfrm>
          <a:prstGeom prst="rect">
            <a:avLst/>
          </a:prstGeom>
          <a:noFill/>
        </p:spPr>
        <p:txBody>
          <a:bodyPr wrap="square" rtlCol="0">
            <a:spAutoFit/>
          </a:bodyPr>
          <a:lstStyle/>
          <a:p>
            <a:r>
              <a:rPr lang="en-US" dirty="0"/>
              <a:t>USP = US Parent</a:t>
            </a:r>
          </a:p>
          <a:p>
            <a:r>
              <a:rPr lang="en-US" dirty="0"/>
              <a:t>CFC1 = Controlled Foreign Corporation 1</a:t>
            </a:r>
          </a:p>
          <a:p>
            <a:r>
              <a:rPr lang="en-US" dirty="0"/>
              <a:t>CFC2 = Controlled Foreign Corporation 2</a:t>
            </a:r>
          </a:p>
        </p:txBody>
      </p:sp>
      <p:graphicFrame>
        <p:nvGraphicFramePr>
          <p:cNvPr id="9" name="Table 8">
            <a:extLst>
              <a:ext uri="{FF2B5EF4-FFF2-40B4-BE49-F238E27FC236}">
                <a16:creationId xmlns:a16="http://schemas.microsoft.com/office/drawing/2014/main" id="{192E403F-5F6E-44D2-A301-3D8109C8651E}"/>
              </a:ext>
            </a:extLst>
          </p:cNvPr>
          <p:cNvGraphicFramePr>
            <a:graphicFrameLocks noGrp="1"/>
          </p:cNvGraphicFramePr>
          <p:nvPr>
            <p:extLst>
              <p:ext uri="{D42A27DB-BD31-4B8C-83A1-F6EECF244321}">
                <p14:modId xmlns:p14="http://schemas.microsoft.com/office/powerpoint/2010/main" val="3358429212"/>
              </p:ext>
            </p:extLst>
          </p:nvPr>
        </p:nvGraphicFramePr>
        <p:xfrm>
          <a:off x="653584" y="2279821"/>
          <a:ext cx="6045201" cy="4000500"/>
        </p:xfrm>
        <a:graphic>
          <a:graphicData uri="http://schemas.openxmlformats.org/drawingml/2006/table">
            <a:tbl>
              <a:tblPr/>
              <a:tblGrid>
                <a:gridCol w="751291">
                  <a:extLst>
                    <a:ext uri="{9D8B030D-6E8A-4147-A177-3AD203B41FA5}">
                      <a16:colId xmlns:a16="http://schemas.microsoft.com/office/drawing/2014/main" val="3095739500"/>
                    </a:ext>
                  </a:extLst>
                </a:gridCol>
                <a:gridCol w="912962">
                  <a:extLst>
                    <a:ext uri="{9D8B030D-6E8A-4147-A177-3AD203B41FA5}">
                      <a16:colId xmlns:a16="http://schemas.microsoft.com/office/drawing/2014/main" val="668490529"/>
                    </a:ext>
                  </a:extLst>
                </a:gridCol>
                <a:gridCol w="608641">
                  <a:extLst>
                    <a:ext uri="{9D8B030D-6E8A-4147-A177-3AD203B41FA5}">
                      <a16:colId xmlns:a16="http://schemas.microsoft.com/office/drawing/2014/main" val="2068985309"/>
                    </a:ext>
                  </a:extLst>
                </a:gridCol>
                <a:gridCol w="608641">
                  <a:extLst>
                    <a:ext uri="{9D8B030D-6E8A-4147-A177-3AD203B41FA5}">
                      <a16:colId xmlns:a16="http://schemas.microsoft.com/office/drawing/2014/main" val="3481144921"/>
                    </a:ext>
                  </a:extLst>
                </a:gridCol>
                <a:gridCol w="938322">
                  <a:extLst>
                    <a:ext uri="{9D8B030D-6E8A-4147-A177-3AD203B41FA5}">
                      <a16:colId xmlns:a16="http://schemas.microsoft.com/office/drawing/2014/main" val="2173598668"/>
                    </a:ext>
                  </a:extLst>
                </a:gridCol>
                <a:gridCol w="1207772">
                  <a:extLst>
                    <a:ext uri="{9D8B030D-6E8A-4147-A177-3AD203B41FA5}">
                      <a16:colId xmlns:a16="http://schemas.microsoft.com/office/drawing/2014/main" val="1087618665"/>
                    </a:ext>
                  </a:extLst>
                </a:gridCol>
                <a:gridCol w="1017572">
                  <a:extLst>
                    <a:ext uri="{9D8B030D-6E8A-4147-A177-3AD203B41FA5}">
                      <a16:colId xmlns:a16="http://schemas.microsoft.com/office/drawing/2014/main" val="3203403064"/>
                    </a:ext>
                  </a:extLst>
                </a:gridCol>
              </a:tblGrid>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ETI =</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CFC Group</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Sub F</a:t>
                      </a:r>
                    </a:p>
                  </a:txBody>
                  <a:tcPr marL="9525" marR="9525" marT="9525" marB="0" anchor="b">
                    <a:lnL>
                      <a:noFill/>
                    </a:lnL>
                    <a:lnR>
                      <a:noFill/>
                    </a:lnR>
                    <a:lnT>
                      <a:noFill/>
                    </a:lnT>
                    <a:lnB>
                      <a:noFill/>
                    </a:lnB>
                  </a:tcPr>
                </a:tc>
                <a:extLst>
                  <a:ext uri="{0D108BD9-81ED-4DB2-BD59-A6C34878D82A}">
                    <a16:rowId xmlns:a16="http://schemas.microsoft.com/office/drawing/2014/main" val="2649595710"/>
                  </a:ext>
                </a:extLst>
              </a:tr>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sng"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BIE</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Limit to</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 GILTI</a:t>
                      </a:r>
                    </a:p>
                  </a:txBody>
                  <a:tcPr marL="9525" marR="9525" marT="9525" marB="0" anchor="b">
                    <a:lnL>
                      <a:noFill/>
                    </a:lnL>
                    <a:lnR>
                      <a:noFill/>
                    </a:lnR>
                    <a:lnT>
                      <a:noFill/>
                    </a:lnT>
                    <a:lnB>
                      <a:noFill/>
                    </a:lnB>
                  </a:tcPr>
                </a:tc>
                <a:extLst>
                  <a:ext uri="{0D108BD9-81ED-4DB2-BD59-A6C34878D82A}">
                    <a16:rowId xmlns:a16="http://schemas.microsoft.com/office/drawing/2014/main" val="3882753212"/>
                  </a:ext>
                </a:extLst>
              </a:tr>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Sub F</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Below</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Each CFC</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of CFCs</a:t>
                      </a:r>
                    </a:p>
                  </a:txBody>
                  <a:tcPr marL="9525" marR="9525" marT="9525" marB="0" anchor="b">
                    <a:lnL>
                      <a:noFill/>
                    </a:lnL>
                    <a:lnR>
                      <a:noFill/>
                    </a:lnR>
                    <a:lnT>
                      <a:noFill/>
                    </a:lnT>
                    <a:lnB>
                      <a:noFill/>
                    </a:lnB>
                  </a:tcPr>
                </a:tc>
                <a:extLst>
                  <a:ext uri="{0D108BD9-81ED-4DB2-BD59-A6C34878D82A}">
                    <a16:rowId xmlns:a16="http://schemas.microsoft.com/office/drawing/2014/main" val="1639842956"/>
                  </a:ext>
                </a:extLst>
              </a:tr>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(FBCSI)</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Group</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(CFC ATI /</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000000"/>
                          </a:solidFill>
                          <a:effectLst/>
                          <a:latin typeface="Calibri" panose="020F0502020204030204" pitchFamily="34" charset="0"/>
                        </a:rPr>
                        <a:t>to USP</a:t>
                      </a:r>
                    </a:p>
                  </a:txBody>
                  <a:tcPr marL="9525" marR="9525" marT="9525" marB="0" anchor="b">
                    <a:lnL>
                      <a:noFill/>
                    </a:lnL>
                    <a:lnR>
                      <a:noFill/>
                    </a:lnR>
                    <a:lnT>
                      <a:noFill/>
                    </a:lnT>
                    <a:lnB>
                      <a:noFill/>
                    </a:lnB>
                  </a:tcPr>
                </a:tc>
                <a:extLst>
                  <a:ext uri="{0D108BD9-81ED-4DB2-BD59-A6C34878D82A}">
                    <a16:rowId xmlns:a16="http://schemas.microsoft.com/office/drawing/2014/main" val="2041867876"/>
                  </a:ext>
                </a:extLst>
              </a:tr>
              <a:tr h="333375">
                <a:tc>
                  <a:txBody>
                    <a:bodyPr/>
                    <a:lstStyle/>
                    <a:p>
                      <a:pPr algn="ctr" fontAlgn="b"/>
                      <a:r>
                        <a:rPr lang="en-US" sz="2000" b="0" i="0" u="sng" strike="noStrike">
                          <a:solidFill>
                            <a:srgbClr val="000000"/>
                          </a:solidFill>
                          <a:effectLst/>
                          <a:latin typeface="Calibri" panose="020F0502020204030204" pitchFamily="34" charset="0"/>
                        </a:rPr>
                        <a:t>CFC</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 GILTI</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ATI</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BIE</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Limit</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Group ATI)</a:t>
                      </a:r>
                    </a:p>
                  </a:txBody>
                  <a:tcPr marL="9525" marR="9525" marT="9525" marB="0" anchor="b">
                    <a:lnL>
                      <a:noFill/>
                    </a:lnL>
                    <a:lnR>
                      <a:noFill/>
                    </a:lnR>
                    <a:lnT>
                      <a:noFill/>
                    </a:lnT>
                    <a:lnB>
                      <a:noFill/>
                    </a:lnB>
                  </a:tcPr>
                </a:tc>
                <a:tc>
                  <a:txBody>
                    <a:bodyPr/>
                    <a:lstStyle/>
                    <a:p>
                      <a:pPr algn="ctr" fontAlgn="b"/>
                      <a:r>
                        <a:rPr lang="en-US" sz="2000" b="1" i="0" u="sng" strike="noStrike" dirty="0">
                          <a:solidFill>
                            <a:srgbClr val="000000"/>
                          </a:solidFill>
                          <a:effectLst/>
                          <a:latin typeface="Calibri" panose="020F0502020204030204" pitchFamily="34" charset="0"/>
                        </a:rPr>
                        <a:t>ATI</a:t>
                      </a:r>
                    </a:p>
                  </a:txBody>
                  <a:tcPr marL="9525" marR="9525" marT="9525" marB="0" anchor="b">
                    <a:lnL>
                      <a:noFill/>
                    </a:lnL>
                    <a:lnR>
                      <a:noFill/>
                    </a:lnR>
                    <a:lnT>
                      <a:noFill/>
                    </a:lnT>
                    <a:lnB>
                      <a:noFill/>
                    </a:lnB>
                  </a:tcPr>
                </a:tc>
                <a:extLst>
                  <a:ext uri="{0D108BD9-81ED-4DB2-BD59-A6C34878D82A}">
                    <a16:rowId xmlns:a16="http://schemas.microsoft.com/office/drawing/2014/main" val="1839961536"/>
                  </a:ext>
                </a:extLst>
              </a:tr>
              <a:tr h="333375">
                <a:tc>
                  <a:txBody>
                    <a:bodyPr/>
                    <a:lstStyle/>
                    <a:p>
                      <a:pPr algn="ctr" fontAlgn="b"/>
                      <a:r>
                        <a:rPr lang="en-US" sz="20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50</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20</a:t>
                      </a:r>
                    </a:p>
                  </a:txBody>
                  <a:tcPr marL="9525" marR="9525" marT="9525" marB="0" anchor="b">
                    <a:lnL>
                      <a:noFill/>
                    </a:lnL>
                    <a:lnR>
                      <a:noFill/>
                    </a:lnR>
                    <a:lnT>
                      <a:noFill/>
                    </a:lnT>
                    <a:lnB>
                      <a:noFill/>
                    </a:lnB>
                  </a:tcPr>
                </a:tc>
                <a:tc>
                  <a:txBody>
                    <a:bodyPr/>
                    <a:lstStyle/>
                    <a:p>
                      <a:pPr algn="ctr"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16.67</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10.00</a:t>
                      </a:r>
                    </a:p>
                  </a:txBody>
                  <a:tcPr marL="9525" marR="9525" marT="9525" marB="0" anchor="b">
                    <a:lnL>
                      <a:noFill/>
                    </a:lnL>
                    <a:lnR>
                      <a:noFill/>
                    </a:lnR>
                    <a:lnT>
                      <a:noFill/>
                    </a:lnT>
                    <a:lnB>
                      <a:noFill/>
                    </a:lnB>
                  </a:tcPr>
                </a:tc>
                <a:extLst>
                  <a:ext uri="{0D108BD9-81ED-4DB2-BD59-A6C34878D82A}">
                    <a16:rowId xmlns:a16="http://schemas.microsoft.com/office/drawing/2014/main" val="3543011635"/>
                  </a:ext>
                </a:extLst>
              </a:tr>
              <a:tr h="333375">
                <a:tc>
                  <a:txBody>
                    <a:bodyPr/>
                    <a:lstStyle/>
                    <a:p>
                      <a:pPr algn="ctr" fontAlgn="b"/>
                      <a:r>
                        <a:rPr lang="en-US" sz="20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50</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50</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tcPr>
                </a:tc>
                <a:tc>
                  <a:txBody>
                    <a:bodyPr/>
                    <a:lstStyle/>
                    <a:p>
                      <a:pPr algn="ctr" fontAlgn="b"/>
                      <a:endParaRPr lang="en-US" sz="2000" b="0" i="0" u="sng"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16.67</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16.67</a:t>
                      </a:r>
                    </a:p>
                  </a:txBody>
                  <a:tcPr marL="9525" marR="9525" marT="9525" marB="0" anchor="b">
                    <a:lnL>
                      <a:noFill/>
                    </a:lnL>
                    <a:lnR>
                      <a:noFill/>
                    </a:lnR>
                    <a:lnT>
                      <a:noFill/>
                    </a:lnT>
                    <a:lnB>
                      <a:noFill/>
                    </a:lnB>
                  </a:tcPr>
                </a:tc>
                <a:extLst>
                  <a:ext uri="{0D108BD9-81ED-4DB2-BD59-A6C34878D82A}">
                    <a16:rowId xmlns:a16="http://schemas.microsoft.com/office/drawing/2014/main" val="1291671033"/>
                  </a:ext>
                </a:extLst>
              </a:tr>
              <a:tr h="333375">
                <a:tc>
                  <a:txBody>
                    <a:bodyPr/>
                    <a:lstStyle/>
                    <a:p>
                      <a:pPr algn="ctr" fontAlgn="b"/>
                      <a:r>
                        <a:rPr lang="en-US" sz="2000" b="0"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80</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100</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20</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10</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33.33</a:t>
                      </a:r>
                    </a:p>
                  </a:txBody>
                  <a:tcPr marL="9525" marR="9525" marT="9525" marB="0" anchor="b">
                    <a:lnL>
                      <a:noFill/>
                    </a:lnL>
                    <a:lnR>
                      <a:noFill/>
                    </a:lnR>
                    <a:lnT>
                      <a:noFill/>
                    </a:lnT>
                    <a:lnB>
                      <a:noFill/>
                    </a:lnB>
                  </a:tcPr>
                </a:tc>
                <a:tc>
                  <a:txBody>
                    <a:bodyPr/>
                    <a:lstStyle/>
                    <a:p>
                      <a:pPr algn="ctr" fontAlgn="b"/>
                      <a:r>
                        <a:rPr lang="en-US" sz="2000" b="1" i="0" u="dbl" strike="noStrike" dirty="0">
                          <a:solidFill>
                            <a:srgbClr val="000000"/>
                          </a:solidFill>
                          <a:effectLst/>
                          <a:latin typeface="Calibri" panose="020F0502020204030204" pitchFamily="34" charset="0"/>
                        </a:rPr>
                        <a:t>26.67</a:t>
                      </a:r>
                    </a:p>
                  </a:txBody>
                  <a:tcPr marL="9525" marR="9525" marT="9525" marB="0" anchor="b">
                    <a:lnL>
                      <a:noFill/>
                    </a:lnL>
                    <a:lnR>
                      <a:noFill/>
                    </a:lnR>
                    <a:lnT>
                      <a:noFill/>
                    </a:lnT>
                    <a:lnB>
                      <a:noFill/>
                    </a:lnB>
                  </a:tcPr>
                </a:tc>
                <a:extLst>
                  <a:ext uri="{0D108BD9-81ED-4DB2-BD59-A6C34878D82A}">
                    <a16:rowId xmlns:a16="http://schemas.microsoft.com/office/drawing/2014/main" val="3842408349"/>
                  </a:ext>
                </a:extLst>
              </a:tr>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1" i="0" u="none" strike="noStrike">
                          <a:solidFill>
                            <a:srgbClr val="000000"/>
                          </a:solidFill>
                          <a:effectLst/>
                          <a:latin typeface="Calibri" panose="020F0502020204030204" pitchFamily="34" charset="0"/>
                        </a:rPr>
                        <a:t>X</a:t>
                      </a:r>
                    </a:p>
                  </a:txBody>
                  <a:tcPr marL="9525" marR="9525" marT="9525" marB="0" anchor="b">
                    <a:lnL>
                      <a:noFill/>
                    </a:lnL>
                    <a:lnR>
                      <a:noFill/>
                    </a:lnR>
                    <a:lnT>
                      <a:noFill/>
                    </a:lnT>
                    <a:lnB>
                      <a:noFill/>
                    </a:lnB>
                  </a:tcPr>
                </a:tc>
                <a:tc>
                  <a:txBody>
                    <a:bodyPr/>
                    <a:lstStyle/>
                    <a:p>
                      <a:pPr algn="ctr" fontAlgn="b"/>
                      <a:endParaRPr lang="en-US" sz="20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1" i="0" u="none" strike="noStrike">
                          <a:solidFill>
                            <a:srgbClr val="000000"/>
                          </a:solidFill>
                          <a:effectLst/>
                          <a:latin typeface="Calibri" panose="020F0502020204030204" pitchFamily="34" charset="0"/>
                        </a:rPr>
                        <a:t>/</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7350985"/>
                  </a:ext>
                </a:extLst>
              </a:tr>
              <a:tr h="333375">
                <a:tc>
                  <a:txBody>
                    <a:bodyPr/>
                    <a:lstStyle/>
                    <a:p>
                      <a:pPr algn="ctr" fontAlgn="b"/>
                      <a:r>
                        <a:rPr lang="en-US" sz="2000" b="0" i="0" u="none" strike="noStrike">
                          <a:solidFill>
                            <a:srgbClr val="000000"/>
                          </a:solidFill>
                          <a:effectLst/>
                          <a:latin typeface="Calibri" panose="020F0502020204030204" pitchFamily="34" charset="0"/>
                        </a:rPr>
                        <a:t>CFC</a:t>
                      </a: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tc>
                  <a:txBody>
                    <a:bodyPr/>
                    <a:lstStyle/>
                    <a:p>
                      <a:pPr algn="ctr" fontAlgn="b"/>
                      <a:endParaRPr lang="en-US" sz="2000" b="0" i="0" u="sng"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tc>
                  <a:txBody>
                    <a:bodyPr/>
                    <a:lstStyle/>
                    <a:p>
                      <a:pPr algn="ctr" fontAlgn="b"/>
                      <a:endParaRPr lang="en-US" sz="2000" b="0" i="0" u="sng"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61832932"/>
                  </a:ext>
                </a:extLst>
              </a:tr>
              <a:tr h="333375">
                <a:tc>
                  <a:txBody>
                    <a:bodyPr/>
                    <a:lstStyle/>
                    <a:p>
                      <a:pPr algn="ctr" fontAlgn="b"/>
                      <a:r>
                        <a:rPr lang="en-US" sz="2000" b="0" i="0" u="none" strike="noStrike">
                          <a:solidFill>
                            <a:srgbClr val="000000"/>
                          </a:solidFill>
                          <a:effectLst/>
                          <a:latin typeface="Calibri" panose="020F0502020204030204" pitchFamily="34" charset="0"/>
                        </a:rPr>
                        <a:t>Group</a:t>
                      </a: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078615278"/>
                  </a:ext>
                </a:extLst>
              </a:tr>
              <a:tr h="333375">
                <a:tc>
                  <a:txBody>
                    <a:bodyPr/>
                    <a:lstStyle/>
                    <a:p>
                      <a:pPr algn="ctr" fontAlgn="b"/>
                      <a:r>
                        <a:rPr lang="en-US" sz="2000" b="0" i="0" u="none" strike="noStrike">
                          <a:solidFill>
                            <a:srgbClr val="000000"/>
                          </a:solidFill>
                          <a:effectLst/>
                          <a:latin typeface="Calibri" panose="020F0502020204030204" pitchFamily="34" charset="0"/>
                        </a:rPr>
                        <a:t>Limit</a:t>
                      </a: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tc>
                  <a:txBody>
                    <a:bodyPr/>
                    <a:lstStyle/>
                    <a:p>
                      <a:pPr algn="ctr" fontAlgn="b"/>
                      <a:endParaRPr lang="en-US" sz="2000" b="0" i="0" u="dbl"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33.33 </a:t>
                      </a:r>
                    </a:p>
                  </a:txBody>
                  <a:tcPr marL="9525" marR="9525" marT="9525" marB="0" anchor="b">
                    <a:lnL>
                      <a:noFill/>
                    </a:lnL>
                    <a:lnR>
                      <a:noFill/>
                    </a:lnR>
                    <a:lnT>
                      <a:noFill/>
                    </a:lnT>
                    <a:lnB>
                      <a:noFill/>
                    </a:lnB>
                  </a:tcPr>
                </a:tc>
                <a:tc>
                  <a:txBody>
                    <a:bodyPr/>
                    <a:lstStyle/>
                    <a:p>
                      <a:pPr algn="ctr" fontAlgn="b"/>
                      <a:endParaRPr lang="en-US" sz="2000" b="0" i="0" u="dbl"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252132672"/>
                  </a:ext>
                </a:extLst>
              </a:tr>
            </a:tbl>
          </a:graphicData>
        </a:graphic>
      </p:graphicFrame>
      <p:sp>
        <p:nvSpPr>
          <p:cNvPr id="40" name="Title 1">
            <a:extLst>
              <a:ext uri="{FF2B5EF4-FFF2-40B4-BE49-F238E27FC236}">
                <a16:creationId xmlns:a16="http://schemas.microsoft.com/office/drawing/2014/main" id="{D6952CAA-27EF-41FE-B5E2-4D69D75A6D1B}"/>
              </a:ext>
            </a:extLst>
          </p:cNvPr>
          <p:cNvSpPr>
            <a:spLocks noGrp="1"/>
          </p:cNvSpPr>
          <p:nvPr>
            <p:ph type="title"/>
          </p:nvPr>
        </p:nvSpPr>
        <p:spPr>
          <a:xfrm>
            <a:off x="0" y="111510"/>
            <a:ext cx="12192000" cy="484881"/>
          </a:xfrm>
        </p:spPr>
        <p:txBody>
          <a:bodyPr>
            <a:noAutofit/>
          </a:bodyPr>
          <a:lstStyle/>
          <a:p>
            <a:pPr algn="ctr"/>
            <a:r>
              <a:rPr lang="en-US" sz="2950" dirty="0"/>
              <a:t>Treas. Reg. § 1.163(j)-7– CFC Group Election </a:t>
            </a:r>
            <a:r>
              <a:rPr lang="en-US" sz="2950" b="1" u="sng" dirty="0">
                <a:solidFill>
                  <a:srgbClr val="FF0000"/>
                </a:solidFill>
              </a:rPr>
              <a:t>w/ Sub F &amp; GILTI</a:t>
            </a:r>
            <a:r>
              <a:rPr lang="en-US" sz="2950" dirty="0"/>
              <a:t> Ex. – </a:t>
            </a:r>
            <a:r>
              <a:rPr lang="en-US" sz="2950" b="1" u="sng" dirty="0">
                <a:solidFill>
                  <a:srgbClr val="FF0000"/>
                </a:solidFill>
              </a:rPr>
              <a:t>ETI to USP ATI</a:t>
            </a:r>
          </a:p>
        </p:txBody>
      </p:sp>
      <p:sp>
        <p:nvSpPr>
          <p:cNvPr id="20" name="TextBox 19">
            <a:extLst>
              <a:ext uri="{FF2B5EF4-FFF2-40B4-BE49-F238E27FC236}">
                <a16:creationId xmlns:a16="http://schemas.microsoft.com/office/drawing/2014/main" id="{7FCA161A-8EAB-4CDA-B5C5-32A7DE9E5213}"/>
              </a:ext>
            </a:extLst>
          </p:cNvPr>
          <p:cNvSpPr txBox="1"/>
          <p:nvPr/>
        </p:nvSpPr>
        <p:spPr>
          <a:xfrm>
            <a:off x="10749777" y="1625607"/>
            <a:ext cx="1320304" cy="646331"/>
          </a:xfrm>
          <a:prstGeom prst="rect">
            <a:avLst/>
          </a:prstGeom>
          <a:noFill/>
          <a:ln w="38100">
            <a:solidFill>
              <a:srgbClr val="00B050"/>
            </a:solidFill>
          </a:ln>
        </p:spPr>
        <p:txBody>
          <a:bodyPr wrap="square" rtlCol="0">
            <a:spAutoFit/>
          </a:bodyPr>
          <a:lstStyle/>
          <a:p>
            <a:r>
              <a:rPr lang="en-US" sz="3600" b="1" dirty="0">
                <a:solidFill>
                  <a:srgbClr val="00B050"/>
                </a:solidFill>
              </a:rPr>
              <a:t>Ex. 14</a:t>
            </a:r>
          </a:p>
        </p:txBody>
      </p:sp>
    </p:spTree>
    <p:extLst>
      <p:ext uri="{BB962C8B-B14F-4D97-AF65-F5344CB8AC3E}">
        <p14:creationId xmlns:p14="http://schemas.microsoft.com/office/powerpoint/2010/main" val="874481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06" y="700680"/>
            <a:ext cx="10811494" cy="6056681"/>
          </a:xfrm>
        </p:spPr>
        <p:txBody>
          <a:bodyPr>
            <a:noAutofit/>
          </a:bodyPr>
          <a:lstStyle/>
          <a:p>
            <a:pPr marL="0" indent="0">
              <a:buNone/>
            </a:pPr>
            <a:r>
              <a:rPr lang="en-US" dirty="0"/>
              <a:t>On November 4, 2019, the Treasury Department issued final regulations (T.D. 9880) </a:t>
            </a:r>
            <a:r>
              <a:rPr lang="en-US" b="1" u="sng" dirty="0">
                <a:highlight>
                  <a:srgbClr val="FFFF00"/>
                </a:highlight>
              </a:rPr>
              <a:t>removing the minimum documentation requirements</a:t>
            </a:r>
            <a:r>
              <a:rPr lang="en-US" dirty="0">
                <a:highlight>
                  <a:srgbClr val="FFFF00"/>
                </a:highlight>
              </a:rPr>
              <a:t> that must be satisfied </a:t>
            </a:r>
            <a:r>
              <a:rPr lang="en-US" b="1" u="sng" dirty="0">
                <a:highlight>
                  <a:srgbClr val="FFFF00"/>
                </a:highlight>
              </a:rPr>
              <a:t>to treat certain financial arrangements among related parties as indebtedness</a:t>
            </a:r>
            <a:r>
              <a:rPr lang="en-US" dirty="0"/>
              <a:t> for federal tax purposes withdrawing Treas. Reg. § 1.385-2(c).  The final regulations adopt the proposed regulations (REG-130244-17) without any changes. </a:t>
            </a:r>
          </a:p>
          <a:p>
            <a:pPr marL="0" indent="0">
              <a:buNone/>
            </a:pPr>
            <a:endParaRPr lang="en-US" dirty="0"/>
          </a:p>
          <a:p>
            <a:pPr marL="0" indent="0">
              <a:buNone/>
            </a:pPr>
            <a:r>
              <a:rPr lang="en-US" b="1" u="sng" dirty="0">
                <a:solidFill>
                  <a:srgbClr val="FF0000"/>
                </a:solidFill>
              </a:rPr>
              <a:t>Nevertheless, documentation of indebtedness among related parties is still recommended to avoid having debt treated as equity for US tax purposes</a:t>
            </a:r>
            <a:r>
              <a:rPr lang="en-US" dirty="0"/>
              <a:t>.</a:t>
            </a:r>
          </a:p>
          <a:p>
            <a:pPr marL="0" indent="0">
              <a:buNone/>
            </a:pPr>
            <a:endParaRPr lang="en-US" dirty="0"/>
          </a:p>
          <a:p>
            <a:pPr marL="0" indent="0">
              <a:buNone/>
            </a:pPr>
            <a:r>
              <a:rPr lang="en-US" dirty="0"/>
              <a:t>IRC §§ 163(a) &amp; (j), 385, &amp; 1275(a) &amp; Treas. Reg. §§ 1.385-3, 1.1275-1(d) &amp; Temp. Treas. Reg. §§ 1.385-3T and -4T, E. O. 13789 (April 21, 2017) and  Notice 2017-38 (Oct. 4, 2017) , </a:t>
            </a:r>
            <a:r>
              <a:rPr lang="en-US" dirty="0">
                <a:highlight>
                  <a:srgbClr val="FFFF00"/>
                </a:highlight>
              </a:rPr>
              <a:t>See T.D. 9897 (May 14, 2020) – 64 pages</a:t>
            </a:r>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315303" y="597852"/>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3</a:t>
            </a:r>
          </a:p>
        </p:txBody>
      </p:sp>
      <p:sp>
        <p:nvSpPr>
          <p:cNvPr id="9" name="Slide Number Placeholder 8">
            <a:extLst>
              <a:ext uri="{FF2B5EF4-FFF2-40B4-BE49-F238E27FC236}">
                <a16:creationId xmlns:a16="http://schemas.microsoft.com/office/drawing/2014/main" id="{C1439CCC-99D9-48CA-B3D3-895A0C210149}"/>
              </a:ext>
            </a:extLst>
          </p:cNvPr>
          <p:cNvSpPr>
            <a:spLocks noGrp="1"/>
          </p:cNvSpPr>
          <p:nvPr>
            <p:ph type="sldNum" sz="quarter" idx="12"/>
          </p:nvPr>
        </p:nvSpPr>
        <p:spPr/>
        <p:txBody>
          <a:bodyPr/>
          <a:lstStyle/>
          <a:p>
            <a:fld id="{59999BA8-5833-4EBD-87D2-B05BF3439043}" type="slidenum">
              <a:rPr lang="en-US" smtClean="0"/>
              <a:t>22</a:t>
            </a:fld>
            <a:endParaRPr lang="en-US" dirty="0"/>
          </a:p>
        </p:txBody>
      </p:sp>
      <p:sp>
        <p:nvSpPr>
          <p:cNvPr id="10" name="Title 1">
            <a:extLst>
              <a:ext uri="{FF2B5EF4-FFF2-40B4-BE49-F238E27FC236}">
                <a16:creationId xmlns:a16="http://schemas.microsoft.com/office/drawing/2014/main" id="{9D96559F-91E7-4D6B-A49B-C9143FFE0A69}"/>
              </a:ext>
            </a:extLst>
          </p:cNvPr>
          <p:cNvSpPr>
            <a:spLocks noGrp="1"/>
          </p:cNvSpPr>
          <p:nvPr>
            <p:ph type="title"/>
          </p:nvPr>
        </p:nvSpPr>
        <p:spPr>
          <a:xfrm>
            <a:off x="0" y="97340"/>
            <a:ext cx="12192000" cy="484881"/>
          </a:xfrm>
        </p:spPr>
        <p:txBody>
          <a:bodyPr>
            <a:noAutofit/>
          </a:bodyPr>
          <a:lstStyle/>
          <a:p>
            <a:pPr algn="ctr"/>
            <a:r>
              <a:rPr lang="en-US" sz="3800" u="sng" dirty="0"/>
              <a:t>Bus.</a:t>
            </a:r>
            <a:r>
              <a:rPr lang="en-US" sz="3800" dirty="0"/>
              <a:t> Int. Exp. Deducts - </a:t>
            </a:r>
            <a:r>
              <a:rPr lang="en-US" sz="3800" b="1" u="sng" dirty="0">
                <a:solidFill>
                  <a:srgbClr val="FF0000"/>
                </a:solidFill>
              </a:rPr>
              <a:t>Prior</a:t>
            </a:r>
            <a:r>
              <a:rPr lang="en-US" sz="3800" dirty="0"/>
              <a:t> to TCJA – Pre-2018 – </a:t>
            </a:r>
            <a:r>
              <a:rPr lang="en-US" sz="3800" b="1" u="sng" dirty="0">
                <a:solidFill>
                  <a:srgbClr val="FF0000"/>
                </a:solidFill>
              </a:rPr>
              <a:t>IRC § 385</a:t>
            </a:r>
          </a:p>
        </p:txBody>
      </p:sp>
    </p:spTree>
    <p:extLst>
      <p:ext uri="{BB962C8B-B14F-4D97-AF65-F5344CB8AC3E}">
        <p14:creationId xmlns:p14="http://schemas.microsoft.com/office/powerpoint/2010/main" val="293711050"/>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151" y="122661"/>
            <a:ext cx="12192000" cy="484881"/>
          </a:xfrm>
        </p:spPr>
        <p:txBody>
          <a:bodyPr>
            <a:noAutofit/>
          </a:bodyPr>
          <a:lstStyle/>
          <a:p>
            <a:pPr algn="ctr"/>
            <a:r>
              <a:rPr lang="en-US" sz="4000" dirty="0"/>
              <a:t>Treas. Reg. § 1.163(j)-7(h) – Safe Harbor</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35260" y="684668"/>
            <a:ext cx="10939346" cy="6117575"/>
          </a:xfrm>
        </p:spPr>
        <p:txBody>
          <a:bodyPr>
            <a:noAutofit/>
          </a:bodyPr>
          <a:lstStyle/>
          <a:p>
            <a:pPr marL="0" indent="0" fontAlgn="base">
              <a:buNone/>
            </a:pPr>
            <a:r>
              <a:rPr lang="en-US" sz="2200" i="0" dirty="0">
                <a:solidFill>
                  <a:srgbClr val="333333"/>
                </a:solidFill>
                <a:effectLst/>
              </a:rPr>
              <a:t>A safe harbor election is available for both stand alone CFCs and CFC groups.  If the safe harbor election is in effect for a taxable year, no portion of the BIE of the stand-alone applicable CFC or of each CFC group member, as applicable, is disallowed under the IRC § 163(j) limitation.  The </a:t>
            </a:r>
            <a:r>
              <a:rPr lang="en-US" sz="2200" i="0" dirty="0">
                <a:solidFill>
                  <a:srgbClr val="333333"/>
                </a:solidFill>
                <a:effectLst/>
                <a:highlight>
                  <a:srgbClr val="FFFF00"/>
                </a:highlight>
              </a:rPr>
              <a:t>safe harbor election </a:t>
            </a:r>
            <a:r>
              <a:rPr lang="en-US" sz="2200" i="0" dirty="0">
                <a:solidFill>
                  <a:srgbClr val="333333"/>
                </a:solidFill>
                <a:effectLst/>
              </a:rPr>
              <a:t>is an annual election.  </a:t>
            </a:r>
            <a:r>
              <a:rPr lang="en-US" sz="2200" i="0" dirty="0">
                <a:solidFill>
                  <a:srgbClr val="333333"/>
                </a:solidFill>
                <a:effectLst/>
                <a:highlight>
                  <a:srgbClr val="FFFF00"/>
                </a:highlight>
              </a:rPr>
              <a:t>If</a:t>
            </a:r>
            <a:r>
              <a:rPr lang="en-US" sz="2200" i="0" dirty="0">
                <a:solidFill>
                  <a:srgbClr val="333333"/>
                </a:solidFill>
                <a:effectLst/>
              </a:rPr>
              <a:t> the election is </a:t>
            </a:r>
            <a:r>
              <a:rPr lang="en-US" sz="2200" i="0" dirty="0">
                <a:solidFill>
                  <a:srgbClr val="333333"/>
                </a:solidFill>
                <a:effectLst/>
                <a:highlight>
                  <a:srgbClr val="FFFF00"/>
                </a:highlight>
              </a:rPr>
              <a:t>made,</a:t>
            </a:r>
            <a:r>
              <a:rPr lang="en-US" sz="2200" i="0" dirty="0">
                <a:solidFill>
                  <a:srgbClr val="333333"/>
                </a:solidFill>
                <a:effectLst/>
              </a:rPr>
              <a:t> then </a:t>
            </a:r>
            <a:r>
              <a:rPr lang="en-US" sz="2200" i="0" dirty="0">
                <a:solidFill>
                  <a:srgbClr val="333333"/>
                </a:solidFill>
                <a:effectLst/>
                <a:highlight>
                  <a:srgbClr val="FFFF00"/>
                </a:highlight>
              </a:rPr>
              <a:t>no portion of any CFC excess taxable income is included in a US shareholder’s ATI.</a:t>
            </a:r>
          </a:p>
          <a:p>
            <a:pPr marL="0" indent="0" fontAlgn="base">
              <a:buNone/>
            </a:pPr>
            <a:endParaRPr lang="en-US" sz="2200" i="0" dirty="0">
              <a:solidFill>
                <a:srgbClr val="333333"/>
              </a:solidFill>
              <a:effectLst/>
            </a:endParaRPr>
          </a:p>
          <a:p>
            <a:pPr marL="0" indent="0" fontAlgn="base">
              <a:buNone/>
            </a:pPr>
            <a:r>
              <a:rPr lang="en-US" sz="2200" i="0" dirty="0">
                <a:solidFill>
                  <a:srgbClr val="333333"/>
                </a:solidFill>
                <a:effectLst/>
              </a:rPr>
              <a:t>The safe harbor election cannot be made regarding any foreign corporation that is not a stand-alone applicable CFC or CFC group member.  As a result, if a CFC group election is not in effect for a specified period, a specified group member of the specified group is not eligible for the safe harbor election.</a:t>
            </a:r>
          </a:p>
          <a:p>
            <a:pPr marL="0" indent="0" fontAlgn="base">
              <a:buNone/>
            </a:pPr>
            <a:endParaRPr lang="en-US" sz="2200" i="0" dirty="0">
              <a:solidFill>
                <a:srgbClr val="333333"/>
              </a:solidFill>
              <a:effectLst/>
            </a:endParaRPr>
          </a:p>
          <a:p>
            <a:pPr marL="0" indent="0" fontAlgn="base">
              <a:buNone/>
            </a:pPr>
            <a:r>
              <a:rPr lang="en-US" sz="2200" i="0" dirty="0">
                <a:solidFill>
                  <a:srgbClr val="333333"/>
                </a:solidFill>
                <a:effectLst/>
              </a:rPr>
              <a:t>Regarding a </a:t>
            </a:r>
            <a:r>
              <a:rPr lang="en-US" sz="2200" i="0" dirty="0">
                <a:solidFill>
                  <a:srgbClr val="333333"/>
                </a:solidFill>
                <a:effectLst/>
                <a:highlight>
                  <a:srgbClr val="FFFF00"/>
                </a:highlight>
              </a:rPr>
              <a:t>stand-alone </a:t>
            </a:r>
            <a:r>
              <a:rPr lang="en-US" sz="2200" dirty="0">
                <a:solidFill>
                  <a:srgbClr val="333333"/>
                </a:solidFill>
                <a:highlight>
                  <a:srgbClr val="FFFF00"/>
                </a:highlight>
              </a:rPr>
              <a:t>CFC or CFC group</a:t>
            </a:r>
            <a:r>
              <a:rPr lang="en-US" sz="2200" dirty="0">
                <a:solidFill>
                  <a:srgbClr val="333333"/>
                </a:solidFill>
              </a:rPr>
              <a:t>, </a:t>
            </a:r>
            <a:r>
              <a:rPr lang="en-US" sz="2200" i="0" dirty="0">
                <a:solidFill>
                  <a:srgbClr val="333333"/>
                </a:solidFill>
                <a:effectLst/>
              </a:rPr>
              <a:t>the safe harbor election may be made for a taxable year of the stand-alone applicable CFC </a:t>
            </a:r>
            <a:r>
              <a:rPr lang="en-US" sz="2200" dirty="0">
                <a:solidFill>
                  <a:srgbClr val="333333"/>
                </a:solidFill>
              </a:rPr>
              <a:t>or CFC group </a:t>
            </a:r>
            <a:r>
              <a:rPr lang="en-US" sz="2200" i="0" dirty="0">
                <a:solidFill>
                  <a:srgbClr val="333333"/>
                </a:solidFill>
                <a:effectLst/>
              </a:rPr>
              <a:t>if its </a:t>
            </a:r>
            <a:r>
              <a:rPr lang="en-US" sz="2200" i="0" dirty="0">
                <a:solidFill>
                  <a:srgbClr val="333333"/>
                </a:solidFill>
                <a:effectLst/>
                <a:highlight>
                  <a:srgbClr val="FFFF00"/>
                </a:highlight>
              </a:rPr>
              <a:t>BIE does not exceed either </a:t>
            </a:r>
            <a:r>
              <a:rPr lang="en-US" sz="2200" i="0" dirty="0">
                <a:solidFill>
                  <a:srgbClr val="333333"/>
                </a:solidFill>
                <a:effectLst/>
              </a:rPr>
              <a:t>(</a:t>
            </a:r>
            <a:r>
              <a:rPr lang="en-US" sz="2200" b="1" i="0" dirty="0">
                <a:solidFill>
                  <a:srgbClr val="FF0000"/>
                </a:solidFill>
                <a:effectLst/>
              </a:rPr>
              <a:t>a</a:t>
            </a:r>
            <a:r>
              <a:rPr lang="en-US" sz="2200" i="0" dirty="0">
                <a:solidFill>
                  <a:srgbClr val="333333"/>
                </a:solidFill>
                <a:effectLst/>
              </a:rPr>
              <a:t>) </a:t>
            </a:r>
            <a:r>
              <a:rPr lang="en-US" sz="2200" i="0" dirty="0">
                <a:solidFill>
                  <a:srgbClr val="333333"/>
                </a:solidFill>
                <a:effectLst/>
                <a:highlight>
                  <a:srgbClr val="FFFF00"/>
                </a:highlight>
              </a:rPr>
              <a:t>BII or </a:t>
            </a:r>
            <a:r>
              <a:rPr lang="en-US" sz="2200" i="0" dirty="0">
                <a:solidFill>
                  <a:srgbClr val="333333"/>
                </a:solidFill>
                <a:effectLst/>
              </a:rPr>
              <a:t>(</a:t>
            </a:r>
            <a:r>
              <a:rPr lang="en-US" sz="2200" b="1" i="0" dirty="0">
                <a:solidFill>
                  <a:srgbClr val="FF0000"/>
                </a:solidFill>
                <a:effectLst/>
              </a:rPr>
              <a:t>b</a:t>
            </a:r>
            <a:r>
              <a:rPr lang="en-US" sz="2200" i="0" dirty="0">
                <a:solidFill>
                  <a:srgbClr val="333333"/>
                </a:solidFill>
                <a:effectLst/>
              </a:rPr>
              <a:t>) </a:t>
            </a:r>
            <a:r>
              <a:rPr lang="en-US" sz="2200" i="0" dirty="0">
                <a:solidFill>
                  <a:srgbClr val="333333"/>
                </a:solidFill>
                <a:effectLst/>
                <a:highlight>
                  <a:srgbClr val="FFFF00"/>
                </a:highlight>
              </a:rPr>
              <a:t>30% (50% for 2019 &amp; 2020) of the </a:t>
            </a:r>
            <a:r>
              <a:rPr lang="en-US" sz="2200" b="1" i="0" u="sng" dirty="0">
                <a:solidFill>
                  <a:srgbClr val="333333"/>
                </a:solidFill>
                <a:effectLst/>
                <a:highlight>
                  <a:srgbClr val="FFFF00"/>
                </a:highlight>
              </a:rPr>
              <a:t>lesser of</a:t>
            </a:r>
            <a:r>
              <a:rPr lang="en-US" sz="2200" i="0" dirty="0">
                <a:solidFill>
                  <a:srgbClr val="333333"/>
                </a:solidFill>
                <a:effectLst/>
                <a:highlight>
                  <a:srgbClr val="FFFF00"/>
                </a:highlight>
              </a:rPr>
              <a:t> its TTI </a:t>
            </a:r>
            <a:r>
              <a:rPr lang="en-US" sz="2200" i="0" dirty="0">
                <a:solidFill>
                  <a:srgbClr val="333333"/>
                </a:solidFill>
                <a:effectLst/>
              </a:rPr>
              <a:t>attributable to non-excepted trades or businesses (qualified TTI) </a:t>
            </a:r>
            <a:r>
              <a:rPr lang="en-US" sz="2200" b="1" i="0" u="sng" dirty="0">
                <a:solidFill>
                  <a:srgbClr val="333333"/>
                </a:solidFill>
                <a:effectLst/>
                <a:highlight>
                  <a:srgbClr val="FFFF00"/>
                </a:highlight>
              </a:rPr>
              <a:t>or</a:t>
            </a:r>
            <a:r>
              <a:rPr lang="en-US" sz="2200" i="0" dirty="0">
                <a:solidFill>
                  <a:srgbClr val="333333"/>
                </a:solidFill>
                <a:effectLst/>
                <a:highlight>
                  <a:srgbClr val="FFFF00"/>
                </a:highlight>
              </a:rPr>
              <a:t> its eligible amount </a:t>
            </a:r>
            <a:r>
              <a:rPr lang="en-US" sz="2200" i="0" dirty="0">
                <a:solidFill>
                  <a:srgbClr val="333333"/>
                </a:solidFill>
                <a:effectLst/>
              </a:rPr>
              <a:t>for the taxable year.</a:t>
            </a:r>
          </a:p>
          <a:p>
            <a:pPr marL="0" indent="0" fontAlgn="base">
              <a:buNone/>
            </a:pPr>
            <a:endParaRPr lang="en-US" sz="2200" i="0" dirty="0">
              <a:solidFill>
                <a:srgbClr val="333333"/>
              </a:solidFill>
              <a:effectLst/>
            </a:endParaRPr>
          </a:p>
          <a:p>
            <a:pPr marL="0" indent="0" fontAlgn="base">
              <a:buNone/>
            </a:pPr>
            <a:r>
              <a:rPr lang="en-US" sz="2200" i="0" dirty="0">
                <a:solidFill>
                  <a:srgbClr val="333333"/>
                </a:solidFill>
                <a:effectLst/>
              </a:rPr>
              <a:t>Treas. Reg. § 1.163(j)-7(h) (</a:t>
            </a:r>
            <a:r>
              <a:rPr lang="en-US" sz="2200" b="1" i="0" dirty="0">
                <a:solidFill>
                  <a:srgbClr val="FF0000"/>
                </a:solidFill>
                <a:effectLst/>
              </a:rPr>
              <a:t>2021</a:t>
            </a:r>
            <a:r>
              <a:rPr lang="en-US" sz="2200" i="0" dirty="0">
                <a:solidFill>
                  <a:srgbClr val="333333"/>
                </a:solidFill>
                <a:effectLst/>
              </a:rPr>
              <a:t>) &amp; </a:t>
            </a:r>
            <a:r>
              <a:rPr lang="en-US" sz="2200" i="0" dirty="0">
                <a:solidFill>
                  <a:srgbClr val="333333"/>
                </a:solidFill>
                <a:effectLst/>
                <a:highlight>
                  <a:srgbClr val="FFFF00"/>
                </a:highlight>
              </a:rPr>
              <a:t>Prop.</a:t>
            </a:r>
            <a:r>
              <a:rPr lang="en-US" sz="2200" i="0" dirty="0">
                <a:solidFill>
                  <a:srgbClr val="333333"/>
                </a:solidFill>
                <a:effectLst/>
              </a:rPr>
              <a:t> Treas. Reg. § 1.163(j)-7(j)(2)(iv) (</a:t>
            </a:r>
            <a:r>
              <a:rPr lang="en-US" sz="2200" b="1" i="0" dirty="0">
                <a:solidFill>
                  <a:srgbClr val="FF0000"/>
                </a:solidFill>
                <a:effectLst/>
              </a:rPr>
              <a:t>2020</a:t>
            </a:r>
            <a:r>
              <a:rPr lang="en-US" sz="2200" i="0" dirty="0">
                <a:solidFill>
                  <a:srgbClr val="333333"/>
                </a:solidFill>
                <a:effectLst/>
              </a:rPr>
              <a:t>) [ATI of US S/Hs]. </a:t>
            </a:r>
            <a:endParaRPr lang="en-US" sz="22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220</a:t>
            </a:fld>
            <a:endParaRPr lang="en-US" dirty="0"/>
          </a:p>
        </p:txBody>
      </p:sp>
    </p:spTree>
    <p:extLst>
      <p:ext uri="{BB962C8B-B14F-4D97-AF65-F5344CB8AC3E}">
        <p14:creationId xmlns:p14="http://schemas.microsoft.com/office/powerpoint/2010/main" val="877184054"/>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06972"/>
            <a:ext cx="10760925" cy="6117575"/>
          </a:xfrm>
        </p:spPr>
        <p:txBody>
          <a:bodyPr>
            <a:noAutofit/>
          </a:bodyPr>
          <a:lstStyle/>
          <a:p>
            <a:pPr marL="457200" lvl="1" indent="0" fontAlgn="base">
              <a:buNone/>
            </a:pPr>
            <a:r>
              <a:rPr lang="en-US" sz="1600" dirty="0"/>
              <a:t>(h) </a:t>
            </a:r>
            <a:r>
              <a:rPr lang="en-US" sz="1600" b="1" i="1" dirty="0">
                <a:solidFill>
                  <a:srgbClr val="FF0000"/>
                </a:solidFill>
              </a:rPr>
              <a:t>Election to apply safe-harbor</a:t>
            </a:r>
            <a:r>
              <a:rPr lang="en-US" sz="1600" dirty="0"/>
              <a:t>—</a:t>
            </a:r>
          </a:p>
          <a:p>
            <a:pPr marL="457200" lvl="1" indent="0" fontAlgn="base">
              <a:buNone/>
            </a:pPr>
            <a:r>
              <a:rPr lang="en-US" sz="1600" dirty="0"/>
              <a:t>(1) </a:t>
            </a:r>
            <a:r>
              <a:rPr lang="en-US" sz="1600" b="1" i="1" dirty="0">
                <a:solidFill>
                  <a:srgbClr val="FF0000"/>
                </a:solidFill>
              </a:rPr>
              <a:t>In general</a:t>
            </a:r>
            <a:r>
              <a:rPr lang="en-US" sz="1600" dirty="0">
                <a:highlight>
                  <a:srgbClr val="FFFF00"/>
                </a:highlight>
              </a:rPr>
              <a:t>. If an election to apply this paragraph (h)(1) (safe-harbor election) is in effect with respect to a taxable year of a stand-alone applicable CFC or a specified taxable year of a CFC group member, as applicable, then, for such year, no portion of the applicable CFC’s business interest expense is disallowed under the section 163(j) limitation</a:t>
            </a:r>
            <a:r>
              <a:rPr lang="en-US" sz="1600" dirty="0"/>
              <a:t>. This paragraph (h) does not apply to excess business interest expense, as described in § 1.163(j)–6(f)(2), until the taxable year in which it is treated as paid or accrued by an applicable CFC under § 1.163(j)–6(g)(2)(</a:t>
            </a:r>
            <a:r>
              <a:rPr lang="en-US" sz="1600" dirty="0" err="1"/>
              <a:t>i</a:t>
            </a:r>
            <a:r>
              <a:rPr lang="en-US" sz="1600" dirty="0"/>
              <a:t>). Furthermore, </a:t>
            </a:r>
            <a:r>
              <a:rPr lang="en-US" sz="1600" dirty="0">
                <a:highlight>
                  <a:srgbClr val="FFFF00"/>
                </a:highlight>
              </a:rPr>
              <a:t>excess business interest expense is not taken into account for purposes of determining whether the safe-harbor election is available for a stand-alone applicable CFC or a CFC group until the taxable year in which it is treated as paid or accrued by an applicable CFC</a:t>
            </a:r>
            <a:r>
              <a:rPr lang="en-US" sz="1600" dirty="0"/>
              <a:t> under § 1.163(j)–6(g)(2)(</a:t>
            </a:r>
            <a:r>
              <a:rPr lang="en-US" sz="1600" dirty="0" err="1"/>
              <a:t>i</a:t>
            </a:r>
            <a:r>
              <a:rPr lang="en-US" sz="1600" dirty="0"/>
              <a:t>). </a:t>
            </a:r>
          </a:p>
          <a:p>
            <a:pPr marL="457200" lvl="1" indent="0" fontAlgn="base">
              <a:buNone/>
            </a:pPr>
            <a:r>
              <a:rPr lang="en-US" sz="1600" dirty="0"/>
              <a:t>(2) </a:t>
            </a:r>
            <a:r>
              <a:rPr lang="en-US" sz="1600" b="1" i="1" dirty="0">
                <a:solidFill>
                  <a:srgbClr val="FF0000"/>
                </a:solidFill>
              </a:rPr>
              <a:t>Eligibility</a:t>
            </a:r>
            <a:r>
              <a:rPr lang="en-US" sz="1600" i="1" dirty="0"/>
              <a:t> </a:t>
            </a:r>
            <a:r>
              <a:rPr lang="en-US" sz="1600" b="1" i="1" dirty="0">
                <a:solidFill>
                  <a:srgbClr val="FF0000"/>
                </a:solidFill>
              </a:rPr>
              <a:t>for safe-harbor election</a:t>
            </a:r>
            <a:r>
              <a:rPr lang="en-US" sz="1600" dirty="0"/>
              <a:t>—</a:t>
            </a:r>
          </a:p>
          <a:p>
            <a:pPr marL="457200" lvl="1" indent="0" fontAlgn="base">
              <a:buAutoNum type="romanLcParenBoth"/>
            </a:pPr>
            <a:r>
              <a:rPr lang="en-US" sz="1600" dirty="0"/>
              <a:t> </a:t>
            </a:r>
            <a:r>
              <a:rPr lang="en-US" sz="1600" b="1" i="1" dirty="0">
                <a:solidFill>
                  <a:srgbClr val="FF0000"/>
                </a:solidFill>
              </a:rPr>
              <a:t>Stand-alone applicable CFC</a:t>
            </a:r>
            <a:r>
              <a:rPr lang="en-US" sz="1600" dirty="0"/>
              <a:t>. </a:t>
            </a:r>
            <a:r>
              <a:rPr lang="en-US" sz="1600" dirty="0">
                <a:highlight>
                  <a:srgbClr val="FFFF00"/>
                </a:highlight>
              </a:rPr>
              <a:t>The safe-harbor election may be made for the taxable year of a stand-alone applicable CFC only if, for the taxable year, the business interest expense of the applicable CFC is less than or equal to either— </a:t>
            </a:r>
          </a:p>
          <a:p>
            <a:pPr marL="800100" lvl="1" indent="-342900" fontAlgn="base">
              <a:buAutoNum type="alphaUcParenBoth"/>
            </a:pPr>
            <a:r>
              <a:rPr lang="en-US" sz="1600" dirty="0">
                <a:highlight>
                  <a:srgbClr val="FFFF00"/>
                </a:highlight>
              </a:rPr>
              <a:t>The business interest income of the applicable CFC; or </a:t>
            </a:r>
          </a:p>
          <a:p>
            <a:pPr marL="800100" lvl="1" indent="-342900" fontAlgn="base">
              <a:buAutoNum type="alphaUcParenBoth"/>
            </a:pPr>
            <a:r>
              <a:rPr lang="en-US" sz="1600" dirty="0">
                <a:highlight>
                  <a:srgbClr val="FFFF00"/>
                </a:highlight>
              </a:rPr>
              <a:t>30 percent of the lesser of the eligible amount or the qualified tentative taxable income of the applicable CFC. </a:t>
            </a:r>
          </a:p>
          <a:p>
            <a:pPr marL="457200" lvl="1" indent="0" fontAlgn="base">
              <a:buNone/>
            </a:pPr>
            <a:r>
              <a:rPr lang="en-US" sz="1600" dirty="0"/>
              <a:t>(ii) </a:t>
            </a:r>
            <a:r>
              <a:rPr lang="en-US" sz="1600" b="1" i="1" dirty="0">
                <a:solidFill>
                  <a:srgbClr val="FF0000"/>
                </a:solidFill>
              </a:rPr>
              <a:t>CFC group</a:t>
            </a:r>
            <a:r>
              <a:rPr lang="en-US" sz="1600" i="1" dirty="0"/>
              <a:t>.</a:t>
            </a:r>
            <a:endParaRPr lang="en-US" sz="1600" dirty="0"/>
          </a:p>
          <a:p>
            <a:pPr marL="457200" lvl="1" indent="0" fontAlgn="base">
              <a:buNone/>
            </a:pPr>
            <a:r>
              <a:rPr lang="en-US" sz="1600" dirty="0"/>
              <a:t>The safe-harbor election may be made for the specified period of a CFC group only if, for the specified period, </a:t>
            </a:r>
            <a:r>
              <a:rPr lang="en-US" sz="1600" dirty="0">
                <a:highlight>
                  <a:srgbClr val="FFFF00"/>
                </a:highlight>
              </a:rPr>
              <a:t>no CFC group member has any pre-group disallowed business interest expense carryforward and the business interest expense of the CFC group for the specified period is less than or equal to either— </a:t>
            </a:r>
          </a:p>
          <a:p>
            <a:pPr marL="800100" lvl="1" indent="-342900" fontAlgn="base">
              <a:buAutoNum type="alphaUcParenBoth"/>
            </a:pPr>
            <a:r>
              <a:rPr lang="en-US" sz="1600" dirty="0">
                <a:highlight>
                  <a:srgbClr val="FFFF00"/>
                </a:highlight>
              </a:rPr>
              <a:t>The business interest income of the CFC group; or </a:t>
            </a:r>
          </a:p>
          <a:p>
            <a:pPr marL="800100" lvl="1" indent="-342900" fontAlgn="base">
              <a:buAutoNum type="alphaUcParenBoth"/>
            </a:pPr>
            <a:r>
              <a:rPr lang="en-US" sz="1600" dirty="0">
                <a:highlight>
                  <a:srgbClr val="FFFF00"/>
                </a:highlight>
              </a:rPr>
              <a:t>30 percent of the lesser of the eligible amount or the qualified tentative taxable income of the CFC group.</a:t>
            </a:r>
          </a:p>
          <a:p>
            <a:pPr marL="457200" lvl="1" indent="0" fontAlgn="base">
              <a:buNone/>
            </a:pPr>
            <a:r>
              <a:rPr lang="en-US" sz="1600" dirty="0"/>
              <a:t>(iii) </a:t>
            </a:r>
            <a:r>
              <a:rPr lang="en-US" sz="1600" b="1" i="1" dirty="0">
                <a:solidFill>
                  <a:srgbClr val="FF0000"/>
                </a:solidFill>
              </a:rPr>
              <a:t>Currency translation</a:t>
            </a:r>
            <a:r>
              <a:rPr lang="en-US" sz="1600" dirty="0"/>
              <a:t>. For purposes of applying this paragraph (h), </a:t>
            </a:r>
            <a:r>
              <a:rPr lang="en-US" sz="1600" dirty="0">
                <a:highlight>
                  <a:srgbClr val="FFFF00"/>
                </a:highlight>
              </a:rPr>
              <a:t>BII, BIE, and qualified tentative taxable income of a stand-alone applicable CFC or a CFC group must be determined using the </a:t>
            </a:r>
            <a:r>
              <a:rPr lang="en-US" sz="1600" b="1" dirty="0">
                <a:solidFill>
                  <a:srgbClr val="FF0000"/>
                </a:solidFill>
                <a:highlight>
                  <a:srgbClr val="FFFF00"/>
                </a:highlight>
              </a:rPr>
              <a:t>U.S. dollar</a:t>
            </a:r>
            <a:r>
              <a:rPr lang="en-US" sz="1600" dirty="0">
                <a:highlight>
                  <a:srgbClr val="FFFF00"/>
                </a:highlight>
              </a:rPr>
              <a:t>.</a:t>
            </a:r>
            <a:r>
              <a:rPr lang="en-US" sz="1600" dirty="0"/>
              <a:t> If BII, BIE, or any items of income, gain, deduction, or loss that are taken into account in computing qualified tentative taxable income are maintained in a currency other than the U.S. dollar, then those items must be </a:t>
            </a:r>
            <a:r>
              <a:rPr lang="en-US" sz="1600" dirty="0">
                <a:highlight>
                  <a:srgbClr val="FFFF00"/>
                </a:highlight>
              </a:rPr>
              <a:t>translated into the U.S. dollar using the average exchange rate </a:t>
            </a:r>
            <a:r>
              <a:rPr lang="en-US" sz="1600" dirty="0"/>
              <a:t>for the taxable year or the specified taxable year, as applicable.  </a:t>
            </a:r>
            <a:r>
              <a:rPr lang="en-US" sz="1600" i="0" dirty="0">
                <a:solidFill>
                  <a:srgbClr val="333333"/>
                </a:solidFill>
                <a:effectLst/>
              </a:rPr>
              <a:t>Treas. Reg. § 1.163(j)-7(h) (</a:t>
            </a:r>
            <a:r>
              <a:rPr lang="en-US" sz="1600" b="1" i="0" dirty="0">
                <a:solidFill>
                  <a:srgbClr val="FF0000"/>
                </a:solidFill>
                <a:effectLst/>
              </a:rPr>
              <a:t>2021</a:t>
            </a:r>
            <a:r>
              <a:rPr lang="en-US" sz="1600" i="0" dirty="0">
                <a:solidFill>
                  <a:srgbClr val="333333"/>
                </a:solidFill>
                <a:effectLst/>
              </a:rPr>
              <a:t>)</a:t>
            </a:r>
            <a:endParaRPr lang="en-US" sz="1600"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221</a:t>
            </a:fld>
            <a:endParaRPr lang="en-US" dirty="0"/>
          </a:p>
        </p:txBody>
      </p:sp>
      <p:sp>
        <p:nvSpPr>
          <p:cNvPr id="9" name="Title 1">
            <a:extLst>
              <a:ext uri="{FF2B5EF4-FFF2-40B4-BE49-F238E27FC236}">
                <a16:creationId xmlns:a16="http://schemas.microsoft.com/office/drawing/2014/main" id="{A1E4BE7B-853C-451F-9FBC-1850C2F7553D}"/>
              </a:ext>
            </a:extLst>
          </p:cNvPr>
          <p:cNvSpPr>
            <a:spLocks noGrp="1"/>
          </p:cNvSpPr>
          <p:nvPr>
            <p:ph type="title"/>
          </p:nvPr>
        </p:nvSpPr>
        <p:spPr>
          <a:xfrm>
            <a:off x="11151" y="122661"/>
            <a:ext cx="12192000" cy="484881"/>
          </a:xfrm>
        </p:spPr>
        <p:txBody>
          <a:bodyPr>
            <a:noAutofit/>
          </a:bodyPr>
          <a:lstStyle/>
          <a:p>
            <a:pPr algn="ctr"/>
            <a:r>
              <a:rPr lang="en-US" sz="4000" dirty="0"/>
              <a:t>Treas. Reg. § 1.163(j)-7(h) – Election to Apply Safe Harbor</a:t>
            </a:r>
          </a:p>
        </p:txBody>
      </p:sp>
      <p:sp>
        <p:nvSpPr>
          <p:cNvPr id="10" name="TextBox 9">
            <a:extLst>
              <a:ext uri="{FF2B5EF4-FFF2-40B4-BE49-F238E27FC236}">
                <a16:creationId xmlns:a16="http://schemas.microsoft.com/office/drawing/2014/main" id="{E22763C0-E9DC-46A1-BB7F-AE7CA8FDBCAF}"/>
              </a:ext>
            </a:extLst>
          </p:cNvPr>
          <p:cNvSpPr txBox="1"/>
          <p:nvPr/>
        </p:nvSpPr>
        <p:spPr>
          <a:xfrm>
            <a:off x="11107819" y="803164"/>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3</a:t>
            </a:r>
          </a:p>
        </p:txBody>
      </p:sp>
    </p:spTree>
    <p:extLst>
      <p:ext uri="{BB962C8B-B14F-4D97-AF65-F5344CB8AC3E}">
        <p14:creationId xmlns:p14="http://schemas.microsoft.com/office/powerpoint/2010/main" val="108419735"/>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151" y="122661"/>
            <a:ext cx="12192000" cy="484881"/>
          </a:xfrm>
        </p:spPr>
        <p:txBody>
          <a:bodyPr>
            <a:noAutofit/>
          </a:bodyPr>
          <a:lstStyle/>
          <a:p>
            <a:pPr algn="ctr"/>
            <a:r>
              <a:rPr lang="en-US" sz="4000" dirty="0"/>
              <a:t>Treas. Reg. § 1.163(j)-7(h) – Election to Apply Safe Harbor</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79864" y="740425"/>
            <a:ext cx="10760925" cy="6117575"/>
          </a:xfrm>
        </p:spPr>
        <p:txBody>
          <a:bodyPr>
            <a:noAutofit/>
          </a:bodyPr>
          <a:lstStyle/>
          <a:p>
            <a:pPr marL="457200" lvl="1" indent="0" fontAlgn="base">
              <a:buNone/>
            </a:pPr>
            <a:r>
              <a:rPr lang="en-US" sz="1500" dirty="0"/>
              <a:t>(h) </a:t>
            </a:r>
            <a:r>
              <a:rPr lang="en-US" sz="1500" b="1" i="1" dirty="0"/>
              <a:t>Election to apply safe-harbor</a:t>
            </a:r>
            <a:r>
              <a:rPr lang="en-US" sz="1500" b="1" dirty="0"/>
              <a:t>— [Continued]</a:t>
            </a:r>
          </a:p>
          <a:p>
            <a:pPr marL="457200" lvl="1" indent="0" fontAlgn="base">
              <a:buNone/>
            </a:pPr>
            <a:r>
              <a:rPr lang="en-US" sz="1500" dirty="0"/>
              <a:t>(3) </a:t>
            </a:r>
            <a:r>
              <a:rPr lang="en-US" sz="1500" b="1" i="1" dirty="0">
                <a:solidFill>
                  <a:srgbClr val="FF0000"/>
                </a:solidFill>
              </a:rPr>
              <a:t>Eligible amount</a:t>
            </a:r>
            <a:r>
              <a:rPr lang="en-US" sz="1500" dirty="0"/>
              <a:t>—</a:t>
            </a:r>
          </a:p>
          <a:p>
            <a:pPr marL="457200" lvl="1" indent="0" fontAlgn="base">
              <a:buAutoNum type="romanLcParenBoth"/>
            </a:pPr>
            <a:r>
              <a:rPr lang="en-US" sz="1500" dirty="0"/>
              <a:t> </a:t>
            </a:r>
            <a:r>
              <a:rPr lang="en-US" sz="1500" b="1" i="1" dirty="0">
                <a:solidFill>
                  <a:srgbClr val="FF0000"/>
                </a:solidFill>
              </a:rPr>
              <a:t>Stand-alone applicable CFC</a:t>
            </a:r>
            <a:r>
              <a:rPr lang="en-US" sz="1500" dirty="0"/>
              <a:t>. </a:t>
            </a:r>
            <a:r>
              <a:rPr lang="en-US" sz="1500" dirty="0">
                <a:highlight>
                  <a:srgbClr val="FFFF00"/>
                </a:highlight>
              </a:rPr>
              <a:t>The eligible amount of a stand-alone applicable CFC for a taxable year is the sum of the amounts a domestic corporation would include in gross income under sections 951(a)(1)(A) and 951A(a), reduced by any deductions that would be allowed under section 245A </a:t>
            </a:r>
            <a:r>
              <a:rPr lang="en-US" sz="1500" dirty="0"/>
              <a:t>(by reason of section 964(e)(4)) </a:t>
            </a:r>
            <a:r>
              <a:rPr lang="en-US" sz="1500" dirty="0">
                <a:highlight>
                  <a:srgbClr val="FFFF00"/>
                </a:highlight>
              </a:rPr>
              <a:t>or section 250(a)(1)(B)(</a:t>
            </a:r>
            <a:r>
              <a:rPr lang="en-US" sz="1500" dirty="0" err="1">
                <a:highlight>
                  <a:srgbClr val="FFFF00"/>
                </a:highlight>
              </a:rPr>
              <a:t>i</a:t>
            </a:r>
            <a:r>
              <a:rPr lang="en-US" sz="1500" dirty="0">
                <a:highlight>
                  <a:srgbClr val="FFFF00"/>
                </a:highlight>
              </a:rPr>
              <a:t>), </a:t>
            </a:r>
            <a:r>
              <a:rPr lang="en-US" sz="1500" dirty="0"/>
              <a:t>determined as if the domestic corporation has a taxable year that ends on the last date of the taxable year of the stand-alone applicable CFC, it wholly owns the stand-alone applicable CFC throughout the CFC’s taxable year, it does not own any assets other than stock in the stand-alone applicable CFC, and it has no other items of income, gain, deduction, or loss.</a:t>
            </a:r>
          </a:p>
          <a:p>
            <a:pPr marL="457200" lvl="1" indent="0" fontAlgn="base">
              <a:buNone/>
            </a:pPr>
            <a:r>
              <a:rPr lang="en-US" sz="1500" dirty="0"/>
              <a:t>(ii) </a:t>
            </a:r>
            <a:r>
              <a:rPr lang="en-US" sz="1500" b="1" i="1" dirty="0">
                <a:solidFill>
                  <a:srgbClr val="FF0000"/>
                </a:solidFill>
              </a:rPr>
              <a:t>CFC group</a:t>
            </a:r>
            <a:r>
              <a:rPr lang="en-US" sz="1500" dirty="0"/>
              <a:t>. </a:t>
            </a:r>
            <a:r>
              <a:rPr lang="en-US" sz="1500" dirty="0">
                <a:highlight>
                  <a:srgbClr val="FFFF00"/>
                </a:highlight>
              </a:rPr>
              <a:t>The eligible amount of a CFC group for a specified period is the sum of the amounts a domestic corporation would include in gross income under sections 951(a)(1)(A) and 951A(a), reduced by any deductions that would be allowed under section 245A </a:t>
            </a:r>
            <a:r>
              <a:rPr lang="en-US" sz="1500" dirty="0"/>
              <a:t>(by reason of section 964(e)(4)) </a:t>
            </a:r>
            <a:r>
              <a:rPr lang="en-US" sz="1500" dirty="0">
                <a:highlight>
                  <a:srgbClr val="FFFF00"/>
                </a:highlight>
              </a:rPr>
              <a:t>or section 250(a)(1)(B)(</a:t>
            </a:r>
            <a:r>
              <a:rPr lang="en-US" sz="1500" dirty="0" err="1">
                <a:highlight>
                  <a:srgbClr val="FFFF00"/>
                </a:highlight>
              </a:rPr>
              <a:t>i</a:t>
            </a:r>
            <a:r>
              <a:rPr lang="en-US" sz="1500" dirty="0">
                <a:highlight>
                  <a:srgbClr val="FFFF00"/>
                </a:highlight>
              </a:rPr>
              <a:t>), </a:t>
            </a:r>
            <a:r>
              <a:rPr lang="en-US" sz="1500" dirty="0"/>
              <a:t>determined as if the domestic corporation has a taxable year that is the specified period, it wholly owns each CFC group member throughout the CFC group member’s specified taxable year, it does not own any assets other than stock in the CFC group members, and it has no other items of income, gain, deduction, or loss. </a:t>
            </a:r>
          </a:p>
          <a:p>
            <a:pPr marL="457200" lvl="1" indent="0" fontAlgn="base">
              <a:buNone/>
            </a:pPr>
            <a:r>
              <a:rPr lang="en-US" sz="1500" dirty="0"/>
              <a:t>(iii) </a:t>
            </a:r>
            <a:r>
              <a:rPr lang="en-US" sz="1500" b="1" i="1" dirty="0">
                <a:solidFill>
                  <a:srgbClr val="FF0000"/>
                </a:solidFill>
              </a:rPr>
              <a:t>Additional rules for determining an eligible amount</a:t>
            </a:r>
            <a:r>
              <a:rPr lang="en-US" sz="1500" dirty="0"/>
              <a:t>. For purposes of paragraphs (h)(3)(</a:t>
            </a:r>
            <a:r>
              <a:rPr lang="en-US" sz="1500" dirty="0" err="1"/>
              <a:t>i</a:t>
            </a:r>
            <a:r>
              <a:rPr lang="en-US" sz="1500" dirty="0"/>
              <a:t>) and (ii) of this section, </a:t>
            </a:r>
            <a:r>
              <a:rPr lang="en-US" sz="1500" dirty="0">
                <a:highlight>
                  <a:srgbClr val="FFFF00"/>
                </a:highlight>
              </a:rPr>
              <a:t>the amounts that would be included in gross income of a United States shareholder under sections 951(a)(1)(A) and 951A(a), and any corresponding deductions that would be allowed under section 245A </a:t>
            </a:r>
            <a:r>
              <a:rPr lang="en-US" sz="1500" dirty="0"/>
              <a:t>(by reason of section 964(e)(4)) </a:t>
            </a:r>
            <a:r>
              <a:rPr lang="en-US" sz="1500" dirty="0">
                <a:highlight>
                  <a:srgbClr val="FFFF00"/>
                </a:highlight>
              </a:rPr>
              <a:t>or section 250(a)(1)(B)(</a:t>
            </a:r>
            <a:r>
              <a:rPr lang="en-US" sz="1500" dirty="0" err="1">
                <a:highlight>
                  <a:srgbClr val="FFFF00"/>
                </a:highlight>
              </a:rPr>
              <a:t>i</a:t>
            </a:r>
            <a:r>
              <a:rPr lang="en-US" sz="1500" dirty="0">
                <a:highlight>
                  <a:srgbClr val="FFFF00"/>
                </a:highlight>
              </a:rPr>
              <a:t>), are determined by </a:t>
            </a:r>
            <a:r>
              <a:rPr lang="en-US" sz="1500" b="1" dirty="0">
                <a:solidFill>
                  <a:srgbClr val="FF0000"/>
                </a:solidFill>
                <a:highlight>
                  <a:srgbClr val="FFFF00"/>
                </a:highlight>
              </a:rPr>
              <a:t>taking into account any elections</a:t>
            </a:r>
            <a:r>
              <a:rPr lang="en-US" sz="1500" dirty="0">
                <a:highlight>
                  <a:srgbClr val="FFFF00"/>
                </a:highlight>
              </a:rPr>
              <a:t> that are made with respect to the applicable CFC(s), including under § 1.954–1(d)(5) (relating to the </a:t>
            </a:r>
            <a:r>
              <a:rPr lang="en-US" sz="1500" b="1" dirty="0">
                <a:solidFill>
                  <a:srgbClr val="FF0000"/>
                </a:solidFill>
                <a:highlight>
                  <a:srgbClr val="FFFF00"/>
                </a:highlight>
              </a:rPr>
              <a:t>subpart F high-tax exception</a:t>
            </a:r>
            <a:r>
              <a:rPr lang="en-US" sz="1500" dirty="0">
                <a:highlight>
                  <a:srgbClr val="FFFF00"/>
                </a:highlight>
              </a:rPr>
              <a:t>) and § 1.951A–2(c)(7)(viii) (relating to the </a:t>
            </a:r>
            <a:r>
              <a:rPr lang="en-US" sz="1500" b="1" dirty="0">
                <a:solidFill>
                  <a:srgbClr val="FF0000"/>
                </a:solidFill>
                <a:highlight>
                  <a:srgbClr val="FFFF00"/>
                </a:highlight>
              </a:rPr>
              <a:t>GILTI high-tax exclusion</a:t>
            </a:r>
            <a:r>
              <a:rPr lang="en-US" sz="1500" dirty="0">
                <a:highlight>
                  <a:srgbClr val="FFFF00"/>
                </a:highlight>
              </a:rPr>
              <a:t>). </a:t>
            </a:r>
            <a:r>
              <a:rPr lang="en-US" sz="1500" dirty="0"/>
              <a:t>These amounts are also determined </a:t>
            </a:r>
            <a:r>
              <a:rPr lang="en-US" sz="1500" dirty="0">
                <a:highlight>
                  <a:srgbClr val="FFFF00"/>
                </a:highlight>
              </a:rPr>
              <a:t>without regard to any section 163(j) limitation on business interest expense and without regard to any disallowed business interest expense carryovers</a:t>
            </a:r>
            <a:r>
              <a:rPr lang="en-US" sz="1500" dirty="0"/>
              <a:t>. In addition, those amounts are determined by only taking in account items of the applicable CFC(s) that are properly allocable to a non-excepted trade or business under § 1.163(j)–10.</a:t>
            </a:r>
          </a:p>
          <a:p>
            <a:pPr marL="457200" lvl="1" indent="0" fontAlgn="base">
              <a:buNone/>
            </a:pPr>
            <a:r>
              <a:rPr lang="en-US" sz="1500" dirty="0"/>
              <a:t>(4) </a:t>
            </a:r>
            <a:r>
              <a:rPr lang="en-US" sz="1500" b="1" i="1" dirty="0">
                <a:solidFill>
                  <a:srgbClr val="FF0000"/>
                </a:solidFill>
              </a:rPr>
              <a:t>Qualified tentative taxable income</a:t>
            </a:r>
            <a:r>
              <a:rPr lang="en-US" sz="1500" dirty="0"/>
              <a:t>. The term qualified tentative taxable income means, with respect to a taxable year of a stand-alone applicable CFC, the applicable CFC’s tentative taxable income, and with respect to a specified period of a CFC group, the sum of each CFC group member’s tentative taxable income for the specified taxable year; provided that for purposes of this paragraph (h)(4), </a:t>
            </a:r>
            <a:r>
              <a:rPr lang="en-US" sz="1500" dirty="0">
                <a:highlight>
                  <a:srgbClr val="FFFF00"/>
                </a:highlight>
              </a:rPr>
              <a:t>tentative taxable income is determined by taking into account only items properly allocable to a non-excepted trade or business</a:t>
            </a:r>
            <a:r>
              <a:rPr lang="en-US" sz="1500" dirty="0"/>
              <a:t> under § 1.163(j)–10. </a:t>
            </a:r>
          </a:p>
          <a:p>
            <a:pPr marL="0" lvl="1" indent="0" fontAlgn="base">
              <a:buNone/>
            </a:pPr>
            <a:r>
              <a:rPr lang="en-US" sz="1500" i="0" dirty="0">
                <a:solidFill>
                  <a:srgbClr val="333333"/>
                </a:solidFill>
                <a:effectLst/>
              </a:rPr>
              <a:t>Treas. Reg. § 1.163(j)-7(h) (</a:t>
            </a:r>
            <a:r>
              <a:rPr lang="en-US" sz="1500" b="1" i="0" dirty="0">
                <a:solidFill>
                  <a:srgbClr val="FF0000"/>
                </a:solidFill>
                <a:effectLst/>
              </a:rPr>
              <a:t>2021</a:t>
            </a:r>
            <a:r>
              <a:rPr lang="en-US" sz="1500" i="0" dirty="0">
                <a:solidFill>
                  <a:srgbClr val="333333"/>
                </a:solidFill>
                <a:effectLst/>
              </a:rPr>
              <a:t>)</a:t>
            </a:r>
            <a:endParaRPr lang="en-US" sz="1500"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222</a:t>
            </a:fld>
            <a:endParaRPr lang="en-US" dirty="0"/>
          </a:p>
        </p:txBody>
      </p:sp>
      <p:sp>
        <p:nvSpPr>
          <p:cNvPr id="8" name="TextBox 7">
            <a:extLst>
              <a:ext uri="{FF2B5EF4-FFF2-40B4-BE49-F238E27FC236}">
                <a16:creationId xmlns:a16="http://schemas.microsoft.com/office/drawing/2014/main" id="{FFC9ADC5-5BD1-40C5-A5F8-80199644307A}"/>
              </a:ext>
            </a:extLst>
          </p:cNvPr>
          <p:cNvSpPr txBox="1"/>
          <p:nvPr/>
        </p:nvSpPr>
        <p:spPr>
          <a:xfrm>
            <a:off x="11107819" y="803164"/>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3</a:t>
            </a:r>
          </a:p>
        </p:txBody>
      </p:sp>
    </p:spTree>
    <p:extLst>
      <p:ext uri="{BB962C8B-B14F-4D97-AF65-F5344CB8AC3E}">
        <p14:creationId xmlns:p14="http://schemas.microsoft.com/office/powerpoint/2010/main" val="189570537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24108" y="740425"/>
            <a:ext cx="10760925" cy="6117575"/>
          </a:xfrm>
        </p:spPr>
        <p:txBody>
          <a:bodyPr>
            <a:noAutofit/>
          </a:bodyPr>
          <a:lstStyle/>
          <a:p>
            <a:pPr marL="457200" lvl="1" indent="0" fontAlgn="base">
              <a:buNone/>
            </a:pPr>
            <a:r>
              <a:rPr lang="en-US" sz="1700" dirty="0"/>
              <a:t>(h) </a:t>
            </a:r>
            <a:r>
              <a:rPr lang="en-US" sz="1700" i="1" dirty="0"/>
              <a:t>Election to apply safe-harbor</a:t>
            </a:r>
            <a:r>
              <a:rPr lang="en-US" sz="1700" dirty="0"/>
              <a:t>— [Continued]</a:t>
            </a:r>
          </a:p>
          <a:p>
            <a:pPr marL="457200" lvl="1" indent="0" fontAlgn="base">
              <a:buNone/>
            </a:pPr>
            <a:r>
              <a:rPr lang="en-US" sz="1700" dirty="0"/>
              <a:t>(5) </a:t>
            </a:r>
            <a:r>
              <a:rPr lang="en-US" sz="1700" b="1" i="1" dirty="0">
                <a:solidFill>
                  <a:srgbClr val="FF0000"/>
                </a:solidFill>
              </a:rPr>
              <a:t>Manner of making a safe-harbor election</a:t>
            </a:r>
            <a:r>
              <a:rPr lang="en-US" sz="1700" dirty="0"/>
              <a:t>—</a:t>
            </a:r>
          </a:p>
          <a:p>
            <a:pPr marL="457200" lvl="1" indent="0" fontAlgn="base">
              <a:buNone/>
            </a:pPr>
            <a:r>
              <a:rPr lang="en-US" sz="1700" dirty="0"/>
              <a:t>(</a:t>
            </a:r>
            <a:r>
              <a:rPr lang="en-US" sz="1700" dirty="0" err="1"/>
              <a:t>i</a:t>
            </a:r>
            <a:r>
              <a:rPr lang="en-US" sz="1700" dirty="0"/>
              <a:t>) </a:t>
            </a:r>
            <a:r>
              <a:rPr lang="en-US" sz="1700" b="1" i="1" dirty="0">
                <a:solidFill>
                  <a:srgbClr val="FF0000"/>
                </a:solidFill>
              </a:rPr>
              <a:t>In general</a:t>
            </a:r>
            <a:r>
              <a:rPr lang="en-US" sz="1700" dirty="0"/>
              <a:t>. </a:t>
            </a:r>
            <a:r>
              <a:rPr lang="en-US" sz="1700" dirty="0">
                <a:highlight>
                  <a:srgbClr val="FFFF00"/>
                </a:highlight>
              </a:rPr>
              <a:t>A safe-harbor election is an annual election made under this paragraph (h)(5) with respect to a taxable year of a stand-alone applicable CFC or with respect to a specified period of a CFC group. A safe-harbor election that is made with respect to a specified period of a CFC group is effective with respect to each CFC group member for its specified taxable year. A safe-harbor election is only effective if made by each designated U.S. person with respect to a stand-alone applicable CFC or a CFC group. A safe-harbor election is made with respect to a taxable year of a standalone applicable CFC, or a specified period of a CFC group, no later than the due date (taking into account extensions, if any) of the original Federal income tax return for the taxable year of each designated U.S. person, respectively, in which or with which the taxable year of the standalone applicable CFC ends or the specified period of the CFC group ends. </a:t>
            </a:r>
          </a:p>
          <a:p>
            <a:pPr marL="457200" lvl="1" indent="0" fontAlgn="base">
              <a:buNone/>
            </a:pPr>
            <a:r>
              <a:rPr lang="en-US" sz="1700" dirty="0"/>
              <a:t>(ii) </a:t>
            </a:r>
            <a:r>
              <a:rPr lang="en-US" sz="1700" b="1" i="1" dirty="0">
                <a:solidFill>
                  <a:srgbClr val="FF0000"/>
                </a:solidFill>
              </a:rPr>
              <a:t>Election statement</a:t>
            </a:r>
            <a:r>
              <a:rPr lang="en-US" sz="1700" dirty="0"/>
              <a:t>. To make a safe-harbor election, </a:t>
            </a:r>
            <a:r>
              <a:rPr lang="en-US" sz="1700" dirty="0">
                <a:highlight>
                  <a:srgbClr val="FFFF00"/>
                </a:highlight>
              </a:rPr>
              <a:t>each designated U.S. person must attach to its relevant Federal income tax return or information return a statement that includes the name and taxpayer identification number of all designated U.S. persons, a statement that a safe-harbor election is being made pursuant to § 1.163(j)–7(h) and a calculation that substantiates that the requirements for making the election are satisfied, and the taxable year of the stand-alone applicable CFC or the specified period of the CFC group, as applicable, for which the safe-harbor election is being made in accordance with publications, forms, instructions, or other guidance. In the case of a CFC group, the statement must also include the name of each CFC group member and its specified taxable year that ends with or within the specified period for which the safe-harbor election is being made</a:t>
            </a:r>
            <a:r>
              <a:rPr lang="en-US" sz="1700" dirty="0"/>
              <a:t>. The statement must be filed in the manner prescribed in publications, forms, instructions, or other guidance. </a:t>
            </a:r>
          </a:p>
          <a:p>
            <a:pPr marL="457200" lvl="1" indent="0" fontAlgn="base">
              <a:buNone/>
            </a:pPr>
            <a:r>
              <a:rPr lang="en-US" sz="1700" dirty="0"/>
              <a:t>(6) </a:t>
            </a:r>
            <a:r>
              <a:rPr lang="en-US" sz="1700" b="1" i="1" dirty="0">
                <a:solidFill>
                  <a:srgbClr val="FF0000"/>
                </a:solidFill>
              </a:rPr>
              <a:t>Special rule for taxable years or specified periods beginning in 2019 or 2020</a:t>
            </a:r>
            <a:r>
              <a:rPr lang="en-US" sz="1700" dirty="0"/>
              <a:t>. In the case of a stand-alone applicable CFC, </a:t>
            </a:r>
            <a:r>
              <a:rPr lang="en-US" sz="1700" dirty="0">
                <a:highlight>
                  <a:srgbClr val="FFFF00"/>
                </a:highlight>
              </a:rPr>
              <a:t>for any taxable year beginning in </a:t>
            </a:r>
            <a:r>
              <a:rPr lang="en-US" sz="1700" b="1" dirty="0">
                <a:solidFill>
                  <a:srgbClr val="FF0000"/>
                </a:solidFill>
                <a:highlight>
                  <a:srgbClr val="FFFF00"/>
                </a:highlight>
              </a:rPr>
              <a:t>2019 or 2020</a:t>
            </a:r>
            <a:r>
              <a:rPr lang="en-US" sz="1700" dirty="0"/>
              <a:t>, paragraph (h)(2)(</a:t>
            </a:r>
            <a:r>
              <a:rPr lang="en-US" sz="1700" dirty="0" err="1"/>
              <a:t>i</a:t>
            </a:r>
            <a:r>
              <a:rPr lang="en-US" sz="1700" dirty="0"/>
              <a:t>) of this section is applied by </a:t>
            </a:r>
            <a:r>
              <a:rPr lang="en-US" sz="1700" dirty="0">
                <a:highlight>
                  <a:srgbClr val="FFFF00"/>
                </a:highlight>
              </a:rPr>
              <a:t>substituting ‘‘</a:t>
            </a:r>
            <a:r>
              <a:rPr lang="en-US" sz="1700" b="1" dirty="0">
                <a:solidFill>
                  <a:srgbClr val="FF0000"/>
                </a:solidFill>
                <a:highlight>
                  <a:srgbClr val="FFFF00"/>
                </a:highlight>
              </a:rPr>
              <a:t>50</a:t>
            </a:r>
            <a:r>
              <a:rPr lang="en-US" sz="1700" dirty="0">
                <a:highlight>
                  <a:srgbClr val="FFFF00"/>
                </a:highlight>
              </a:rPr>
              <a:t> percent’’ </a:t>
            </a:r>
            <a:r>
              <a:rPr lang="en-US" sz="1700" b="1" dirty="0">
                <a:solidFill>
                  <a:srgbClr val="FF0000"/>
                </a:solidFill>
                <a:highlight>
                  <a:srgbClr val="FFFF00"/>
                </a:highlight>
              </a:rPr>
              <a:t>for</a:t>
            </a:r>
            <a:r>
              <a:rPr lang="en-US" sz="1700" dirty="0">
                <a:solidFill>
                  <a:srgbClr val="FF0000"/>
                </a:solidFill>
                <a:highlight>
                  <a:srgbClr val="FFFF00"/>
                </a:highlight>
              </a:rPr>
              <a:t> </a:t>
            </a:r>
            <a:r>
              <a:rPr lang="en-US" sz="1700" dirty="0">
                <a:highlight>
                  <a:srgbClr val="FFFF00"/>
                </a:highlight>
              </a:rPr>
              <a:t>‘‘</a:t>
            </a:r>
            <a:r>
              <a:rPr lang="en-US" sz="1700" b="1" dirty="0">
                <a:solidFill>
                  <a:srgbClr val="FF0000"/>
                </a:solidFill>
                <a:highlight>
                  <a:srgbClr val="FFFF00"/>
                </a:highlight>
              </a:rPr>
              <a:t>30 </a:t>
            </a:r>
            <a:r>
              <a:rPr lang="en-US" sz="1700" dirty="0">
                <a:highlight>
                  <a:srgbClr val="FFFF00"/>
                </a:highlight>
              </a:rPr>
              <a:t>percent.’’ </a:t>
            </a:r>
            <a:r>
              <a:rPr lang="en-US" sz="1700" dirty="0"/>
              <a:t>In the case of a CFC group, for any specified period beginning in 2019 or 2020, paragraph (h)(2)(ii)(A) of this section is applied by substituting ‘‘50 percent’’ for ‘‘30 percent.’’</a:t>
            </a:r>
          </a:p>
          <a:p>
            <a:pPr marL="0" lvl="1" indent="0" fontAlgn="base">
              <a:buNone/>
            </a:pPr>
            <a:r>
              <a:rPr lang="en-US" sz="1700" i="0" dirty="0">
                <a:solidFill>
                  <a:srgbClr val="333333"/>
                </a:solidFill>
                <a:effectLst/>
              </a:rPr>
              <a:t>Treas. Reg. § 1.163(j)-7(h) (</a:t>
            </a:r>
            <a:r>
              <a:rPr lang="en-US" sz="1700" b="1" i="0" dirty="0">
                <a:solidFill>
                  <a:srgbClr val="FF0000"/>
                </a:solidFill>
                <a:effectLst/>
              </a:rPr>
              <a:t>2021</a:t>
            </a:r>
            <a:r>
              <a:rPr lang="en-US" sz="1700" i="0" dirty="0">
                <a:solidFill>
                  <a:srgbClr val="333333"/>
                </a:solidFill>
                <a:effectLst/>
              </a:rPr>
              <a:t>)</a:t>
            </a:r>
            <a:endParaRPr lang="en-US" sz="17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223</a:t>
            </a:fld>
            <a:endParaRPr lang="en-US" dirty="0"/>
          </a:p>
        </p:txBody>
      </p:sp>
      <p:sp>
        <p:nvSpPr>
          <p:cNvPr id="9" name="Title 1">
            <a:extLst>
              <a:ext uri="{FF2B5EF4-FFF2-40B4-BE49-F238E27FC236}">
                <a16:creationId xmlns:a16="http://schemas.microsoft.com/office/drawing/2014/main" id="{FFB05180-2257-4E26-BF24-F34B196088A4}"/>
              </a:ext>
            </a:extLst>
          </p:cNvPr>
          <p:cNvSpPr>
            <a:spLocks noGrp="1"/>
          </p:cNvSpPr>
          <p:nvPr>
            <p:ph type="title"/>
          </p:nvPr>
        </p:nvSpPr>
        <p:spPr>
          <a:xfrm>
            <a:off x="11151" y="122661"/>
            <a:ext cx="12192000" cy="484881"/>
          </a:xfrm>
        </p:spPr>
        <p:txBody>
          <a:bodyPr>
            <a:noAutofit/>
          </a:bodyPr>
          <a:lstStyle/>
          <a:p>
            <a:pPr algn="ctr"/>
            <a:r>
              <a:rPr lang="en-US" sz="4000" dirty="0"/>
              <a:t>Treas. Reg. § 1.163(j)-7(h) – Election to Apply Safe Harbor</a:t>
            </a:r>
          </a:p>
        </p:txBody>
      </p:sp>
      <p:sp>
        <p:nvSpPr>
          <p:cNvPr id="10" name="TextBox 9">
            <a:extLst>
              <a:ext uri="{FF2B5EF4-FFF2-40B4-BE49-F238E27FC236}">
                <a16:creationId xmlns:a16="http://schemas.microsoft.com/office/drawing/2014/main" id="{4F514944-1666-4BA1-A675-42528FD0BF8D}"/>
              </a:ext>
            </a:extLst>
          </p:cNvPr>
          <p:cNvSpPr txBox="1"/>
          <p:nvPr/>
        </p:nvSpPr>
        <p:spPr>
          <a:xfrm>
            <a:off x="11107819" y="803164"/>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3</a:t>
            </a:r>
          </a:p>
        </p:txBody>
      </p:sp>
    </p:spTree>
    <p:extLst>
      <p:ext uri="{BB962C8B-B14F-4D97-AF65-F5344CB8AC3E}">
        <p14:creationId xmlns:p14="http://schemas.microsoft.com/office/powerpoint/2010/main" val="2903888214"/>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224</a:t>
            </a:fld>
            <a:endParaRPr lang="en-US" dirty="0"/>
          </a:p>
        </p:txBody>
      </p:sp>
      <p:sp>
        <p:nvSpPr>
          <p:cNvPr id="9" name="Rectangle 8">
            <a:extLst>
              <a:ext uri="{FF2B5EF4-FFF2-40B4-BE49-F238E27FC236}">
                <a16:creationId xmlns:a16="http://schemas.microsoft.com/office/drawing/2014/main" id="{D1AD24CD-DA63-497C-AA2A-F6386EEEC6DC}"/>
              </a:ext>
            </a:extLst>
          </p:cNvPr>
          <p:cNvSpPr/>
          <p:nvPr/>
        </p:nvSpPr>
        <p:spPr>
          <a:xfrm>
            <a:off x="8801127" y="1040775"/>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828AD4C-78CB-43EF-821A-569EF23371BE}"/>
              </a:ext>
            </a:extLst>
          </p:cNvPr>
          <p:cNvSpPr/>
          <p:nvPr/>
        </p:nvSpPr>
        <p:spPr>
          <a:xfrm>
            <a:off x="8308637" y="1943951"/>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E5D5B29-333B-4E6C-855A-4F6B6D614537}"/>
              </a:ext>
            </a:extLst>
          </p:cNvPr>
          <p:cNvSpPr txBox="1"/>
          <p:nvPr/>
        </p:nvSpPr>
        <p:spPr>
          <a:xfrm>
            <a:off x="8762629" y="1051039"/>
            <a:ext cx="856647" cy="369332"/>
          </a:xfrm>
          <a:prstGeom prst="rect">
            <a:avLst/>
          </a:prstGeom>
          <a:noFill/>
        </p:spPr>
        <p:txBody>
          <a:bodyPr wrap="square" rtlCol="0">
            <a:spAutoFit/>
          </a:bodyPr>
          <a:lstStyle/>
          <a:p>
            <a:r>
              <a:rPr lang="en-US" dirty="0"/>
              <a:t>   USP</a:t>
            </a:r>
          </a:p>
        </p:txBody>
      </p:sp>
      <p:sp>
        <p:nvSpPr>
          <p:cNvPr id="12" name="TextBox 11">
            <a:extLst>
              <a:ext uri="{FF2B5EF4-FFF2-40B4-BE49-F238E27FC236}">
                <a16:creationId xmlns:a16="http://schemas.microsoft.com/office/drawing/2014/main" id="{4B349E51-00D6-4DC3-9014-5C013DBA490B}"/>
              </a:ext>
            </a:extLst>
          </p:cNvPr>
          <p:cNvSpPr txBox="1"/>
          <p:nvPr/>
        </p:nvSpPr>
        <p:spPr>
          <a:xfrm>
            <a:off x="8352264" y="1992713"/>
            <a:ext cx="697522" cy="369332"/>
          </a:xfrm>
          <a:prstGeom prst="rect">
            <a:avLst/>
          </a:prstGeom>
          <a:noFill/>
        </p:spPr>
        <p:txBody>
          <a:bodyPr wrap="square" rtlCol="0">
            <a:spAutoFit/>
          </a:bodyPr>
          <a:lstStyle/>
          <a:p>
            <a:r>
              <a:rPr lang="en-US" dirty="0"/>
              <a:t>CFC1</a:t>
            </a:r>
          </a:p>
        </p:txBody>
      </p:sp>
      <p:sp>
        <p:nvSpPr>
          <p:cNvPr id="14" name="TextBox 13">
            <a:extLst>
              <a:ext uri="{FF2B5EF4-FFF2-40B4-BE49-F238E27FC236}">
                <a16:creationId xmlns:a16="http://schemas.microsoft.com/office/drawing/2014/main" id="{10DA54B9-C49F-4FDB-923F-E5AF3E0BE10C}"/>
              </a:ext>
            </a:extLst>
          </p:cNvPr>
          <p:cNvSpPr txBox="1"/>
          <p:nvPr/>
        </p:nvSpPr>
        <p:spPr>
          <a:xfrm>
            <a:off x="7928516" y="3114008"/>
            <a:ext cx="3947533" cy="923330"/>
          </a:xfrm>
          <a:prstGeom prst="rect">
            <a:avLst/>
          </a:prstGeom>
          <a:noFill/>
        </p:spPr>
        <p:txBody>
          <a:bodyPr wrap="square" rtlCol="0">
            <a:spAutoFit/>
          </a:bodyPr>
          <a:lstStyle/>
          <a:p>
            <a:r>
              <a:rPr lang="en-US" dirty="0"/>
              <a:t>USP = US Parent</a:t>
            </a:r>
          </a:p>
          <a:p>
            <a:r>
              <a:rPr lang="en-US" dirty="0"/>
              <a:t>CFC1 = Controlled Foreign Corporation 1</a:t>
            </a:r>
          </a:p>
          <a:p>
            <a:r>
              <a:rPr lang="en-US" dirty="0"/>
              <a:t>CFC2 = Controlled Foreign Corporation 2</a:t>
            </a:r>
          </a:p>
        </p:txBody>
      </p:sp>
      <p:sp>
        <p:nvSpPr>
          <p:cNvPr id="15" name="Rectangle 14">
            <a:extLst>
              <a:ext uri="{FF2B5EF4-FFF2-40B4-BE49-F238E27FC236}">
                <a16:creationId xmlns:a16="http://schemas.microsoft.com/office/drawing/2014/main" id="{3FE1BD90-DCFF-44B3-B4E9-5AB18FB33693}"/>
              </a:ext>
            </a:extLst>
          </p:cNvPr>
          <p:cNvSpPr/>
          <p:nvPr/>
        </p:nvSpPr>
        <p:spPr>
          <a:xfrm>
            <a:off x="9356193" y="1951976"/>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7A22D58E-EF28-47C9-8DBE-DF8A9DCBECE2}"/>
              </a:ext>
            </a:extLst>
          </p:cNvPr>
          <p:cNvSpPr txBox="1"/>
          <p:nvPr/>
        </p:nvSpPr>
        <p:spPr>
          <a:xfrm>
            <a:off x="9411629" y="2000738"/>
            <a:ext cx="752619" cy="369332"/>
          </a:xfrm>
          <a:prstGeom prst="rect">
            <a:avLst/>
          </a:prstGeom>
          <a:noFill/>
        </p:spPr>
        <p:txBody>
          <a:bodyPr wrap="square" rtlCol="0">
            <a:spAutoFit/>
          </a:bodyPr>
          <a:lstStyle/>
          <a:p>
            <a:r>
              <a:rPr lang="en-US" dirty="0"/>
              <a:t>CFC2</a:t>
            </a:r>
          </a:p>
        </p:txBody>
      </p:sp>
      <p:cxnSp>
        <p:nvCxnSpPr>
          <p:cNvPr id="17" name="Connector: Elbow 16">
            <a:extLst>
              <a:ext uri="{FF2B5EF4-FFF2-40B4-BE49-F238E27FC236}">
                <a16:creationId xmlns:a16="http://schemas.microsoft.com/office/drawing/2014/main" id="{74B0BE42-4209-46C1-AC2C-5AFE809D359B}"/>
              </a:ext>
            </a:extLst>
          </p:cNvPr>
          <p:cNvCxnSpPr>
            <a:cxnSpLocks/>
            <a:stCxn id="9" idx="2"/>
            <a:endCxn id="15" idx="0"/>
          </p:cNvCxnSpPr>
          <p:nvPr/>
        </p:nvCxnSpPr>
        <p:spPr>
          <a:xfrm rot="16200000" flipH="1">
            <a:off x="9220143" y="1411665"/>
            <a:ext cx="525556" cy="55506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F253C185-B63A-4573-9A81-01C3314FE4CA}"/>
              </a:ext>
            </a:extLst>
          </p:cNvPr>
          <p:cNvCxnSpPr>
            <a:cxnSpLocks/>
            <a:stCxn id="9" idx="2"/>
            <a:endCxn id="10" idx="0"/>
          </p:cNvCxnSpPr>
          <p:nvPr/>
        </p:nvCxnSpPr>
        <p:spPr>
          <a:xfrm rot="5400000">
            <a:off x="8700378" y="1438940"/>
            <a:ext cx="517531" cy="49249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1313C702-6A0E-46FF-B9F5-86D82893F4CA}"/>
              </a:ext>
            </a:extLst>
          </p:cNvPr>
          <p:cNvSpPr txBox="1"/>
          <p:nvPr/>
        </p:nvSpPr>
        <p:spPr>
          <a:xfrm>
            <a:off x="591017" y="735984"/>
            <a:ext cx="7125627" cy="6186309"/>
          </a:xfrm>
          <a:prstGeom prst="rect">
            <a:avLst/>
          </a:prstGeom>
          <a:noFill/>
        </p:spPr>
        <p:txBody>
          <a:bodyPr wrap="square" rtlCol="0">
            <a:spAutoFit/>
          </a:bodyPr>
          <a:lstStyle/>
          <a:p>
            <a:r>
              <a:rPr lang="en-US" b="1" u="sng" dirty="0"/>
              <a:t>Step 1:</a:t>
            </a:r>
          </a:p>
          <a:p>
            <a:r>
              <a:rPr lang="en-US" b="1" dirty="0"/>
              <a:t>Eligible amounts </a:t>
            </a:r>
            <a:r>
              <a:rPr lang="en-US" dirty="0"/>
              <a:t>are the CFC group eligible amounts = Subpart F income + approximate GILTI inclusion without tested losses &amp; without regard to income limits to 50% GILTI deduction (IRC § 250(a)(2)).  All computed without regard to IRC § 163(j) limitation.  </a:t>
            </a:r>
          </a:p>
          <a:p>
            <a:endParaRPr lang="en-US" dirty="0"/>
          </a:p>
          <a:p>
            <a:r>
              <a:rPr lang="en-US" dirty="0"/>
              <a:t>CFC group eligible amounts = 80 (30 from CFC 1 + 50 from CFC 2)</a:t>
            </a:r>
          </a:p>
          <a:p>
            <a:r>
              <a:rPr lang="en-US" b="1" u="sng" dirty="0"/>
              <a:t>Lesser</a:t>
            </a:r>
            <a:r>
              <a:rPr lang="en-US" dirty="0"/>
              <a:t> of CFC group eligible amounts (80) or TTI (100) = </a:t>
            </a:r>
            <a:r>
              <a:rPr lang="en-US" u="dbl" dirty="0"/>
              <a:t>80</a:t>
            </a:r>
            <a:r>
              <a:rPr lang="en-US" dirty="0"/>
              <a:t> </a:t>
            </a:r>
          </a:p>
          <a:p>
            <a:endParaRPr lang="en-US" dirty="0"/>
          </a:p>
          <a:p>
            <a:r>
              <a:rPr lang="en-US" b="1" u="sng" dirty="0"/>
              <a:t>Step 2:</a:t>
            </a:r>
          </a:p>
          <a:p>
            <a:r>
              <a:rPr lang="en-US" dirty="0"/>
              <a:t>80 X 30% = </a:t>
            </a:r>
            <a:r>
              <a:rPr lang="en-US" u="dbl" dirty="0"/>
              <a:t>24</a:t>
            </a:r>
            <a:br>
              <a:rPr lang="en-US" dirty="0"/>
            </a:br>
            <a:endParaRPr lang="en-US" dirty="0"/>
          </a:p>
          <a:p>
            <a:r>
              <a:rPr lang="en-US" b="1" u="sng" dirty="0"/>
              <a:t>Step 3:</a:t>
            </a:r>
          </a:p>
          <a:p>
            <a:r>
              <a:rPr lang="en-US" dirty="0"/>
              <a:t>If CFC group BIE (</a:t>
            </a:r>
            <a:r>
              <a:rPr lang="en-US" b="1" dirty="0"/>
              <a:t>20</a:t>
            </a:r>
            <a:r>
              <a:rPr lang="en-US" dirty="0"/>
              <a:t>) is </a:t>
            </a:r>
            <a:r>
              <a:rPr lang="en-US" b="1" u="sng" dirty="0"/>
              <a:t>less</a:t>
            </a:r>
            <a:r>
              <a:rPr lang="en-US" dirty="0"/>
              <a:t> than Step 2 (24), then USP may make annual safe harbor election on a timely filed income tax return and </a:t>
            </a:r>
            <a:r>
              <a:rPr lang="en-US" b="1" dirty="0"/>
              <a:t>deduct 20 BIE</a:t>
            </a:r>
            <a:r>
              <a:rPr lang="en-US" dirty="0"/>
              <a:t>.</a:t>
            </a:r>
          </a:p>
          <a:p>
            <a:endParaRPr lang="en-US" dirty="0"/>
          </a:p>
          <a:p>
            <a:r>
              <a:rPr lang="en-US" b="1" u="sng" dirty="0"/>
              <a:t>Results:</a:t>
            </a:r>
          </a:p>
          <a:p>
            <a:r>
              <a:rPr lang="en-US" dirty="0"/>
              <a:t>USP cannot use ETI of CFC group.</a:t>
            </a:r>
          </a:p>
          <a:p>
            <a:endParaRPr lang="en-US" dirty="0"/>
          </a:p>
          <a:p>
            <a:r>
              <a:rPr lang="en-US" dirty="0"/>
              <a:t>None of the BIE of CFC group is disallowed under IRC § 163(j) limitation.</a:t>
            </a:r>
          </a:p>
          <a:p>
            <a:endParaRPr lang="en-US" dirty="0"/>
          </a:p>
          <a:p>
            <a:r>
              <a:rPr lang="en-US" dirty="0"/>
              <a:t>CFC group ATI is not used by US S/Hs.</a:t>
            </a:r>
          </a:p>
        </p:txBody>
      </p:sp>
      <p:sp>
        <p:nvSpPr>
          <p:cNvPr id="27" name="Rectangle 26">
            <a:extLst>
              <a:ext uri="{FF2B5EF4-FFF2-40B4-BE49-F238E27FC236}">
                <a16:creationId xmlns:a16="http://schemas.microsoft.com/office/drawing/2014/main" id="{1A715B15-0A26-4E7A-ACC5-3A5953A9D297}"/>
              </a:ext>
            </a:extLst>
          </p:cNvPr>
          <p:cNvSpPr/>
          <p:nvPr/>
        </p:nvSpPr>
        <p:spPr>
          <a:xfrm>
            <a:off x="8028879" y="1572325"/>
            <a:ext cx="2475570" cy="1315844"/>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F6200E1B-97AE-4E05-91A7-2572AC435037}"/>
              </a:ext>
            </a:extLst>
          </p:cNvPr>
          <p:cNvSpPr txBox="1"/>
          <p:nvPr/>
        </p:nvSpPr>
        <p:spPr>
          <a:xfrm>
            <a:off x="8184994" y="2430972"/>
            <a:ext cx="2129883" cy="369332"/>
          </a:xfrm>
          <a:prstGeom prst="rect">
            <a:avLst/>
          </a:prstGeom>
          <a:noFill/>
        </p:spPr>
        <p:txBody>
          <a:bodyPr wrap="square" rtlCol="0">
            <a:spAutoFit/>
          </a:bodyPr>
          <a:lstStyle/>
          <a:p>
            <a:r>
              <a:rPr lang="en-US" dirty="0"/>
              <a:t>CFC Group Members</a:t>
            </a:r>
          </a:p>
        </p:txBody>
      </p:sp>
      <p:sp>
        <p:nvSpPr>
          <p:cNvPr id="29" name="TextBox 28">
            <a:extLst>
              <a:ext uri="{FF2B5EF4-FFF2-40B4-BE49-F238E27FC236}">
                <a16:creationId xmlns:a16="http://schemas.microsoft.com/office/drawing/2014/main" id="{19B19D9A-EC89-4767-BF13-E5F4480B0D90}"/>
              </a:ext>
            </a:extLst>
          </p:cNvPr>
          <p:cNvSpPr txBox="1"/>
          <p:nvPr/>
        </p:nvSpPr>
        <p:spPr>
          <a:xfrm>
            <a:off x="4248614" y="6529035"/>
            <a:ext cx="7649737" cy="369332"/>
          </a:xfrm>
          <a:prstGeom prst="rect">
            <a:avLst/>
          </a:prstGeom>
          <a:noFill/>
        </p:spPr>
        <p:txBody>
          <a:bodyPr wrap="square" rtlCol="0">
            <a:spAutoFit/>
          </a:bodyPr>
          <a:lstStyle/>
          <a:p>
            <a:r>
              <a:rPr lang="en-US" dirty="0"/>
              <a:t>Treas. Reg. § 1.163(j)-7(h) (</a:t>
            </a:r>
            <a:r>
              <a:rPr lang="en-US" b="1" dirty="0">
                <a:solidFill>
                  <a:srgbClr val="FF0000"/>
                </a:solidFill>
              </a:rPr>
              <a:t>2021</a:t>
            </a:r>
            <a:r>
              <a:rPr lang="en-US" dirty="0"/>
              <a:t>) &amp; </a:t>
            </a:r>
            <a:r>
              <a:rPr lang="en-US" dirty="0">
                <a:highlight>
                  <a:srgbClr val="FFFF00"/>
                </a:highlight>
              </a:rPr>
              <a:t>Prop.</a:t>
            </a:r>
            <a:r>
              <a:rPr lang="en-US" dirty="0"/>
              <a:t> Treas. Reg. § 1.163(j)-7(j)(2)(iv) (</a:t>
            </a:r>
            <a:r>
              <a:rPr lang="en-US" b="1" dirty="0">
                <a:solidFill>
                  <a:srgbClr val="FF0000"/>
                </a:solidFill>
              </a:rPr>
              <a:t>2020</a:t>
            </a:r>
            <a:r>
              <a:rPr lang="en-US" dirty="0"/>
              <a:t>) </a:t>
            </a:r>
          </a:p>
        </p:txBody>
      </p:sp>
      <p:sp>
        <p:nvSpPr>
          <p:cNvPr id="30" name="TextBox 29">
            <a:extLst>
              <a:ext uri="{FF2B5EF4-FFF2-40B4-BE49-F238E27FC236}">
                <a16:creationId xmlns:a16="http://schemas.microsoft.com/office/drawing/2014/main" id="{51B30A1D-140D-4F22-B70D-33581D7004C6}"/>
              </a:ext>
            </a:extLst>
          </p:cNvPr>
          <p:cNvSpPr txBox="1"/>
          <p:nvPr/>
        </p:nvSpPr>
        <p:spPr>
          <a:xfrm>
            <a:off x="11107819" y="85891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2</a:t>
            </a:r>
          </a:p>
        </p:txBody>
      </p:sp>
      <p:graphicFrame>
        <p:nvGraphicFramePr>
          <p:cNvPr id="5" name="Table 4">
            <a:extLst>
              <a:ext uri="{FF2B5EF4-FFF2-40B4-BE49-F238E27FC236}">
                <a16:creationId xmlns:a16="http://schemas.microsoft.com/office/drawing/2014/main" id="{3D344ED2-3D81-48A6-BB7F-6C648939BF58}"/>
              </a:ext>
            </a:extLst>
          </p:cNvPr>
          <p:cNvGraphicFramePr>
            <a:graphicFrameLocks noGrp="1"/>
          </p:cNvGraphicFramePr>
          <p:nvPr>
            <p:extLst>
              <p:ext uri="{D42A27DB-BD31-4B8C-83A1-F6EECF244321}">
                <p14:modId xmlns:p14="http://schemas.microsoft.com/office/powerpoint/2010/main" val="1308301902"/>
              </p:ext>
            </p:extLst>
          </p:nvPr>
        </p:nvGraphicFramePr>
        <p:xfrm>
          <a:off x="8009361" y="4127442"/>
          <a:ext cx="3733800" cy="2000250"/>
        </p:xfrm>
        <a:graphic>
          <a:graphicData uri="http://schemas.openxmlformats.org/drawingml/2006/table">
            <a:tbl>
              <a:tblPr/>
              <a:tblGrid>
                <a:gridCol w="751836">
                  <a:extLst>
                    <a:ext uri="{9D8B030D-6E8A-4147-A177-3AD203B41FA5}">
                      <a16:colId xmlns:a16="http://schemas.microsoft.com/office/drawing/2014/main" val="3570774029"/>
                    </a:ext>
                  </a:extLst>
                </a:gridCol>
                <a:gridCol w="913623">
                  <a:extLst>
                    <a:ext uri="{9D8B030D-6E8A-4147-A177-3AD203B41FA5}">
                      <a16:colId xmlns:a16="http://schemas.microsoft.com/office/drawing/2014/main" val="3520921882"/>
                    </a:ext>
                  </a:extLst>
                </a:gridCol>
                <a:gridCol w="850177">
                  <a:extLst>
                    <a:ext uri="{9D8B030D-6E8A-4147-A177-3AD203B41FA5}">
                      <a16:colId xmlns:a16="http://schemas.microsoft.com/office/drawing/2014/main" val="3111599697"/>
                    </a:ext>
                  </a:extLst>
                </a:gridCol>
                <a:gridCol w="609082">
                  <a:extLst>
                    <a:ext uri="{9D8B030D-6E8A-4147-A177-3AD203B41FA5}">
                      <a16:colId xmlns:a16="http://schemas.microsoft.com/office/drawing/2014/main" val="1258309309"/>
                    </a:ext>
                  </a:extLst>
                </a:gridCol>
                <a:gridCol w="609082">
                  <a:extLst>
                    <a:ext uri="{9D8B030D-6E8A-4147-A177-3AD203B41FA5}">
                      <a16:colId xmlns:a16="http://schemas.microsoft.com/office/drawing/2014/main" val="3742448945"/>
                    </a:ext>
                  </a:extLst>
                </a:gridCol>
              </a:tblGrid>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Sub F</a:t>
                      </a:r>
                    </a:p>
                  </a:txBody>
                  <a:tcPr marL="9525" marR="9525" marT="9525" marB="0" anchor="b">
                    <a:lnL>
                      <a:noFill/>
                    </a:lnL>
                    <a:lnR>
                      <a:noFill/>
                    </a:lnR>
                    <a:lnT>
                      <a:noFill/>
                    </a:lnT>
                    <a:lnB>
                      <a:noFill/>
                    </a:lnB>
                  </a:tcPr>
                </a:tc>
                <a:tc>
                  <a:txBody>
                    <a:bodyPr/>
                    <a:lstStyle/>
                    <a:p>
                      <a:pPr algn="l" fontAlgn="b"/>
                      <a:endParaRPr lang="en-US" sz="2000" b="0" i="0" u="sng"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312674872"/>
                  </a:ext>
                </a:extLst>
              </a:tr>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(FBCSI)</a:t>
                      </a: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9817810"/>
                  </a:ext>
                </a:extLst>
              </a:tr>
              <a:tr h="333375">
                <a:tc>
                  <a:txBody>
                    <a:bodyPr/>
                    <a:lstStyle/>
                    <a:p>
                      <a:pPr algn="ctr" fontAlgn="b"/>
                      <a:r>
                        <a:rPr lang="en-US" sz="2000" b="0" i="0" u="sng" strike="noStrike">
                          <a:solidFill>
                            <a:srgbClr val="000000"/>
                          </a:solidFill>
                          <a:effectLst/>
                          <a:latin typeface="Calibri" panose="020F0502020204030204" pitchFamily="34" charset="0"/>
                        </a:rPr>
                        <a:t>CFC</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 GILTI</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TTI</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ATI</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BIE</a:t>
                      </a:r>
                    </a:p>
                  </a:txBody>
                  <a:tcPr marL="9525" marR="9525" marT="9525" marB="0" anchor="b">
                    <a:lnL>
                      <a:noFill/>
                    </a:lnL>
                    <a:lnR>
                      <a:noFill/>
                    </a:lnR>
                    <a:lnT>
                      <a:noFill/>
                    </a:lnT>
                    <a:lnB>
                      <a:noFill/>
                    </a:lnB>
                  </a:tcPr>
                </a:tc>
                <a:extLst>
                  <a:ext uri="{0D108BD9-81ED-4DB2-BD59-A6C34878D82A}">
                    <a16:rowId xmlns:a16="http://schemas.microsoft.com/office/drawing/2014/main" val="1034336202"/>
                  </a:ext>
                </a:extLst>
              </a:tr>
              <a:tr h="333375">
                <a:tc>
                  <a:txBody>
                    <a:bodyPr/>
                    <a:lstStyle/>
                    <a:p>
                      <a:pPr algn="ctr" fontAlgn="b"/>
                      <a:r>
                        <a:rPr lang="en-US" sz="20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50</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20</a:t>
                      </a:r>
                    </a:p>
                  </a:txBody>
                  <a:tcPr marL="9525" marR="9525" marT="9525" marB="0" anchor="b">
                    <a:lnL>
                      <a:noFill/>
                    </a:lnL>
                    <a:lnR>
                      <a:noFill/>
                    </a:lnR>
                    <a:lnT>
                      <a:noFill/>
                    </a:lnT>
                    <a:lnB>
                      <a:noFill/>
                    </a:lnB>
                  </a:tcPr>
                </a:tc>
                <a:extLst>
                  <a:ext uri="{0D108BD9-81ED-4DB2-BD59-A6C34878D82A}">
                    <a16:rowId xmlns:a16="http://schemas.microsoft.com/office/drawing/2014/main" val="2308085636"/>
                  </a:ext>
                </a:extLst>
              </a:tr>
              <a:tr h="333375">
                <a:tc>
                  <a:txBody>
                    <a:bodyPr/>
                    <a:lstStyle/>
                    <a:p>
                      <a:pPr algn="ctr" fontAlgn="b"/>
                      <a:r>
                        <a:rPr lang="en-US" sz="20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50</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70</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70</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tcPr>
                </a:tc>
                <a:extLst>
                  <a:ext uri="{0D108BD9-81ED-4DB2-BD59-A6C34878D82A}">
                    <a16:rowId xmlns:a16="http://schemas.microsoft.com/office/drawing/2014/main" val="3237694911"/>
                  </a:ext>
                </a:extLst>
              </a:tr>
              <a:tr h="333375">
                <a:tc>
                  <a:txBody>
                    <a:bodyPr/>
                    <a:lstStyle/>
                    <a:p>
                      <a:pPr algn="ctr" fontAlgn="b"/>
                      <a:r>
                        <a:rPr lang="en-US" sz="2000" b="0"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a:noFill/>
                    </a:lnB>
                  </a:tcPr>
                </a:tc>
                <a:tc>
                  <a:txBody>
                    <a:bodyPr/>
                    <a:lstStyle/>
                    <a:p>
                      <a:pPr algn="ctr" fontAlgn="b"/>
                      <a:r>
                        <a:rPr lang="en-US" sz="2000" b="1" i="0" u="dbl" strike="noStrike" dirty="0">
                          <a:solidFill>
                            <a:srgbClr val="000000"/>
                          </a:solidFill>
                          <a:effectLst/>
                          <a:latin typeface="Calibri" panose="020F0502020204030204" pitchFamily="34" charset="0"/>
                        </a:rPr>
                        <a:t>80</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100</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120</a:t>
                      </a:r>
                    </a:p>
                  </a:txBody>
                  <a:tcPr marL="9525" marR="9525" marT="9525" marB="0" anchor="b">
                    <a:lnL>
                      <a:noFill/>
                    </a:lnL>
                    <a:lnR>
                      <a:noFill/>
                    </a:lnR>
                    <a:lnT>
                      <a:noFill/>
                    </a:lnT>
                    <a:lnB>
                      <a:noFill/>
                    </a:lnB>
                  </a:tcPr>
                </a:tc>
                <a:tc>
                  <a:txBody>
                    <a:bodyPr/>
                    <a:lstStyle/>
                    <a:p>
                      <a:pPr algn="ctr" fontAlgn="b"/>
                      <a:r>
                        <a:rPr lang="en-US" sz="2000" b="1" i="0" u="dbl" strike="noStrike" dirty="0">
                          <a:solidFill>
                            <a:srgbClr val="000000"/>
                          </a:solidFill>
                          <a:effectLst/>
                          <a:latin typeface="Calibri" panose="020F0502020204030204" pitchFamily="34" charset="0"/>
                        </a:rPr>
                        <a:t>20</a:t>
                      </a:r>
                    </a:p>
                  </a:txBody>
                  <a:tcPr marL="9525" marR="9525" marT="9525" marB="0" anchor="b">
                    <a:lnL>
                      <a:noFill/>
                    </a:lnL>
                    <a:lnR>
                      <a:noFill/>
                    </a:lnR>
                    <a:lnT>
                      <a:noFill/>
                    </a:lnT>
                    <a:lnB>
                      <a:noFill/>
                    </a:lnB>
                  </a:tcPr>
                </a:tc>
                <a:extLst>
                  <a:ext uri="{0D108BD9-81ED-4DB2-BD59-A6C34878D82A}">
                    <a16:rowId xmlns:a16="http://schemas.microsoft.com/office/drawing/2014/main" val="2181605844"/>
                  </a:ext>
                </a:extLst>
              </a:tr>
            </a:tbl>
          </a:graphicData>
        </a:graphic>
      </p:graphicFrame>
      <p:sp>
        <p:nvSpPr>
          <p:cNvPr id="22" name="Title 1">
            <a:extLst>
              <a:ext uri="{FF2B5EF4-FFF2-40B4-BE49-F238E27FC236}">
                <a16:creationId xmlns:a16="http://schemas.microsoft.com/office/drawing/2014/main" id="{55E2D59D-C0C8-4306-92B3-FE9720D6859C}"/>
              </a:ext>
            </a:extLst>
          </p:cNvPr>
          <p:cNvSpPr>
            <a:spLocks noGrp="1"/>
          </p:cNvSpPr>
          <p:nvPr>
            <p:ph type="title"/>
          </p:nvPr>
        </p:nvSpPr>
        <p:spPr>
          <a:xfrm>
            <a:off x="0" y="89208"/>
            <a:ext cx="12147396" cy="484881"/>
          </a:xfrm>
        </p:spPr>
        <p:txBody>
          <a:bodyPr>
            <a:noAutofit/>
          </a:bodyPr>
          <a:lstStyle/>
          <a:p>
            <a:pPr algn="ctr"/>
            <a:r>
              <a:rPr lang="en-US" sz="3400" dirty="0"/>
              <a:t>Treas. Reg. § 1.163(j)-7(h) – CFC Group </a:t>
            </a:r>
            <a:r>
              <a:rPr lang="en-US" sz="3400" b="1" u="sng" dirty="0">
                <a:solidFill>
                  <a:srgbClr val="FF0000"/>
                </a:solidFill>
              </a:rPr>
              <a:t>Safe Harbor</a:t>
            </a:r>
            <a:r>
              <a:rPr lang="en-US" sz="3400" dirty="0"/>
              <a:t> Election Example</a:t>
            </a:r>
          </a:p>
        </p:txBody>
      </p:sp>
      <p:sp>
        <p:nvSpPr>
          <p:cNvPr id="20" name="TextBox 19">
            <a:extLst>
              <a:ext uri="{FF2B5EF4-FFF2-40B4-BE49-F238E27FC236}">
                <a16:creationId xmlns:a16="http://schemas.microsoft.com/office/drawing/2014/main" id="{C4D4C74E-17B4-4029-BAC5-34687BB46830}"/>
              </a:ext>
            </a:extLst>
          </p:cNvPr>
          <p:cNvSpPr txBox="1"/>
          <p:nvPr/>
        </p:nvSpPr>
        <p:spPr>
          <a:xfrm>
            <a:off x="10749777" y="1625607"/>
            <a:ext cx="1320304" cy="646331"/>
          </a:xfrm>
          <a:prstGeom prst="rect">
            <a:avLst/>
          </a:prstGeom>
          <a:noFill/>
          <a:ln w="38100">
            <a:solidFill>
              <a:srgbClr val="00B050"/>
            </a:solidFill>
          </a:ln>
        </p:spPr>
        <p:txBody>
          <a:bodyPr wrap="square" rtlCol="0">
            <a:spAutoFit/>
          </a:bodyPr>
          <a:lstStyle/>
          <a:p>
            <a:r>
              <a:rPr lang="en-US" sz="3600" b="1" dirty="0">
                <a:solidFill>
                  <a:srgbClr val="00B050"/>
                </a:solidFill>
              </a:rPr>
              <a:t>Ex. 15</a:t>
            </a:r>
          </a:p>
        </p:txBody>
      </p:sp>
    </p:spTree>
    <p:extLst>
      <p:ext uri="{BB962C8B-B14F-4D97-AF65-F5344CB8AC3E}">
        <p14:creationId xmlns:p14="http://schemas.microsoft.com/office/powerpoint/2010/main" val="6922520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225</a:t>
            </a:fld>
            <a:endParaRPr lang="en-US" dirty="0"/>
          </a:p>
        </p:txBody>
      </p:sp>
      <p:sp>
        <p:nvSpPr>
          <p:cNvPr id="30" name="TextBox 29">
            <a:extLst>
              <a:ext uri="{FF2B5EF4-FFF2-40B4-BE49-F238E27FC236}">
                <a16:creationId xmlns:a16="http://schemas.microsoft.com/office/drawing/2014/main" id="{51B30A1D-140D-4F22-B70D-33581D7004C6}"/>
              </a:ext>
            </a:extLst>
          </p:cNvPr>
          <p:cNvSpPr txBox="1"/>
          <p:nvPr/>
        </p:nvSpPr>
        <p:spPr>
          <a:xfrm>
            <a:off x="11107819" y="85891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2</a:t>
            </a:r>
          </a:p>
        </p:txBody>
      </p:sp>
      <p:sp>
        <p:nvSpPr>
          <p:cNvPr id="8" name="TextBox 7">
            <a:extLst>
              <a:ext uri="{FF2B5EF4-FFF2-40B4-BE49-F238E27FC236}">
                <a16:creationId xmlns:a16="http://schemas.microsoft.com/office/drawing/2014/main" id="{95BD44E5-5D51-46DF-AFEF-07FA89E89152}"/>
              </a:ext>
            </a:extLst>
          </p:cNvPr>
          <p:cNvSpPr txBox="1"/>
          <p:nvPr/>
        </p:nvSpPr>
        <p:spPr>
          <a:xfrm>
            <a:off x="635619" y="1215482"/>
            <a:ext cx="4928839" cy="707886"/>
          </a:xfrm>
          <a:prstGeom prst="rect">
            <a:avLst/>
          </a:prstGeom>
          <a:noFill/>
          <a:ln w="38100">
            <a:solidFill>
              <a:srgbClr val="FF0000"/>
            </a:solidFill>
          </a:ln>
        </p:spPr>
        <p:txBody>
          <a:bodyPr wrap="square" rtlCol="0">
            <a:spAutoFit/>
          </a:bodyPr>
          <a:lstStyle/>
          <a:p>
            <a:r>
              <a:rPr lang="en-US" sz="4000" dirty="0"/>
              <a:t>Summary of Prior Slide</a:t>
            </a:r>
          </a:p>
        </p:txBody>
      </p:sp>
      <p:sp>
        <p:nvSpPr>
          <p:cNvPr id="24" name="Rectangle 23">
            <a:extLst>
              <a:ext uri="{FF2B5EF4-FFF2-40B4-BE49-F238E27FC236}">
                <a16:creationId xmlns:a16="http://schemas.microsoft.com/office/drawing/2014/main" id="{AE7943C1-DD15-48EC-926F-4910A313C3B1}"/>
              </a:ext>
            </a:extLst>
          </p:cNvPr>
          <p:cNvSpPr/>
          <p:nvPr/>
        </p:nvSpPr>
        <p:spPr>
          <a:xfrm>
            <a:off x="8801127" y="1040775"/>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BFB5B6A-0905-4E9E-A2E4-CB01E4167D27}"/>
              </a:ext>
            </a:extLst>
          </p:cNvPr>
          <p:cNvSpPr/>
          <p:nvPr/>
        </p:nvSpPr>
        <p:spPr>
          <a:xfrm>
            <a:off x="8308637" y="1943951"/>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20C85432-24A6-4B12-8DCA-C8B605708451}"/>
              </a:ext>
            </a:extLst>
          </p:cNvPr>
          <p:cNvSpPr txBox="1"/>
          <p:nvPr/>
        </p:nvSpPr>
        <p:spPr>
          <a:xfrm>
            <a:off x="8762629" y="1051039"/>
            <a:ext cx="856647" cy="369332"/>
          </a:xfrm>
          <a:prstGeom prst="rect">
            <a:avLst/>
          </a:prstGeom>
          <a:noFill/>
        </p:spPr>
        <p:txBody>
          <a:bodyPr wrap="square" rtlCol="0">
            <a:spAutoFit/>
          </a:bodyPr>
          <a:lstStyle/>
          <a:p>
            <a:r>
              <a:rPr lang="en-US" dirty="0"/>
              <a:t>   USP</a:t>
            </a:r>
          </a:p>
        </p:txBody>
      </p:sp>
      <p:sp>
        <p:nvSpPr>
          <p:cNvPr id="32" name="TextBox 31">
            <a:extLst>
              <a:ext uri="{FF2B5EF4-FFF2-40B4-BE49-F238E27FC236}">
                <a16:creationId xmlns:a16="http://schemas.microsoft.com/office/drawing/2014/main" id="{61873DF7-B191-45AC-BF23-654CDB2DED83}"/>
              </a:ext>
            </a:extLst>
          </p:cNvPr>
          <p:cNvSpPr txBox="1"/>
          <p:nvPr/>
        </p:nvSpPr>
        <p:spPr>
          <a:xfrm>
            <a:off x="8352264" y="1992713"/>
            <a:ext cx="697522" cy="369332"/>
          </a:xfrm>
          <a:prstGeom prst="rect">
            <a:avLst/>
          </a:prstGeom>
          <a:noFill/>
        </p:spPr>
        <p:txBody>
          <a:bodyPr wrap="square" rtlCol="0">
            <a:spAutoFit/>
          </a:bodyPr>
          <a:lstStyle/>
          <a:p>
            <a:r>
              <a:rPr lang="en-US" dirty="0"/>
              <a:t>CFC1</a:t>
            </a:r>
          </a:p>
        </p:txBody>
      </p:sp>
      <p:sp>
        <p:nvSpPr>
          <p:cNvPr id="34" name="Rectangle 33">
            <a:extLst>
              <a:ext uri="{FF2B5EF4-FFF2-40B4-BE49-F238E27FC236}">
                <a16:creationId xmlns:a16="http://schemas.microsoft.com/office/drawing/2014/main" id="{DBE2E70F-004D-4E42-AE8B-7C5D35E3B6F1}"/>
              </a:ext>
            </a:extLst>
          </p:cNvPr>
          <p:cNvSpPr/>
          <p:nvPr/>
        </p:nvSpPr>
        <p:spPr>
          <a:xfrm>
            <a:off x="9356193" y="1951976"/>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90F1BFFD-D339-41B2-B727-B01986EB7BBB}"/>
              </a:ext>
            </a:extLst>
          </p:cNvPr>
          <p:cNvSpPr txBox="1"/>
          <p:nvPr/>
        </p:nvSpPr>
        <p:spPr>
          <a:xfrm>
            <a:off x="9411629" y="2000738"/>
            <a:ext cx="752619" cy="369332"/>
          </a:xfrm>
          <a:prstGeom prst="rect">
            <a:avLst/>
          </a:prstGeom>
          <a:noFill/>
        </p:spPr>
        <p:txBody>
          <a:bodyPr wrap="square" rtlCol="0">
            <a:spAutoFit/>
          </a:bodyPr>
          <a:lstStyle/>
          <a:p>
            <a:r>
              <a:rPr lang="en-US" dirty="0"/>
              <a:t>CFC2</a:t>
            </a:r>
          </a:p>
        </p:txBody>
      </p:sp>
      <p:cxnSp>
        <p:nvCxnSpPr>
          <p:cNvPr id="36" name="Connector: Elbow 35">
            <a:extLst>
              <a:ext uri="{FF2B5EF4-FFF2-40B4-BE49-F238E27FC236}">
                <a16:creationId xmlns:a16="http://schemas.microsoft.com/office/drawing/2014/main" id="{E4946B40-D2FA-4033-A0E9-C7D61E01775D}"/>
              </a:ext>
            </a:extLst>
          </p:cNvPr>
          <p:cNvCxnSpPr>
            <a:cxnSpLocks/>
            <a:stCxn id="24" idx="2"/>
            <a:endCxn id="34" idx="0"/>
          </p:cNvCxnSpPr>
          <p:nvPr/>
        </p:nvCxnSpPr>
        <p:spPr>
          <a:xfrm rot="16200000" flipH="1">
            <a:off x="9220143" y="1411665"/>
            <a:ext cx="525556" cy="55506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3C8CCFA2-B602-480C-BFE3-F73EBBBC719C}"/>
              </a:ext>
            </a:extLst>
          </p:cNvPr>
          <p:cNvCxnSpPr>
            <a:cxnSpLocks/>
            <a:stCxn id="24" idx="2"/>
            <a:endCxn id="26" idx="0"/>
          </p:cNvCxnSpPr>
          <p:nvPr/>
        </p:nvCxnSpPr>
        <p:spPr>
          <a:xfrm rot="5400000">
            <a:off x="8700378" y="1438940"/>
            <a:ext cx="517531" cy="49249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3DBBA3D7-BA5E-4D37-8C12-73F057DD2F7C}"/>
              </a:ext>
            </a:extLst>
          </p:cNvPr>
          <p:cNvSpPr/>
          <p:nvPr/>
        </p:nvSpPr>
        <p:spPr>
          <a:xfrm>
            <a:off x="8028879" y="1572325"/>
            <a:ext cx="2475570" cy="1315844"/>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2CA3676F-F440-4FC0-B912-30209F3B87E9}"/>
              </a:ext>
            </a:extLst>
          </p:cNvPr>
          <p:cNvSpPr txBox="1"/>
          <p:nvPr/>
        </p:nvSpPr>
        <p:spPr>
          <a:xfrm>
            <a:off x="8184994" y="2430972"/>
            <a:ext cx="2129883" cy="369332"/>
          </a:xfrm>
          <a:prstGeom prst="rect">
            <a:avLst/>
          </a:prstGeom>
          <a:noFill/>
        </p:spPr>
        <p:txBody>
          <a:bodyPr wrap="square" rtlCol="0">
            <a:spAutoFit/>
          </a:bodyPr>
          <a:lstStyle/>
          <a:p>
            <a:r>
              <a:rPr lang="en-US" dirty="0"/>
              <a:t>CFC Group Members</a:t>
            </a:r>
          </a:p>
        </p:txBody>
      </p:sp>
      <p:sp>
        <p:nvSpPr>
          <p:cNvPr id="25" name="Title 1">
            <a:extLst>
              <a:ext uri="{FF2B5EF4-FFF2-40B4-BE49-F238E27FC236}">
                <a16:creationId xmlns:a16="http://schemas.microsoft.com/office/drawing/2014/main" id="{20304D34-C793-4ADF-8E92-7697270AEB6F}"/>
              </a:ext>
            </a:extLst>
          </p:cNvPr>
          <p:cNvSpPr>
            <a:spLocks noGrp="1"/>
          </p:cNvSpPr>
          <p:nvPr>
            <p:ph type="title"/>
          </p:nvPr>
        </p:nvSpPr>
        <p:spPr>
          <a:xfrm>
            <a:off x="0" y="89208"/>
            <a:ext cx="12147396" cy="484881"/>
          </a:xfrm>
        </p:spPr>
        <p:txBody>
          <a:bodyPr>
            <a:noAutofit/>
          </a:bodyPr>
          <a:lstStyle/>
          <a:p>
            <a:pPr algn="ctr"/>
            <a:r>
              <a:rPr lang="en-US" sz="3400" dirty="0"/>
              <a:t>Treas. Reg. § 1.163(j)-7(h) – CFC Group </a:t>
            </a:r>
            <a:r>
              <a:rPr lang="en-US" sz="3400" b="1" u="sng" dirty="0">
                <a:solidFill>
                  <a:srgbClr val="FF0000"/>
                </a:solidFill>
              </a:rPr>
              <a:t>Safe Harbor</a:t>
            </a:r>
            <a:r>
              <a:rPr lang="en-US" sz="3400" dirty="0"/>
              <a:t> Election Example</a:t>
            </a:r>
          </a:p>
        </p:txBody>
      </p:sp>
      <p:graphicFrame>
        <p:nvGraphicFramePr>
          <p:cNvPr id="12" name="Table 11">
            <a:extLst>
              <a:ext uri="{FF2B5EF4-FFF2-40B4-BE49-F238E27FC236}">
                <a16:creationId xmlns:a16="http://schemas.microsoft.com/office/drawing/2014/main" id="{E5003067-5846-4F98-B4A4-F3D74376CD60}"/>
              </a:ext>
            </a:extLst>
          </p:cNvPr>
          <p:cNvGraphicFramePr>
            <a:graphicFrameLocks noGrp="1"/>
          </p:cNvGraphicFramePr>
          <p:nvPr>
            <p:extLst>
              <p:ext uri="{D42A27DB-BD31-4B8C-83A1-F6EECF244321}">
                <p14:modId xmlns:p14="http://schemas.microsoft.com/office/powerpoint/2010/main" val="1820326762"/>
              </p:ext>
            </p:extLst>
          </p:nvPr>
        </p:nvGraphicFramePr>
        <p:xfrm>
          <a:off x="646931" y="2424204"/>
          <a:ext cx="5880099" cy="3667125"/>
        </p:xfrm>
        <a:graphic>
          <a:graphicData uri="http://schemas.openxmlformats.org/drawingml/2006/table">
            <a:tbl>
              <a:tblPr/>
              <a:tblGrid>
                <a:gridCol w="751663">
                  <a:extLst>
                    <a:ext uri="{9D8B030D-6E8A-4147-A177-3AD203B41FA5}">
                      <a16:colId xmlns:a16="http://schemas.microsoft.com/office/drawing/2014/main" val="1782675221"/>
                    </a:ext>
                  </a:extLst>
                </a:gridCol>
                <a:gridCol w="913414">
                  <a:extLst>
                    <a:ext uri="{9D8B030D-6E8A-4147-A177-3AD203B41FA5}">
                      <a16:colId xmlns:a16="http://schemas.microsoft.com/office/drawing/2014/main" val="2546152567"/>
                    </a:ext>
                  </a:extLst>
                </a:gridCol>
                <a:gridCol w="849982">
                  <a:extLst>
                    <a:ext uri="{9D8B030D-6E8A-4147-A177-3AD203B41FA5}">
                      <a16:colId xmlns:a16="http://schemas.microsoft.com/office/drawing/2014/main" val="1845392928"/>
                    </a:ext>
                  </a:extLst>
                </a:gridCol>
                <a:gridCol w="608942">
                  <a:extLst>
                    <a:ext uri="{9D8B030D-6E8A-4147-A177-3AD203B41FA5}">
                      <a16:colId xmlns:a16="http://schemas.microsoft.com/office/drawing/2014/main" val="2491224856"/>
                    </a:ext>
                  </a:extLst>
                </a:gridCol>
                <a:gridCol w="608942">
                  <a:extLst>
                    <a:ext uri="{9D8B030D-6E8A-4147-A177-3AD203B41FA5}">
                      <a16:colId xmlns:a16="http://schemas.microsoft.com/office/drawing/2014/main" val="137869153"/>
                    </a:ext>
                  </a:extLst>
                </a:gridCol>
                <a:gridCol w="938786">
                  <a:extLst>
                    <a:ext uri="{9D8B030D-6E8A-4147-A177-3AD203B41FA5}">
                      <a16:colId xmlns:a16="http://schemas.microsoft.com/office/drawing/2014/main" val="2210514476"/>
                    </a:ext>
                  </a:extLst>
                </a:gridCol>
                <a:gridCol w="1208370">
                  <a:extLst>
                    <a:ext uri="{9D8B030D-6E8A-4147-A177-3AD203B41FA5}">
                      <a16:colId xmlns:a16="http://schemas.microsoft.com/office/drawing/2014/main" val="4282085412"/>
                    </a:ext>
                  </a:extLst>
                </a:gridCol>
              </a:tblGrid>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sng"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Lesser</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Lesser of</a:t>
                      </a:r>
                    </a:p>
                  </a:txBody>
                  <a:tcPr marL="9525" marR="9525" marT="9525" marB="0" anchor="b">
                    <a:lnL>
                      <a:noFill/>
                    </a:lnL>
                    <a:lnR>
                      <a:noFill/>
                    </a:lnR>
                    <a:lnT>
                      <a:noFill/>
                    </a:lnT>
                    <a:lnB>
                      <a:noFill/>
                    </a:lnB>
                  </a:tcPr>
                </a:tc>
                <a:extLst>
                  <a:ext uri="{0D108BD9-81ED-4DB2-BD59-A6C34878D82A}">
                    <a16:rowId xmlns:a16="http://schemas.microsoft.com/office/drawing/2014/main" val="2335082748"/>
                  </a:ext>
                </a:extLst>
              </a:tr>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Sub F</a:t>
                      </a:r>
                    </a:p>
                  </a:txBody>
                  <a:tcPr marL="9525" marR="9525" marT="9525" marB="0" anchor="b">
                    <a:lnL>
                      <a:noFill/>
                    </a:lnL>
                    <a:lnR>
                      <a:noFill/>
                    </a:lnR>
                    <a:lnT>
                      <a:noFill/>
                    </a:lnT>
                    <a:lnB>
                      <a:noFill/>
                    </a:lnB>
                  </a:tcPr>
                </a:tc>
                <a:tc>
                  <a:txBody>
                    <a:bodyPr/>
                    <a:lstStyle/>
                    <a:p>
                      <a:pPr algn="l" fontAlgn="b"/>
                      <a:endParaRPr lang="en-US" sz="2000" b="0" i="0" u="sng"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of Sub F</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CFC Group</a:t>
                      </a:r>
                    </a:p>
                  </a:txBody>
                  <a:tcPr marL="9525" marR="9525" marT="9525" marB="0" anchor="b">
                    <a:lnL>
                      <a:noFill/>
                    </a:lnL>
                    <a:lnR>
                      <a:noFill/>
                    </a:lnR>
                    <a:lnT>
                      <a:noFill/>
                    </a:lnT>
                    <a:lnB>
                      <a:noFill/>
                    </a:lnB>
                  </a:tcPr>
                </a:tc>
                <a:extLst>
                  <a:ext uri="{0D108BD9-81ED-4DB2-BD59-A6C34878D82A}">
                    <a16:rowId xmlns:a16="http://schemas.microsoft.com/office/drawing/2014/main" val="680234388"/>
                  </a:ext>
                </a:extLst>
              </a:tr>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(FBCSI)</a:t>
                      </a: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 GILTI</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Limit</a:t>
                      </a:r>
                    </a:p>
                  </a:txBody>
                  <a:tcPr marL="9525" marR="9525" marT="9525" marB="0" anchor="b">
                    <a:lnL>
                      <a:noFill/>
                    </a:lnL>
                    <a:lnR>
                      <a:noFill/>
                    </a:lnR>
                    <a:lnT>
                      <a:noFill/>
                    </a:lnT>
                    <a:lnB>
                      <a:noFill/>
                    </a:lnB>
                  </a:tcPr>
                </a:tc>
                <a:extLst>
                  <a:ext uri="{0D108BD9-81ED-4DB2-BD59-A6C34878D82A}">
                    <a16:rowId xmlns:a16="http://schemas.microsoft.com/office/drawing/2014/main" val="241983449"/>
                  </a:ext>
                </a:extLst>
              </a:tr>
              <a:tr h="333375">
                <a:tc>
                  <a:txBody>
                    <a:bodyPr/>
                    <a:lstStyle/>
                    <a:p>
                      <a:pPr algn="ctr" fontAlgn="b"/>
                      <a:r>
                        <a:rPr lang="en-US" sz="2000" b="0" i="0" u="sng" strike="noStrike">
                          <a:solidFill>
                            <a:srgbClr val="000000"/>
                          </a:solidFill>
                          <a:effectLst/>
                          <a:latin typeface="Calibri" panose="020F0502020204030204" pitchFamily="34" charset="0"/>
                        </a:rPr>
                        <a:t>CFC</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 GILTI</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TTI</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ATI</a:t>
                      </a:r>
                    </a:p>
                  </a:txBody>
                  <a:tcPr marL="9525" marR="9525" marT="9525" marB="0" anchor="b">
                    <a:lnL>
                      <a:noFill/>
                    </a:lnL>
                    <a:lnR>
                      <a:noFill/>
                    </a:lnR>
                    <a:lnT>
                      <a:noFill/>
                    </a:lnT>
                    <a:lnB>
                      <a:noFill/>
                    </a:lnB>
                  </a:tcPr>
                </a:tc>
                <a:tc>
                  <a:txBody>
                    <a:bodyPr/>
                    <a:lstStyle/>
                    <a:p>
                      <a:pPr algn="ctr" fontAlgn="b"/>
                      <a:r>
                        <a:rPr lang="en-US" sz="2000" b="0" i="0" u="sng" strike="noStrike" dirty="0">
                          <a:solidFill>
                            <a:srgbClr val="000000"/>
                          </a:solidFill>
                          <a:effectLst/>
                          <a:highlight>
                            <a:srgbClr val="FFFF00"/>
                          </a:highlight>
                          <a:latin typeface="Calibri" panose="020F0502020204030204" pitchFamily="34" charset="0"/>
                        </a:rPr>
                        <a:t>BIE</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or TTI</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or BIE</a:t>
                      </a:r>
                    </a:p>
                  </a:txBody>
                  <a:tcPr marL="9525" marR="9525" marT="9525" marB="0" anchor="b">
                    <a:lnL>
                      <a:noFill/>
                    </a:lnL>
                    <a:lnR>
                      <a:noFill/>
                    </a:lnR>
                    <a:lnT>
                      <a:noFill/>
                    </a:lnT>
                    <a:lnB>
                      <a:noFill/>
                    </a:lnB>
                  </a:tcPr>
                </a:tc>
                <a:extLst>
                  <a:ext uri="{0D108BD9-81ED-4DB2-BD59-A6C34878D82A}">
                    <a16:rowId xmlns:a16="http://schemas.microsoft.com/office/drawing/2014/main" val="678673746"/>
                  </a:ext>
                </a:extLst>
              </a:tr>
              <a:tr h="333375">
                <a:tc>
                  <a:txBody>
                    <a:bodyPr/>
                    <a:lstStyle/>
                    <a:p>
                      <a:pPr algn="ctr" fontAlgn="b"/>
                      <a:r>
                        <a:rPr lang="en-US" sz="20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50</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20</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N / A</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N / A</a:t>
                      </a:r>
                    </a:p>
                  </a:txBody>
                  <a:tcPr marL="9525" marR="9525" marT="9525" marB="0" anchor="b">
                    <a:lnL>
                      <a:noFill/>
                    </a:lnL>
                    <a:lnR>
                      <a:noFill/>
                    </a:lnR>
                    <a:lnT>
                      <a:noFill/>
                    </a:lnT>
                    <a:lnB>
                      <a:noFill/>
                    </a:lnB>
                  </a:tcPr>
                </a:tc>
                <a:extLst>
                  <a:ext uri="{0D108BD9-81ED-4DB2-BD59-A6C34878D82A}">
                    <a16:rowId xmlns:a16="http://schemas.microsoft.com/office/drawing/2014/main" val="670979080"/>
                  </a:ext>
                </a:extLst>
              </a:tr>
              <a:tr h="333375">
                <a:tc>
                  <a:txBody>
                    <a:bodyPr/>
                    <a:lstStyle/>
                    <a:p>
                      <a:pPr algn="ctr" fontAlgn="b"/>
                      <a:r>
                        <a:rPr lang="en-US" sz="20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50</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70</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70</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0</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N / A</a:t>
                      </a: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N / A</a:t>
                      </a:r>
                    </a:p>
                  </a:txBody>
                  <a:tcPr marL="9525" marR="9525" marT="9525" marB="0" anchor="b">
                    <a:lnL>
                      <a:noFill/>
                    </a:lnL>
                    <a:lnR>
                      <a:noFill/>
                    </a:lnR>
                    <a:lnT>
                      <a:noFill/>
                    </a:lnT>
                    <a:lnB>
                      <a:noFill/>
                    </a:lnB>
                  </a:tcPr>
                </a:tc>
                <a:extLst>
                  <a:ext uri="{0D108BD9-81ED-4DB2-BD59-A6C34878D82A}">
                    <a16:rowId xmlns:a16="http://schemas.microsoft.com/office/drawing/2014/main" val="2995607821"/>
                  </a:ext>
                </a:extLst>
              </a:tr>
              <a:tr h="333375">
                <a:tc>
                  <a:txBody>
                    <a:bodyPr/>
                    <a:lstStyle/>
                    <a:p>
                      <a:pPr algn="ctr" fontAlgn="b"/>
                      <a:r>
                        <a:rPr lang="en-US" sz="2000" b="0"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80</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100</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120</a:t>
                      </a:r>
                    </a:p>
                  </a:txBody>
                  <a:tcPr marL="9525" marR="9525" marT="9525" marB="0" anchor="b">
                    <a:lnL>
                      <a:noFill/>
                    </a:lnL>
                    <a:lnR>
                      <a:noFill/>
                    </a:lnR>
                    <a:lnT>
                      <a:noFill/>
                    </a:lnT>
                    <a:lnB>
                      <a:noFill/>
                    </a:lnB>
                  </a:tcPr>
                </a:tc>
                <a:tc>
                  <a:txBody>
                    <a:bodyPr/>
                    <a:lstStyle/>
                    <a:p>
                      <a:pPr algn="ctr" fontAlgn="b"/>
                      <a:r>
                        <a:rPr lang="en-US" sz="2000" b="0" i="0" u="dbl" strike="noStrike" dirty="0">
                          <a:solidFill>
                            <a:srgbClr val="000000"/>
                          </a:solidFill>
                          <a:effectLst/>
                          <a:highlight>
                            <a:srgbClr val="FFFF00"/>
                          </a:highlight>
                          <a:latin typeface="Calibri" panose="020F0502020204030204" pitchFamily="34" charset="0"/>
                        </a:rPr>
                        <a:t>20</a:t>
                      </a: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80</a:t>
                      </a:r>
                    </a:p>
                  </a:txBody>
                  <a:tcPr marL="9525" marR="9525" marT="9525" marB="0" anchor="b">
                    <a:lnL>
                      <a:noFill/>
                    </a:lnL>
                    <a:lnR>
                      <a:noFill/>
                    </a:lnR>
                    <a:lnT>
                      <a:noFill/>
                    </a:lnT>
                    <a:lnB>
                      <a:noFill/>
                    </a:lnB>
                  </a:tcPr>
                </a:tc>
                <a:tc>
                  <a:txBody>
                    <a:bodyPr/>
                    <a:lstStyle/>
                    <a:p>
                      <a:pPr algn="ctr" fontAlgn="b"/>
                      <a:r>
                        <a:rPr lang="en-US" sz="2000" b="1" i="0" u="dbl" strike="noStrike" dirty="0">
                          <a:solidFill>
                            <a:srgbClr val="000000"/>
                          </a:solidFill>
                          <a:effectLst/>
                          <a:latin typeface="Calibri" panose="020F0502020204030204" pitchFamily="34" charset="0"/>
                        </a:rPr>
                        <a:t>20</a:t>
                      </a:r>
                    </a:p>
                  </a:txBody>
                  <a:tcPr marL="9525" marR="9525" marT="9525" marB="0" anchor="b">
                    <a:lnL>
                      <a:noFill/>
                    </a:lnL>
                    <a:lnR>
                      <a:noFill/>
                    </a:lnR>
                    <a:lnT>
                      <a:noFill/>
                    </a:lnT>
                    <a:lnB>
                      <a:noFill/>
                    </a:lnB>
                  </a:tcPr>
                </a:tc>
                <a:extLst>
                  <a:ext uri="{0D108BD9-81ED-4DB2-BD59-A6C34878D82A}">
                    <a16:rowId xmlns:a16="http://schemas.microsoft.com/office/drawing/2014/main" val="1192624777"/>
                  </a:ext>
                </a:extLst>
              </a:tr>
              <a:tr h="3333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547279676"/>
                  </a:ext>
                </a:extLst>
              </a:tr>
              <a:tr h="333375">
                <a:tc>
                  <a:txBody>
                    <a:bodyPr/>
                    <a:lstStyle/>
                    <a:p>
                      <a:pPr algn="ctr" fontAlgn="b"/>
                      <a:r>
                        <a:rPr lang="en-US" sz="2000" b="0" i="0" u="none" strike="noStrike">
                          <a:solidFill>
                            <a:srgbClr val="000000"/>
                          </a:solidFill>
                          <a:effectLst/>
                          <a:latin typeface="Calibri" panose="020F0502020204030204" pitchFamily="34" charset="0"/>
                        </a:rPr>
                        <a:t>CFC</a:t>
                      </a: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sng" strike="noStrike">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tc>
                  <a:txBody>
                    <a:bodyPr/>
                    <a:lstStyle/>
                    <a:p>
                      <a:pPr algn="ctr" fontAlgn="b"/>
                      <a:endParaRPr lang="en-US" sz="2000" b="0" i="0" u="sng"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71806462"/>
                  </a:ext>
                </a:extLst>
              </a:tr>
              <a:tr h="333375">
                <a:tc>
                  <a:txBody>
                    <a:bodyPr/>
                    <a:lstStyle/>
                    <a:p>
                      <a:pPr algn="ctr" fontAlgn="b"/>
                      <a:r>
                        <a:rPr lang="en-US" sz="2000" b="0" i="0" u="none" strike="noStrike">
                          <a:solidFill>
                            <a:srgbClr val="000000"/>
                          </a:solidFill>
                          <a:effectLst/>
                          <a:latin typeface="Calibri" panose="020F0502020204030204" pitchFamily="34" charset="0"/>
                        </a:rPr>
                        <a:t>Group</a:t>
                      </a: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377111853"/>
                  </a:ext>
                </a:extLst>
              </a:tr>
              <a:tr h="333375">
                <a:tc>
                  <a:txBody>
                    <a:bodyPr/>
                    <a:lstStyle/>
                    <a:p>
                      <a:pPr algn="ctr" fontAlgn="b"/>
                      <a:r>
                        <a:rPr lang="en-US" sz="2000" b="0" i="0" u="none" strike="noStrike">
                          <a:solidFill>
                            <a:srgbClr val="000000"/>
                          </a:solidFill>
                          <a:effectLst/>
                          <a:latin typeface="Calibri" panose="020F0502020204030204" pitchFamily="34" charset="0"/>
                        </a:rPr>
                        <a:t>Limit</a:t>
                      </a: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2000" b="0" i="0" u="dbl" strike="noStrike">
                          <a:solidFill>
                            <a:srgbClr val="000000"/>
                          </a:solidFill>
                          <a:effectLst/>
                          <a:latin typeface="Calibri" panose="020F0502020204030204" pitchFamily="34" charset="0"/>
                        </a:rPr>
                        <a:t>24</a:t>
                      </a:r>
                    </a:p>
                  </a:txBody>
                  <a:tcPr marL="9525" marR="9525" marT="9525" marB="0" anchor="b">
                    <a:lnL>
                      <a:noFill/>
                    </a:lnL>
                    <a:lnR>
                      <a:noFill/>
                    </a:lnR>
                    <a:lnT>
                      <a:noFill/>
                    </a:lnT>
                    <a:lnB>
                      <a:noFill/>
                    </a:lnB>
                  </a:tcPr>
                </a:tc>
                <a:tc>
                  <a:txBody>
                    <a:bodyPr/>
                    <a:lstStyle/>
                    <a:p>
                      <a:pPr algn="ctr" fontAlgn="b"/>
                      <a:endParaRPr lang="en-US" sz="2000" b="0" i="0" u="dbl"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10157220"/>
                  </a:ext>
                </a:extLst>
              </a:tr>
            </a:tbl>
          </a:graphicData>
        </a:graphic>
      </p:graphicFrame>
      <p:sp>
        <p:nvSpPr>
          <p:cNvPr id="40" name="TextBox 39">
            <a:extLst>
              <a:ext uri="{FF2B5EF4-FFF2-40B4-BE49-F238E27FC236}">
                <a16:creationId xmlns:a16="http://schemas.microsoft.com/office/drawing/2014/main" id="{FF81A322-7D30-4A2C-8B70-6CCE59E2EF42}"/>
              </a:ext>
            </a:extLst>
          </p:cNvPr>
          <p:cNvSpPr txBox="1"/>
          <p:nvPr/>
        </p:nvSpPr>
        <p:spPr>
          <a:xfrm>
            <a:off x="7928516" y="3114008"/>
            <a:ext cx="3947533" cy="923330"/>
          </a:xfrm>
          <a:prstGeom prst="rect">
            <a:avLst/>
          </a:prstGeom>
          <a:noFill/>
        </p:spPr>
        <p:txBody>
          <a:bodyPr wrap="square" rtlCol="0">
            <a:spAutoFit/>
          </a:bodyPr>
          <a:lstStyle/>
          <a:p>
            <a:r>
              <a:rPr lang="en-US" dirty="0"/>
              <a:t>USP = US Parent</a:t>
            </a:r>
          </a:p>
          <a:p>
            <a:r>
              <a:rPr lang="en-US" dirty="0"/>
              <a:t>CFC1 = Controlled Foreign Corporation 1</a:t>
            </a:r>
          </a:p>
          <a:p>
            <a:r>
              <a:rPr lang="en-US" dirty="0"/>
              <a:t>CFC2 = Controlled Foreign Corporation 2</a:t>
            </a:r>
          </a:p>
        </p:txBody>
      </p:sp>
      <p:sp>
        <p:nvSpPr>
          <p:cNvPr id="13" name="TextBox 12">
            <a:extLst>
              <a:ext uri="{FF2B5EF4-FFF2-40B4-BE49-F238E27FC236}">
                <a16:creationId xmlns:a16="http://schemas.microsoft.com/office/drawing/2014/main" id="{2DC9173B-408E-4B53-9398-E47170187585}"/>
              </a:ext>
            </a:extLst>
          </p:cNvPr>
          <p:cNvSpPr txBox="1"/>
          <p:nvPr/>
        </p:nvSpPr>
        <p:spPr>
          <a:xfrm>
            <a:off x="6924906" y="5163013"/>
            <a:ext cx="4828478" cy="369332"/>
          </a:xfrm>
          <a:prstGeom prst="rect">
            <a:avLst/>
          </a:prstGeom>
          <a:noFill/>
        </p:spPr>
        <p:txBody>
          <a:bodyPr wrap="square" rtlCol="0">
            <a:spAutoFit/>
          </a:bodyPr>
          <a:lstStyle/>
          <a:p>
            <a:r>
              <a:rPr lang="en-US" b="1" dirty="0">
                <a:highlight>
                  <a:srgbClr val="FFFF00"/>
                </a:highlight>
              </a:rPr>
              <a:t>Deduct 20 BIE </a:t>
            </a:r>
            <a:r>
              <a:rPr lang="en-US" dirty="0">
                <a:highlight>
                  <a:srgbClr val="FFFF00"/>
                </a:highlight>
              </a:rPr>
              <a:t>under annual safe harbor election.</a:t>
            </a:r>
          </a:p>
        </p:txBody>
      </p:sp>
      <p:sp>
        <p:nvSpPr>
          <p:cNvPr id="21" name="TextBox 20">
            <a:extLst>
              <a:ext uri="{FF2B5EF4-FFF2-40B4-BE49-F238E27FC236}">
                <a16:creationId xmlns:a16="http://schemas.microsoft.com/office/drawing/2014/main" id="{0464854D-EC13-46D9-958E-32B37965BDEB}"/>
              </a:ext>
            </a:extLst>
          </p:cNvPr>
          <p:cNvSpPr txBox="1"/>
          <p:nvPr/>
        </p:nvSpPr>
        <p:spPr>
          <a:xfrm>
            <a:off x="624472" y="6417525"/>
            <a:ext cx="7649737" cy="369332"/>
          </a:xfrm>
          <a:prstGeom prst="rect">
            <a:avLst/>
          </a:prstGeom>
          <a:noFill/>
        </p:spPr>
        <p:txBody>
          <a:bodyPr wrap="square" rtlCol="0">
            <a:spAutoFit/>
          </a:bodyPr>
          <a:lstStyle/>
          <a:p>
            <a:r>
              <a:rPr lang="en-US" dirty="0"/>
              <a:t>Treas. Reg. § 1.163(j)-7(h) (</a:t>
            </a:r>
            <a:r>
              <a:rPr lang="en-US" b="1" dirty="0">
                <a:solidFill>
                  <a:srgbClr val="FF0000"/>
                </a:solidFill>
              </a:rPr>
              <a:t>2021</a:t>
            </a:r>
            <a:r>
              <a:rPr lang="en-US" dirty="0"/>
              <a:t>) &amp; </a:t>
            </a:r>
            <a:r>
              <a:rPr lang="en-US" dirty="0">
                <a:highlight>
                  <a:srgbClr val="FFFF00"/>
                </a:highlight>
              </a:rPr>
              <a:t>Prop. </a:t>
            </a:r>
            <a:r>
              <a:rPr lang="en-US" dirty="0"/>
              <a:t>Treas. Reg. § 1.163(j)-7(j)(2)(iv) (</a:t>
            </a:r>
            <a:r>
              <a:rPr lang="en-US" b="1" dirty="0">
                <a:solidFill>
                  <a:srgbClr val="FF0000"/>
                </a:solidFill>
              </a:rPr>
              <a:t>2020</a:t>
            </a:r>
            <a:r>
              <a:rPr lang="en-US" dirty="0"/>
              <a:t>) </a:t>
            </a:r>
          </a:p>
        </p:txBody>
      </p:sp>
      <p:sp>
        <p:nvSpPr>
          <p:cNvPr id="22" name="TextBox 21">
            <a:extLst>
              <a:ext uri="{FF2B5EF4-FFF2-40B4-BE49-F238E27FC236}">
                <a16:creationId xmlns:a16="http://schemas.microsoft.com/office/drawing/2014/main" id="{C7D7ACBA-496E-4FC8-BAEB-53CC607DAFFA}"/>
              </a:ext>
            </a:extLst>
          </p:cNvPr>
          <p:cNvSpPr txBox="1"/>
          <p:nvPr/>
        </p:nvSpPr>
        <p:spPr>
          <a:xfrm>
            <a:off x="10749777" y="1625607"/>
            <a:ext cx="1320304" cy="646331"/>
          </a:xfrm>
          <a:prstGeom prst="rect">
            <a:avLst/>
          </a:prstGeom>
          <a:noFill/>
          <a:ln w="38100">
            <a:solidFill>
              <a:srgbClr val="00B050"/>
            </a:solidFill>
          </a:ln>
        </p:spPr>
        <p:txBody>
          <a:bodyPr wrap="square" rtlCol="0">
            <a:spAutoFit/>
          </a:bodyPr>
          <a:lstStyle/>
          <a:p>
            <a:r>
              <a:rPr lang="en-US" sz="3600" b="1" dirty="0">
                <a:solidFill>
                  <a:srgbClr val="00B050"/>
                </a:solidFill>
              </a:rPr>
              <a:t>Ex. 15</a:t>
            </a:r>
          </a:p>
        </p:txBody>
      </p:sp>
    </p:spTree>
    <p:extLst>
      <p:ext uri="{BB962C8B-B14F-4D97-AF65-F5344CB8AC3E}">
        <p14:creationId xmlns:p14="http://schemas.microsoft.com/office/powerpoint/2010/main" val="3366894946"/>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 y="112478"/>
            <a:ext cx="12099072" cy="484881"/>
          </a:xfrm>
        </p:spPr>
        <p:txBody>
          <a:bodyPr>
            <a:noAutofit/>
          </a:bodyPr>
          <a:lstStyle/>
          <a:p>
            <a:pPr algn="ctr"/>
            <a:r>
              <a:rPr lang="en-US" sz="3850" dirty="0"/>
              <a:t>TCJA &amp; CARES Act – Effectively Connected Income (“ECI”)</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628652" y="737879"/>
            <a:ext cx="10723289" cy="6131271"/>
          </a:xfrm>
        </p:spPr>
        <p:txBody>
          <a:bodyPr>
            <a:noAutofit/>
          </a:bodyPr>
          <a:lstStyle/>
          <a:p>
            <a:pPr marL="0" indent="0">
              <a:buNone/>
            </a:pPr>
            <a:r>
              <a:rPr lang="en-US" dirty="0">
                <a:highlight>
                  <a:srgbClr val="00FFFF"/>
                </a:highlight>
              </a:rPr>
              <a:t>TCJA &amp; Cares Act</a:t>
            </a:r>
          </a:p>
          <a:p>
            <a:pPr marL="0" indent="0">
              <a:buNone/>
            </a:pPr>
            <a:r>
              <a:rPr lang="en-US" u="sng" dirty="0">
                <a:highlight>
                  <a:srgbClr val="00FFFF"/>
                </a:highlight>
              </a:rPr>
              <a:t>Business</a:t>
            </a:r>
            <a:r>
              <a:rPr lang="en-US" dirty="0">
                <a:highlight>
                  <a:srgbClr val="00FFFF"/>
                </a:highlight>
              </a:rPr>
              <a:t> Interest Expense Deduction – Effectively Connected Income (“ECI”)</a:t>
            </a:r>
          </a:p>
          <a:p>
            <a:pPr marL="0" indent="0">
              <a:buNone/>
            </a:pPr>
            <a:r>
              <a:rPr lang="en-US" dirty="0"/>
              <a:t>Interest Deductions  – International ECI Prop. Treas. Regs.</a:t>
            </a:r>
          </a:p>
          <a:p>
            <a:pPr marL="0" indent="0">
              <a:buNone/>
            </a:pPr>
            <a:r>
              <a:rPr lang="en-US" sz="2800" dirty="0"/>
              <a:t>Prop. Treas. Reg. § 1.163(j)-8– Application of IRC § 163(j) to Foreign 	Persons w/ ECI</a:t>
            </a:r>
            <a:endParaRPr lang="en-US" dirty="0"/>
          </a:p>
          <a:p>
            <a:pPr marL="0" indent="0">
              <a:buNone/>
            </a:pPr>
            <a:r>
              <a:rPr lang="en-US" dirty="0"/>
              <a:t>ECI Interest Deducts  – </a:t>
            </a:r>
            <a:r>
              <a:rPr lang="en-US" sz="2800" b="1" u="sng" dirty="0">
                <a:solidFill>
                  <a:srgbClr val="FF0000"/>
                </a:solidFill>
              </a:rPr>
              <a:t>Prop.</a:t>
            </a:r>
            <a:r>
              <a:rPr lang="en-US" sz="2800" dirty="0"/>
              <a:t> </a:t>
            </a:r>
            <a:r>
              <a:rPr lang="en-US" dirty="0"/>
              <a:t>Treas. Reg. § 1.163(j)-8 - 2</a:t>
            </a:r>
          </a:p>
          <a:p>
            <a:pPr marL="0" indent="0">
              <a:buNone/>
            </a:pPr>
            <a:r>
              <a:rPr lang="en-US" sz="2800" b="1" u="sng" dirty="0">
                <a:solidFill>
                  <a:srgbClr val="FF0000"/>
                </a:solidFill>
              </a:rPr>
              <a:t>Prop.</a:t>
            </a:r>
            <a:r>
              <a:rPr lang="en-US" sz="2800" dirty="0"/>
              <a:t> Treas. Reg. § 1.163(j)-8(h) – </a:t>
            </a:r>
            <a:r>
              <a:rPr lang="en-US" sz="2800" b="1" u="sng" dirty="0">
                <a:solidFill>
                  <a:srgbClr val="FF0000"/>
                </a:solidFill>
              </a:rPr>
              <a:t>ECI IRC § 163(j) Limit</a:t>
            </a:r>
            <a:r>
              <a:rPr lang="en-US" sz="2800" dirty="0"/>
              <a:t> Example 1 - 2</a:t>
            </a:r>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226</a:t>
            </a:fld>
            <a:endParaRPr lang="en-US"/>
          </a:p>
        </p:txBody>
      </p:sp>
    </p:spTree>
    <p:extLst>
      <p:ext uri="{BB962C8B-B14F-4D97-AF65-F5344CB8AC3E}">
        <p14:creationId xmlns:p14="http://schemas.microsoft.com/office/powerpoint/2010/main" val="3347140715"/>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59367" y="93757"/>
            <a:ext cx="10047245" cy="484881"/>
          </a:xfrm>
        </p:spPr>
        <p:txBody>
          <a:bodyPr>
            <a:normAutofit fontScale="90000"/>
          </a:bodyPr>
          <a:lstStyle/>
          <a:p>
            <a:pPr algn="ctr"/>
            <a:r>
              <a:rPr lang="en-US" u="sng" dirty="0"/>
              <a:t>Business</a:t>
            </a:r>
            <a:r>
              <a:rPr lang="en-US" dirty="0"/>
              <a:t> Interest Expense Deduction - Summary</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4180294" cy="3293209"/>
          </a:xfrm>
          <a:prstGeom prst="rect">
            <a:avLst/>
          </a:prstGeom>
          <a:noFill/>
        </p:spPr>
        <p:txBody>
          <a:bodyPr wrap="square" rtlCol="0">
            <a:spAutoFit/>
          </a:bodyPr>
          <a:lstStyle/>
          <a:p>
            <a:r>
              <a:rPr lang="en-US" sz="2600" b="1" dirty="0"/>
              <a:t>Enablers &amp; Limiters</a:t>
            </a:r>
            <a:r>
              <a:rPr lang="en-US" sz="2600" dirty="0"/>
              <a:t>: </a:t>
            </a:r>
          </a:p>
          <a:p>
            <a:pPr marL="457200" indent="-457200">
              <a:buFont typeface="Arial" panose="020B0604020202020204" pitchFamily="34" charset="0"/>
              <a:buChar char="•"/>
            </a:pPr>
            <a:r>
              <a:rPr lang="en-US" sz="2600" dirty="0"/>
              <a:t>BII</a:t>
            </a:r>
          </a:p>
          <a:p>
            <a:pPr marL="457200" indent="-457200">
              <a:buFont typeface="Arial" panose="020B0604020202020204" pitchFamily="34" charset="0"/>
              <a:buChar char="•"/>
            </a:pPr>
            <a:r>
              <a:rPr lang="en-US" sz="2600" dirty="0"/>
              <a:t>ATI - 30% </a:t>
            </a:r>
            <a:r>
              <a:rPr lang="en-US" sz="2600" b="1" dirty="0">
                <a:solidFill>
                  <a:srgbClr val="FF0000"/>
                </a:solidFill>
              </a:rPr>
              <a:t>√ </a:t>
            </a:r>
            <a:r>
              <a:rPr lang="en-US" sz="2600" dirty="0"/>
              <a:t>of EBITDA  2018 – 2021 then </a:t>
            </a:r>
          </a:p>
          <a:p>
            <a:pPr marL="457200" indent="-457200">
              <a:buFont typeface="Arial" panose="020B0604020202020204" pitchFamily="34" charset="0"/>
              <a:buChar char="•"/>
            </a:pPr>
            <a:r>
              <a:rPr lang="en-US" sz="2600" dirty="0"/>
              <a:t>ATI - 30%</a:t>
            </a:r>
            <a:r>
              <a:rPr lang="en-US" sz="2600" b="1" dirty="0">
                <a:solidFill>
                  <a:srgbClr val="FF0000"/>
                </a:solidFill>
              </a:rPr>
              <a:t> </a:t>
            </a:r>
            <a:r>
              <a:rPr lang="en-US" sz="2600" dirty="0"/>
              <a:t>of EBIT from 2022</a:t>
            </a:r>
          </a:p>
          <a:p>
            <a:pPr lvl="1" indent="-457200">
              <a:buFont typeface="Arial" panose="020B0604020202020204" pitchFamily="34" charset="0"/>
              <a:buChar char="•"/>
            </a:pPr>
            <a:r>
              <a:rPr lang="en-US" sz="2600" dirty="0"/>
              <a:t>Floor plan financing interest expense</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227</a:t>
            </a:fld>
            <a:endParaRPr lang="en-US"/>
          </a:p>
        </p:txBody>
      </p:sp>
      <p:sp>
        <p:nvSpPr>
          <p:cNvPr id="5" name="TextBox 4">
            <a:extLst>
              <a:ext uri="{FF2B5EF4-FFF2-40B4-BE49-F238E27FC236}">
                <a16:creationId xmlns:a16="http://schemas.microsoft.com/office/drawing/2014/main" id="{260D29D3-D9D7-4BF0-97A1-825ACF6D9A55}"/>
              </a:ext>
            </a:extLst>
          </p:cNvPr>
          <p:cNvSpPr txBox="1"/>
          <p:nvPr/>
        </p:nvSpPr>
        <p:spPr>
          <a:xfrm>
            <a:off x="646770" y="4059053"/>
            <a:ext cx="3958683" cy="1107996"/>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CARES Act increased to 50% for 2019 &amp; 2020 – can elect out – can elect 2019 ATI limit in 2020.</a:t>
            </a:r>
          </a:p>
        </p:txBody>
      </p:sp>
      <p:sp>
        <p:nvSpPr>
          <p:cNvPr id="12" name="TextBox 11">
            <a:extLst>
              <a:ext uri="{FF2B5EF4-FFF2-40B4-BE49-F238E27FC236}">
                <a16:creationId xmlns:a16="http://schemas.microsoft.com/office/drawing/2014/main" id="{1D175F4B-EEB8-4C86-90AB-FB01595A4D55}"/>
              </a:ext>
            </a:extLst>
          </p:cNvPr>
          <p:cNvSpPr txBox="1"/>
          <p:nvPr/>
        </p:nvSpPr>
        <p:spPr>
          <a:xfrm>
            <a:off x="5093319" y="717002"/>
            <a:ext cx="6347834" cy="3693319"/>
          </a:xfrm>
          <a:prstGeom prst="rect">
            <a:avLst/>
          </a:prstGeom>
          <a:noFill/>
        </p:spPr>
        <p:txBody>
          <a:bodyPr wrap="square">
            <a:spAutoFit/>
          </a:bodyPr>
          <a:lstStyle/>
          <a:p>
            <a:r>
              <a:rPr lang="en-US" sz="2600" b="1" dirty="0"/>
              <a:t>Exceptions:</a:t>
            </a:r>
          </a:p>
          <a:p>
            <a:pPr marL="457200" indent="-457200">
              <a:buFont typeface="Arial" panose="020B0604020202020204" pitchFamily="34" charset="0"/>
              <a:buChar char="•"/>
            </a:pPr>
            <a:r>
              <a:rPr lang="en-US" sz="2600" dirty="0"/>
              <a:t>Average annual gross receipts do not exceed $ 25 M ($ 26 M inflation adjusted – 2019 - 2021) for the prior 3-tax yr. period.</a:t>
            </a:r>
          </a:p>
          <a:p>
            <a:pPr marL="457200" indent="-457200">
              <a:buFont typeface="Arial" panose="020B0604020202020204" pitchFamily="34" charset="0"/>
              <a:buChar char="•"/>
            </a:pPr>
            <a:r>
              <a:rPr lang="en-US" sz="2600" dirty="0"/>
              <a:t>Performing services as an employee</a:t>
            </a:r>
          </a:p>
          <a:p>
            <a:pPr marL="457200" indent="-457200">
              <a:buFont typeface="Arial" panose="020B0604020202020204" pitchFamily="34" charset="0"/>
              <a:buChar char="•"/>
            </a:pPr>
            <a:r>
              <a:rPr lang="en-US" sz="2600" dirty="0"/>
              <a:t>Electing (irrevocable) real property trade or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Electing (irrevocable) farming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Sale or furnishing of certain utility services</a:t>
            </a:r>
          </a:p>
        </p:txBody>
      </p:sp>
      <p:sp>
        <p:nvSpPr>
          <p:cNvPr id="14" name="TextBox 13">
            <a:extLst>
              <a:ext uri="{FF2B5EF4-FFF2-40B4-BE49-F238E27FC236}">
                <a16:creationId xmlns:a16="http://schemas.microsoft.com/office/drawing/2014/main" id="{E60F4E94-4D1A-4152-AED6-22B33EAA9C24}"/>
              </a:ext>
            </a:extLst>
          </p:cNvPr>
          <p:cNvSpPr txBox="1"/>
          <p:nvPr/>
        </p:nvSpPr>
        <p:spPr>
          <a:xfrm>
            <a:off x="5207620" y="4378009"/>
            <a:ext cx="6423102" cy="769441"/>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One-Time Extension to Make or W/D Election (2018 - 2020) – CARES Act - Rev. Proc. 2020-22 (4-10-20)</a:t>
            </a:r>
          </a:p>
        </p:txBody>
      </p:sp>
      <p:sp>
        <p:nvSpPr>
          <p:cNvPr id="15" name="TextBox 14">
            <a:extLst>
              <a:ext uri="{FF2B5EF4-FFF2-40B4-BE49-F238E27FC236}">
                <a16:creationId xmlns:a16="http://schemas.microsoft.com/office/drawing/2014/main" id="{9DB52648-0D5D-4236-ABED-1794346CE7F0}"/>
              </a:ext>
            </a:extLst>
          </p:cNvPr>
          <p:cNvSpPr txBox="1"/>
          <p:nvPr/>
        </p:nvSpPr>
        <p:spPr>
          <a:xfrm>
            <a:off x="646773" y="5386043"/>
            <a:ext cx="10660564" cy="1354217"/>
          </a:xfrm>
          <a:prstGeom prst="rect">
            <a:avLst/>
          </a:prstGeom>
          <a:noFill/>
        </p:spPr>
        <p:txBody>
          <a:bodyPr wrap="square" rtlCol="0">
            <a:spAutoFit/>
          </a:bodyPr>
          <a:lstStyle/>
          <a:p>
            <a:r>
              <a:rPr lang="en-US" sz="2050" dirty="0"/>
              <a:t>Above rules generally apply to Individuals &amp; Others.  </a:t>
            </a:r>
            <a:r>
              <a:rPr lang="en-US" sz="2050" dirty="0">
                <a:highlight>
                  <a:srgbClr val="FFFF00"/>
                </a:highlight>
              </a:rPr>
              <a:t>Above &amp; additional rules apply to </a:t>
            </a:r>
            <a:r>
              <a:rPr lang="en-US" sz="2050" b="1" dirty="0">
                <a:solidFill>
                  <a:srgbClr val="FF0000"/>
                </a:solidFill>
              </a:rPr>
              <a:t>(1) </a:t>
            </a:r>
            <a:r>
              <a:rPr lang="en-US" sz="2050" dirty="0"/>
              <a:t>C Corps. (including Real Estate Investment Trusts (“REITs”), Regulated Investment Companies (“RICs”), and members of consolidated groups) and tax-exempt corporations, </a:t>
            </a:r>
            <a:r>
              <a:rPr lang="en-US" sz="2050" b="1" dirty="0">
                <a:solidFill>
                  <a:srgbClr val="FF0000"/>
                </a:solidFill>
              </a:rPr>
              <a:t>(2) </a:t>
            </a:r>
            <a:r>
              <a:rPr lang="en-US" sz="2050" dirty="0"/>
              <a:t>Partnerships &amp; S Corporations, </a:t>
            </a:r>
            <a:r>
              <a:rPr lang="en-US" sz="2050" b="1" dirty="0">
                <a:solidFill>
                  <a:srgbClr val="FF0000"/>
                </a:solidFill>
              </a:rPr>
              <a:t>(3) </a:t>
            </a:r>
            <a:r>
              <a:rPr lang="en-US" sz="2050" dirty="0"/>
              <a:t>Controlled Foreign Corporations (“CFCs”), and </a:t>
            </a:r>
            <a:r>
              <a:rPr lang="en-US" sz="2050" b="1" dirty="0">
                <a:solidFill>
                  <a:srgbClr val="FF0000"/>
                </a:solidFill>
              </a:rPr>
              <a:t>(4)</a:t>
            </a:r>
            <a:r>
              <a:rPr lang="en-US" sz="2050" dirty="0"/>
              <a:t> </a:t>
            </a:r>
            <a:r>
              <a:rPr lang="en-US" sz="2050" dirty="0">
                <a:highlight>
                  <a:srgbClr val="FFFF00"/>
                </a:highlight>
              </a:rPr>
              <a:t>Effectively Connected Income (“ECI”)</a:t>
            </a:r>
          </a:p>
        </p:txBody>
      </p:sp>
      <p:cxnSp>
        <p:nvCxnSpPr>
          <p:cNvPr id="11" name="Straight Connector 10">
            <a:extLst>
              <a:ext uri="{FF2B5EF4-FFF2-40B4-BE49-F238E27FC236}">
                <a16:creationId xmlns:a16="http://schemas.microsoft.com/office/drawing/2014/main" id="{AC957B9D-104B-4EAC-A7F5-6EA46B59637F}"/>
              </a:ext>
            </a:extLst>
          </p:cNvPr>
          <p:cNvCxnSpPr>
            <a:cxnSpLocks/>
          </p:cNvCxnSpPr>
          <p:nvPr/>
        </p:nvCxnSpPr>
        <p:spPr>
          <a:xfrm flipV="1">
            <a:off x="4962293" y="702528"/>
            <a:ext cx="0" cy="454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2D539CDE-4262-4E79-97F3-589134BAEF91}"/>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6040463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12965" y="78600"/>
            <a:ext cx="11930350" cy="484881"/>
          </a:xfrm>
        </p:spPr>
        <p:txBody>
          <a:bodyPr>
            <a:normAutofit fontScale="90000"/>
          </a:bodyPr>
          <a:lstStyle/>
          <a:p>
            <a:pPr algn="ctr"/>
            <a:r>
              <a:rPr lang="en-US" dirty="0"/>
              <a:t>Interest Deductions  – International ECI Prop. Treas. </a:t>
            </a:r>
            <a:r>
              <a:rPr lang="en-US" dirty="0" err="1"/>
              <a:t>Regs</a:t>
            </a:r>
            <a:r>
              <a:rPr lang="en-US" dirty="0"/>
              <a:t>.</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680180" y="948387"/>
            <a:ext cx="10673620" cy="5831013"/>
          </a:xfrm>
        </p:spPr>
        <p:txBody>
          <a:bodyPr>
            <a:noAutofit/>
          </a:bodyPr>
          <a:lstStyle/>
          <a:p>
            <a:pPr marL="0" indent="0">
              <a:buNone/>
            </a:pPr>
            <a:r>
              <a:rPr lang="en-US" sz="2600" dirty="0"/>
              <a:t>§ 1.163(j)-8 </a:t>
            </a:r>
            <a:r>
              <a:rPr lang="en-US" sz="2600" i="1" dirty="0"/>
              <a:t>Application of the </a:t>
            </a:r>
            <a:r>
              <a:rPr lang="en-US" sz="2600" i="1" dirty="0">
                <a:highlight>
                  <a:srgbClr val="FFFF00"/>
                </a:highlight>
              </a:rPr>
              <a:t>section 163(j) </a:t>
            </a:r>
            <a:r>
              <a:rPr lang="en-US" sz="2600" i="1" dirty="0"/>
              <a:t>limitation to foreign persons with effectively connected income. </a:t>
            </a:r>
            <a:r>
              <a:rPr lang="en-US" sz="2600" dirty="0"/>
              <a:t>[also issued under 26 U.S.C. 163(j)(8)(B).] </a:t>
            </a:r>
          </a:p>
          <a:p>
            <a:pPr marL="0" indent="0">
              <a:buNone/>
            </a:pPr>
            <a:endParaRPr lang="en-US" sz="2600" dirty="0"/>
          </a:p>
          <a:p>
            <a:pPr marL="0" indent="0">
              <a:buNone/>
            </a:pPr>
            <a:r>
              <a:rPr lang="en-US" sz="2600" dirty="0"/>
              <a:t>	Applies to foreign persons with Effectively Connected Income (“ECI”)</a:t>
            </a:r>
          </a:p>
          <a:p>
            <a:pPr marL="0" indent="0">
              <a:buNone/>
            </a:pPr>
            <a:endParaRPr lang="en-US" sz="2600" dirty="0"/>
          </a:p>
          <a:p>
            <a:pPr marL="0" indent="0">
              <a:buNone/>
            </a:pPr>
            <a:r>
              <a:rPr lang="en-US" sz="2600" dirty="0"/>
              <a:t>Prop. Treas. Reg. § 1.163(j)-8</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61BE1489-F384-473C-8B31-CAE00B309F7D}"/>
              </a:ext>
            </a:extLst>
          </p:cNvPr>
          <p:cNvSpPr>
            <a:spLocks noGrp="1"/>
          </p:cNvSpPr>
          <p:nvPr>
            <p:ph type="sldNum" sz="quarter" idx="12"/>
          </p:nvPr>
        </p:nvSpPr>
        <p:spPr/>
        <p:txBody>
          <a:bodyPr/>
          <a:lstStyle/>
          <a:p>
            <a:fld id="{59999BA8-5833-4EBD-87D2-B05BF3439043}" type="slidenum">
              <a:rPr lang="en-US" smtClean="0"/>
              <a:t>228</a:t>
            </a:fld>
            <a:endParaRPr lang="en-US"/>
          </a:p>
        </p:txBody>
      </p:sp>
    </p:spTree>
    <p:extLst>
      <p:ext uri="{BB962C8B-B14F-4D97-AF65-F5344CB8AC3E}">
        <p14:creationId xmlns:p14="http://schemas.microsoft.com/office/powerpoint/2010/main" val="1527232060"/>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750" b="1" dirty="0"/>
              <a:t>§ 1.163(j)–8 Application of the section 163(j) limitation to foreign persons with effectively connected income.</a:t>
            </a:r>
          </a:p>
          <a:p>
            <a:pPr marL="457200" lvl="1" indent="0" fontAlgn="base">
              <a:buAutoNum type="alphaLcParenBoth"/>
            </a:pPr>
            <a:r>
              <a:rPr lang="en-US" sz="1750" dirty="0"/>
              <a:t> O</a:t>
            </a:r>
            <a:r>
              <a:rPr lang="en-US" sz="1750" i="1" dirty="0"/>
              <a:t>verview</a:t>
            </a:r>
            <a:r>
              <a:rPr lang="en-US" sz="1750" dirty="0"/>
              <a:t>. </a:t>
            </a:r>
          </a:p>
          <a:p>
            <a:pPr marL="457200" lvl="1" indent="0" fontAlgn="base">
              <a:buAutoNum type="alphaLcParenBoth"/>
            </a:pPr>
            <a:r>
              <a:rPr lang="en-US" sz="1750" dirty="0"/>
              <a:t> Application to a specified foreign person with ECI—</a:t>
            </a:r>
          </a:p>
          <a:p>
            <a:pPr lvl="1" fontAlgn="base">
              <a:buAutoNum type="arabicParenBoth"/>
            </a:pPr>
            <a:r>
              <a:rPr lang="en-US" sz="1750" dirty="0"/>
              <a:t> I</a:t>
            </a:r>
            <a:r>
              <a:rPr lang="en-US" sz="1750" i="1" dirty="0"/>
              <a:t>n general</a:t>
            </a:r>
            <a:r>
              <a:rPr lang="en-US" sz="1750" dirty="0"/>
              <a:t>.</a:t>
            </a:r>
          </a:p>
          <a:p>
            <a:pPr lvl="1" fontAlgn="base">
              <a:buAutoNum type="arabicParenBoth"/>
            </a:pPr>
            <a:r>
              <a:rPr lang="en-US" sz="1750" dirty="0"/>
              <a:t> M</a:t>
            </a:r>
            <a:r>
              <a:rPr lang="en-US" sz="1750" i="1" dirty="0"/>
              <a:t>odification of adjusted taxable income</a:t>
            </a:r>
            <a:r>
              <a:rPr lang="en-US" sz="1750" dirty="0"/>
              <a:t>. </a:t>
            </a:r>
          </a:p>
          <a:p>
            <a:pPr lvl="1" fontAlgn="base">
              <a:buAutoNum type="arabicParenBoth"/>
            </a:pPr>
            <a:r>
              <a:rPr lang="en-US" sz="1750" dirty="0"/>
              <a:t> M</a:t>
            </a:r>
            <a:r>
              <a:rPr lang="en-US" sz="1750" i="1" dirty="0"/>
              <a:t>odification of business interest expense</a:t>
            </a:r>
            <a:r>
              <a:rPr lang="en-US" sz="1750" dirty="0"/>
              <a:t>.</a:t>
            </a:r>
          </a:p>
          <a:p>
            <a:pPr lvl="1" fontAlgn="base">
              <a:buAutoNum type="arabicParenBoth"/>
            </a:pPr>
            <a:r>
              <a:rPr lang="en-US" sz="1750" dirty="0"/>
              <a:t> M</a:t>
            </a:r>
            <a:r>
              <a:rPr lang="en-US" sz="1750" i="1" dirty="0"/>
              <a:t>odification of business interest income</a:t>
            </a:r>
            <a:r>
              <a:rPr lang="en-US" sz="1750" dirty="0"/>
              <a:t>.</a:t>
            </a:r>
          </a:p>
          <a:p>
            <a:pPr lvl="1" fontAlgn="base">
              <a:buAutoNum type="arabicParenBoth"/>
            </a:pPr>
            <a:r>
              <a:rPr lang="en-US" sz="1750" dirty="0"/>
              <a:t> M</a:t>
            </a:r>
            <a:r>
              <a:rPr lang="en-US" sz="1750" i="1" dirty="0"/>
              <a:t>odification of floor plan financing interest expense</a:t>
            </a:r>
            <a:r>
              <a:rPr lang="en-US" sz="1750" dirty="0"/>
              <a:t>.</a:t>
            </a:r>
          </a:p>
          <a:p>
            <a:pPr lvl="1" fontAlgn="base">
              <a:buAutoNum type="arabicParenBoth"/>
            </a:pPr>
            <a:r>
              <a:rPr lang="en-US" sz="1750" dirty="0"/>
              <a:t> M</a:t>
            </a:r>
            <a:r>
              <a:rPr lang="en-US" sz="1750" i="1" dirty="0"/>
              <a:t>odification of allocation of interest expense and interest income that is allocable to a trade or business</a:t>
            </a:r>
            <a:r>
              <a:rPr lang="en-US" sz="1750" dirty="0"/>
              <a:t>.</a:t>
            </a:r>
          </a:p>
          <a:p>
            <a:pPr marL="457200" lvl="1" indent="0" fontAlgn="base">
              <a:buNone/>
            </a:pPr>
            <a:r>
              <a:rPr lang="en-US" sz="1750" dirty="0"/>
              <a:t>(c) Rules for a specified foreign partner—</a:t>
            </a:r>
          </a:p>
          <a:p>
            <a:pPr marL="800100" lvl="1" indent="-342900" fontAlgn="base">
              <a:buAutoNum type="arabicParenBoth"/>
            </a:pPr>
            <a:r>
              <a:rPr lang="en-US" sz="1750" dirty="0"/>
              <a:t>Characterization of excess taxable income. </a:t>
            </a:r>
          </a:p>
          <a:p>
            <a:pPr marL="800100" lvl="1" indent="-342900" fontAlgn="base">
              <a:buAutoNum type="arabicParenBoth"/>
            </a:pPr>
            <a:r>
              <a:rPr lang="en-US" sz="1750" dirty="0"/>
              <a:t>C</a:t>
            </a:r>
            <a:r>
              <a:rPr lang="en-US" sz="1750" i="1" dirty="0"/>
              <a:t>haracterization of excess business interest expense</a:t>
            </a:r>
            <a:r>
              <a:rPr lang="en-US" sz="1750" dirty="0"/>
              <a:t>.</a:t>
            </a:r>
          </a:p>
          <a:p>
            <a:pPr marL="800100" lvl="1" indent="-342900" fontAlgn="base">
              <a:buAutoNum type="arabicParenBoth"/>
            </a:pPr>
            <a:r>
              <a:rPr lang="en-US" sz="1750" dirty="0"/>
              <a:t>C</a:t>
            </a:r>
            <a:r>
              <a:rPr lang="en-US" sz="1750" i="1" dirty="0"/>
              <a:t>haracterization of deductible business interest expense</a:t>
            </a:r>
            <a:r>
              <a:rPr lang="en-US" sz="1750" dirty="0"/>
              <a:t>.</a:t>
            </a:r>
          </a:p>
          <a:p>
            <a:pPr marL="800100" lvl="1" indent="-342900" fontAlgn="base">
              <a:buAutoNum type="arabicParenBoth"/>
            </a:pPr>
            <a:r>
              <a:rPr lang="en-US" sz="1750" dirty="0"/>
              <a:t>C</a:t>
            </a:r>
            <a:r>
              <a:rPr lang="en-US" sz="1750" i="1" dirty="0"/>
              <a:t>haracterization of excess business interest income</a:t>
            </a:r>
            <a:r>
              <a:rPr lang="en-US" sz="1750" dirty="0"/>
              <a:t>.</a:t>
            </a:r>
          </a:p>
          <a:p>
            <a:pPr marL="800100" lvl="1" indent="-342900" fontAlgn="base">
              <a:buAutoNum type="arabicParenBoth"/>
            </a:pPr>
            <a:r>
              <a:rPr lang="en-US" sz="1750" dirty="0"/>
              <a:t>R</a:t>
            </a:r>
            <a:r>
              <a:rPr lang="en-US" sz="1750" i="1" dirty="0"/>
              <a:t>ules for determining ECI</a:t>
            </a:r>
            <a:r>
              <a:rPr lang="en-US" sz="1750" dirty="0"/>
              <a:t>.</a:t>
            </a:r>
          </a:p>
          <a:p>
            <a:pPr marL="457200" lvl="1" indent="0" fontAlgn="base">
              <a:buNone/>
            </a:pPr>
            <a:r>
              <a:rPr lang="en-US" sz="1750" dirty="0"/>
              <a:t>(d) C</a:t>
            </a:r>
            <a:r>
              <a:rPr lang="en-US" sz="1750" i="1" dirty="0"/>
              <a:t>haracterization of disallowed business interest expense by a relevant foreign corporation with ECI</a:t>
            </a:r>
            <a:r>
              <a:rPr lang="en-US" sz="1750" dirty="0"/>
              <a:t>—</a:t>
            </a:r>
          </a:p>
          <a:p>
            <a:pPr lvl="1" fontAlgn="base">
              <a:buAutoNum type="arabicParenBoth"/>
            </a:pPr>
            <a:r>
              <a:rPr lang="en-US" sz="1750" dirty="0"/>
              <a:t> S</a:t>
            </a:r>
            <a:r>
              <a:rPr lang="en-US" sz="1750" i="1" dirty="0"/>
              <a:t>cope</a:t>
            </a:r>
            <a:r>
              <a:rPr lang="en-US" sz="1750" dirty="0"/>
              <a:t>.</a:t>
            </a:r>
          </a:p>
          <a:p>
            <a:pPr lvl="1" fontAlgn="base">
              <a:buAutoNum type="arabicParenBoth"/>
            </a:pPr>
            <a:r>
              <a:rPr lang="en-US" sz="1750" dirty="0"/>
              <a:t> C</a:t>
            </a:r>
            <a:r>
              <a:rPr lang="en-US" sz="1750" i="1" dirty="0"/>
              <a:t>haracterization of disallowed business interest expense</a:t>
            </a:r>
            <a:r>
              <a:rPr lang="en-US" sz="1750" dirty="0"/>
              <a:t>—</a:t>
            </a:r>
          </a:p>
          <a:p>
            <a:pPr lvl="1" fontAlgn="base">
              <a:buAutoNum type="arabicParenBoth"/>
            </a:pPr>
            <a:r>
              <a:rPr lang="en-US" sz="1750" dirty="0"/>
              <a:t> C</a:t>
            </a:r>
            <a:r>
              <a:rPr lang="en-US" sz="1750" i="1" dirty="0"/>
              <a:t>haracterization of deductible business interest expense</a:t>
            </a:r>
            <a:r>
              <a:rPr lang="en-US" sz="1750" dirty="0"/>
              <a:t>—</a:t>
            </a:r>
          </a:p>
          <a:p>
            <a:pPr marL="0" indent="0" fontAlgn="base">
              <a:buNone/>
            </a:pPr>
            <a:r>
              <a:rPr lang="en-US" sz="1750" i="0" dirty="0">
                <a:solidFill>
                  <a:srgbClr val="333333"/>
                </a:solidFill>
                <a:effectLst/>
                <a:highlight>
                  <a:srgbClr val="FFFF00"/>
                </a:highlight>
              </a:rPr>
              <a:t>Prop. </a:t>
            </a:r>
            <a:r>
              <a:rPr lang="en-US" sz="1750" i="0" dirty="0">
                <a:solidFill>
                  <a:srgbClr val="333333"/>
                </a:solidFill>
                <a:effectLst/>
              </a:rPr>
              <a:t>Treas. Reg. § 1.163(j)-8</a:t>
            </a:r>
            <a:r>
              <a:rPr lang="en-US" sz="1750" dirty="0"/>
              <a:t> (</a:t>
            </a:r>
            <a:r>
              <a:rPr lang="en-US" sz="1750" b="1" dirty="0">
                <a:solidFill>
                  <a:srgbClr val="FF0000"/>
                </a:solidFill>
              </a:rPr>
              <a:t>2020</a:t>
            </a:r>
            <a:r>
              <a:rPr lang="en-US" sz="1750" dirty="0"/>
              <a:t>). </a:t>
            </a:r>
            <a:r>
              <a:rPr lang="en-US" sz="1800" b="0" dirty="0">
                <a:solidFill>
                  <a:srgbClr val="333333"/>
                </a:solidFill>
                <a:effectLst/>
              </a:rPr>
              <a:t>[Only outline reproduced - </a:t>
            </a:r>
            <a:r>
              <a:rPr lang="en-US" sz="1800" dirty="0">
                <a:solidFill>
                  <a:srgbClr val="333333"/>
                </a:solidFill>
              </a:rPr>
              <a:t>full text not reproduced ]</a:t>
            </a:r>
            <a:endParaRPr lang="en-US" sz="175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229</a:t>
            </a:fld>
            <a:endParaRPr lang="en-US" dirty="0"/>
          </a:p>
        </p:txBody>
      </p:sp>
      <p:sp>
        <p:nvSpPr>
          <p:cNvPr id="8" name="TextBox 7">
            <a:extLst>
              <a:ext uri="{FF2B5EF4-FFF2-40B4-BE49-F238E27FC236}">
                <a16:creationId xmlns:a16="http://schemas.microsoft.com/office/drawing/2014/main" id="{E5674662-D89A-4A8C-9AA3-850706E48678}"/>
              </a:ext>
            </a:extLst>
          </p:cNvPr>
          <p:cNvSpPr txBox="1"/>
          <p:nvPr/>
        </p:nvSpPr>
        <p:spPr>
          <a:xfrm>
            <a:off x="11107819" y="85891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2</a:t>
            </a:r>
          </a:p>
        </p:txBody>
      </p:sp>
      <p:sp>
        <p:nvSpPr>
          <p:cNvPr id="9" name="Title 1">
            <a:extLst>
              <a:ext uri="{FF2B5EF4-FFF2-40B4-BE49-F238E27FC236}">
                <a16:creationId xmlns:a16="http://schemas.microsoft.com/office/drawing/2014/main" id="{17BDD9D7-E0C8-4804-9565-AD1B53DA400A}"/>
              </a:ext>
            </a:extLst>
          </p:cNvPr>
          <p:cNvSpPr>
            <a:spLocks noGrp="1"/>
          </p:cNvSpPr>
          <p:nvPr>
            <p:ph type="title"/>
          </p:nvPr>
        </p:nvSpPr>
        <p:spPr>
          <a:xfrm>
            <a:off x="0" y="111510"/>
            <a:ext cx="12192000" cy="484881"/>
          </a:xfrm>
        </p:spPr>
        <p:txBody>
          <a:bodyPr>
            <a:noAutofit/>
          </a:bodyPr>
          <a:lstStyle/>
          <a:p>
            <a:pPr algn="ctr"/>
            <a:r>
              <a:rPr lang="en-US" sz="2850" dirty="0">
                <a:highlight>
                  <a:srgbClr val="FFFF00"/>
                </a:highlight>
              </a:rPr>
              <a:t>Prop. </a:t>
            </a:r>
            <a:r>
              <a:rPr lang="en-US" sz="2850" dirty="0"/>
              <a:t>Treas. Reg. § 1.163(j)-8– Application of IRC § 163(j) to Foreign Persons w/ ECI</a:t>
            </a:r>
          </a:p>
        </p:txBody>
      </p:sp>
    </p:spTree>
    <p:extLst>
      <p:ext uri="{BB962C8B-B14F-4D97-AF65-F5344CB8AC3E}">
        <p14:creationId xmlns:p14="http://schemas.microsoft.com/office/powerpoint/2010/main" val="2749093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06" y="700680"/>
            <a:ext cx="10811494" cy="6157320"/>
          </a:xfrm>
        </p:spPr>
        <p:txBody>
          <a:bodyPr>
            <a:noAutofit/>
          </a:bodyPr>
          <a:lstStyle/>
          <a:p>
            <a:pPr marL="0" indent="0">
              <a:buNone/>
            </a:pPr>
            <a:r>
              <a:rPr lang="en-US" sz="2600" dirty="0"/>
              <a:t>On November 4, 2019, the Treasury Department issued an advance notice of proposed rulemaking (REG-123112-19) that would modify the so-called Distribution Regulations, which may </a:t>
            </a:r>
            <a:r>
              <a:rPr lang="en-US" sz="2600" b="1" u="sng" dirty="0">
                <a:highlight>
                  <a:srgbClr val="FFFF00"/>
                </a:highlight>
              </a:rPr>
              <a:t>treat an issuance of a debt instrument in a distribution (or similar) transaction as stock</a:t>
            </a:r>
            <a:r>
              <a:rPr lang="en-US" sz="2600" dirty="0"/>
              <a:t>.  The Distribution Regulations include a funding rule that treats as stock a debt instrument that is issued as part of a series of transactions that achieves a similar result.  The most noteworthy proposed modification would </a:t>
            </a:r>
            <a:r>
              <a:rPr lang="en-US" sz="2600" b="1" u="sng" dirty="0">
                <a:highlight>
                  <a:srgbClr val="FFFF00"/>
                </a:highlight>
              </a:rPr>
              <a:t>remove the funding rule's </a:t>
            </a:r>
            <a:r>
              <a:rPr lang="en-US" sz="2600" b="1" i="1" u="sng" dirty="0">
                <a:highlight>
                  <a:srgbClr val="FFFF00"/>
                </a:highlight>
              </a:rPr>
              <a:t>per se </a:t>
            </a:r>
            <a:r>
              <a:rPr lang="en-US" sz="2600" b="1" u="sng" dirty="0">
                <a:highlight>
                  <a:srgbClr val="FFFF00"/>
                </a:highlight>
              </a:rPr>
              <a:t>72-month (36 months before and 36 months after) would treat the debt as stock only if its issuance has sufficient factual connection to a distribution to a member of the taxpayer’s expanded group or an economically similar transaction</a:t>
            </a:r>
            <a:r>
              <a:rPr lang="en-US" sz="2600" dirty="0"/>
              <a:t>. </a:t>
            </a:r>
          </a:p>
          <a:p>
            <a:pPr marL="0" indent="0">
              <a:buNone/>
            </a:pPr>
            <a:endParaRPr lang="en-US" sz="2600" dirty="0"/>
          </a:p>
          <a:p>
            <a:pPr marL="0" indent="0">
              <a:buNone/>
            </a:pPr>
            <a:r>
              <a:rPr lang="en-US" sz="2600" dirty="0"/>
              <a:t>IRC §§ 163(a) &amp; (j), 385, &amp; 1275(a) &amp; Treas. Reg. §§ 1.385-3 and 1.1275-1(d) &amp; Temp. Treas. Reg. §§ 1.385-3T and -4T , E. O. 13789 (April 21, 2017) and  Notice 2017-38 (Oct. 4, 2017), </a:t>
            </a:r>
            <a:r>
              <a:rPr lang="en-US" sz="2600" dirty="0">
                <a:highlight>
                  <a:srgbClr val="FFFF00"/>
                </a:highlight>
              </a:rPr>
              <a:t>See T.D. 9897 (May 14, 2020), </a:t>
            </a:r>
            <a:r>
              <a:rPr lang="en-US" dirty="0">
                <a:highlight>
                  <a:srgbClr val="FFFF00"/>
                </a:highlight>
              </a:rPr>
              <a:t>REG-130314-16, </a:t>
            </a:r>
            <a:r>
              <a:rPr lang="en-US" sz="2600" dirty="0">
                <a:highlight>
                  <a:srgbClr val="FFFF00"/>
                </a:highlight>
              </a:rPr>
              <a:t>RIN 1545-BN68 – 64 pages, but 17 pages at 85 FR 28867</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315303" y="597852"/>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3</a:t>
            </a:r>
          </a:p>
        </p:txBody>
      </p:sp>
      <p:sp>
        <p:nvSpPr>
          <p:cNvPr id="9" name="Slide Number Placeholder 8">
            <a:extLst>
              <a:ext uri="{FF2B5EF4-FFF2-40B4-BE49-F238E27FC236}">
                <a16:creationId xmlns:a16="http://schemas.microsoft.com/office/drawing/2014/main" id="{C1439CCC-99D9-48CA-B3D3-895A0C210149}"/>
              </a:ext>
            </a:extLst>
          </p:cNvPr>
          <p:cNvSpPr>
            <a:spLocks noGrp="1"/>
          </p:cNvSpPr>
          <p:nvPr>
            <p:ph type="sldNum" sz="quarter" idx="12"/>
          </p:nvPr>
        </p:nvSpPr>
        <p:spPr/>
        <p:txBody>
          <a:bodyPr/>
          <a:lstStyle/>
          <a:p>
            <a:fld id="{59999BA8-5833-4EBD-87D2-B05BF3439043}" type="slidenum">
              <a:rPr lang="en-US" smtClean="0"/>
              <a:t>23</a:t>
            </a:fld>
            <a:endParaRPr lang="en-US" dirty="0"/>
          </a:p>
        </p:txBody>
      </p:sp>
      <p:sp>
        <p:nvSpPr>
          <p:cNvPr id="10" name="Title 1">
            <a:extLst>
              <a:ext uri="{FF2B5EF4-FFF2-40B4-BE49-F238E27FC236}">
                <a16:creationId xmlns:a16="http://schemas.microsoft.com/office/drawing/2014/main" id="{9D96559F-91E7-4D6B-A49B-C9143FFE0A69}"/>
              </a:ext>
            </a:extLst>
          </p:cNvPr>
          <p:cNvSpPr>
            <a:spLocks noGrp="1"/>
          </p:cNvSpPr>
          <p:nvPr>
            <p:ph type="title"/>
          </p:nvPr>
        </p:nvSpPr>
        <p:spPr>
          <a:xfrm>
            <a:off x="0" y="97340"/>
            <a:ext cx="12192000" cy="484881"/>
          </a:xfrm>
        </p:spPr>
        <p:txBody>
          <a:bodyPr>
            <a:noAutofit/>
          </a:bodyPr>
          <a:lstStyle/>
          <a:p>
            <a:pPr algn="ctr"/>
            <a:r>
              <a:rPr lang="en-US" sz="3800" u="sng" dirty="0"/>
              <a:t>Bus.</a:t>
            </a:r>
            <a:r>
              <a:rPr lang="en-US" sz="3800" dirty="0"/>
              <a:t> Int. Exp. Deducts - </a:t>
            </a:r>
            <a:r>
              <a:rPr lang="en-US" sz="3800" b="1" u="sng" dirty="0">
                <a:solidFill>
                  <a:srgbClr val="FF0000"/>
                </a:solidFill>
              </a:rPr>
              <a:t>Prior</a:t>
            </a:r>
            <a:r>
              <a:rPr lang="en-US" sz="3800" dirty="0"/>
              <a:t> to TCJA – Pre-2018 – </a:t>
            </a:r>
            <a:r>
              <a:rPr lang="en-US" sz="3800" b="1" u="sng" dirty="0">
                <a:solidFill>
                  <a:srgbClr val="FF0000"/>
                </a:solidFill>
              </a:rPr>
              <a:t>IRC § 385</a:t>
            </a:r>
          </a:p>
        </p:txBody>
      </p:sp>
    </p:spTree>
    <p:extLst>
      <p:ext uri="{BB962C8B-B14F-4D97-AF65-F5344CB8AC3E}">
        <p14:creationId xmlns:p14="http://schemas.microsoft.com/office/powerpoint/2010/main" val="1026331982"/>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1510"/>
            <a:ext cx="12192000" cy="484881"/>
          </a:xfrm>
        </p:spPr>
        <p:txBody>
          <a:bodyPr>
            <a:noAutofit/>
          </a:bodyPr>
          <a:lstStyle/>
          <a:p>
            <a:pPr algn="ctr"/>
            <a:r>
              <a:rPr lang="en-US" sz="2850" dirty="0">
                <a:highlight>
                  <a:srgbClr val="FFFF00"/>
                </a:highlight>
              </a:rPr>
              <a:t>Prop. </a:t>
            </a:r>
            <a:r>
              <a:rPr lang="en-US" sz="2850" dirty="0"/>
              <a:t>Treas. Reg. § 1.163(j)-8– Application of IRC § 163(j) to Foreign Persons w/ ECI</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800" b="1" dirty="0"/>
              <a:t>§ 1.163(j)–8 Application of the section 163(j) limitation to foreign persons with effectively connected income. [Cont’d]</a:t>
            </a:r>
          </a:p>
          <a:p>
            <a:pPr marL="457200" lvl="1" indent="0" fontAlgn="base">
              <a:buNone/>
            </a:pPr>
            <a:r>
              <a:rPr lang="en-US" sz="1800" dirty="0"/>
              <a:t> (e) R</a:t>
            </a:r>
            <a:r>
              <a:rPr lang="en-US" sz="1800" i="1" dirty="0"/>
              <a:t>ules regarding disallowed business interest expense</a:t>
            </a:r>
            <a:r>
              <a:rPr lang="en-US" sz="1800" dirty="0"/>
              <a:t>—</a:t>
            </a:r>
          </a:p>
          <a:p>
            <a:pPr lvl="1" fontAlgn="base">
              <a:buAutoNum type="arabicParenBoth"/>
            </a:pPr>
            <a:r>
              <a:rPr lang="en-US" sz="1800" dirty="0"/>
              <a:t> R</a:t>
            </a:r>
            <a:r>
              <a:rPr lang="en-US" sz="1800" i="1" dirty="0"/>
              <a:t>etention of character in a succeeding taxable year</a:t>
            </a:r>
            <a:r>
              <a:rPr lang="en-US" sz="1800" dirty="0"/>
              <a:t>.</a:t>
            </a:r>
          </a:p>
          <a:p>
            <a:pPr lvl="1" fontAlgn="base">
              <a:buAutoNum type="arabicParenBoth"/>
            </a:pPr>
            <a:r>
              <a:rPr lang="en-US" sz="1800" dirty="0"/>
              <a:t> D</a:t>
            </a:r>
            <a:r>
              <a:rPr lang="en-US" sz="1800" i="1" dirty="0"/>
              <a:t>eemed allocation of excess business interest expense of a partnership to a specified foreign partner</a:t>
            </a:r>
            <a:r>
              <a:rPr lang="en-US" sz="1800" dirty="0"/>
              <a:t>.</a:t>
            </a:r>
          </a:p>
          <a:p>
            <a:pPr lvl="1" fontAlgn="base">
              <a:buAutoNum type="arabicParenBoth"/>
            </a:pPr>
            <a:r>
              <a:rPr lang="en-US" sz="1800" dirty="0"/>
              <a:t> O</a:t>
            </a:r>
            <a:r>
              <a:rPr lang="en-US" sz="1800" i="1" dirty="0"/>
              <a:t>rdering rule for conversion of excess business interest expense to business interest expense paid or accrued by a partner</a:t>
            </a:r>
            <a:r>
              <a:rPr lang="en-US" sz="1800" dirty="0"/>
              <a:t>.</a:t>
            </a:r>
          </a:p>
          <a:p>
            <a:pPr lvl="1" fontAlgn="base">
              <a:buAutoNum type="arabicParenBoth"/>
            </a:pPr>
            <a:r>
              <a:rPr lang="en-US" sz="1800" dirty="0"/>
              <a:t> A</a:t>
            </a:r>
            <a:r>
              <a:rPr lang="en-US" sz="1800" i="1" dirty="0"/>
              <a:t>llocable ECI excess BIE and allocable non-ECI excess BIE retains its character when treated as business interest expense paid or accrued in a succeeding taxable year.</a:t>
            </a:r>
          </a:p>
          <a:p>
            <a:pPr marL="457200" lvl="1" indent="0" fontAlgn="base">
              <a:buNone/>
            </a:pPr>
            <a:r>
              <a:rPr lang="en-US" sz="1800" dirty="0"/>
              <a:t>(f) C</a:t>
            </a:r>
            <a:r>
              <a:rPr lang="en-US" sz="1800" i="1" dirty="0"/>
              <a:t>oordination of the application of section 163(j) with § 1.882–5 and similar provisions and with the branch profits tax</a:t>
            </a:r>
            <a:r>
              <a:rPr lang="en-US" sz="1800" dirty="0"/>
              <a:t>—</a:t>
            </a:r>
          </a:p>
          <a:p>
            <a:pPr lvl="1" fontAlgn="base">
              <a:buAutoNum type="arabicParenBoth"/>
            </a:pPr>
            <a:r>
              <a:rPr lang="en-US" sz="1800" dirty="0"/>
              <a:t> C</a:t>
            </a:r>
            <a:r>
              <a:rPr lang="en-US" sz="1800" i="1" dirty="0"/>
              <a:t>oordination of section 163(j) with § 1.882–5 and similar provisions</a:t>
            </a:r>
            <a:r>
              <a:rPr lang="en-US" sz="1800" dirty="0"/>
              <a:t>—</a:t>
            </a:r>
          </a:p>
          <a:p>
            <a:pPr lvl="1" fontAlgn="base">
              <a:buAutoNum type="arabicParenBoth"/>
            </a:pPr>
            <a:r>
              <a:rPr lang="en-US" sz="1800" dirty="0"/>
              <a:t> A</a:t>
            </a:r>
            <a:r>
              <a:rPr lang="en-US" sz="1800" i="1" dirty="0"/>
              <a:t>ttribution of excess § 1.882–5 three-step interest expense to the foreign corporation</a:t>
            </a:r>
            <a:r>
              <a:rPr lang="en-US" sz="1800" dirty="0"/>
              <a:t>.</a:t>
            </a:r>
          </a:p>
          <a:p>
            <a:pPr lvl="1" fontAlgn="base">
              <a:buAutoNum type="arabicParenBoth"/>
            </a:pPr>
            <a:r>
              <a:rPr lang="en-US" sz="1800" dirty="0"/>
              <a:t> A</a:t>
            </a:r>
            <a:r>
              <a:rPr lang="en-US" sz="1800" i="1" dirty="0"/>
              <a:t>ttribution of excess § 1.882–5 three-step interest expense to partnerships</a:t>
            </a:r>
            <a:r>
              <a:rPr lang="en-US" sz="1800" dirty="0"/>
              <a:t>—</a:t>
            </a:r>
          </a:p>
          <a:p>
            <a:pPr lvl="1" fontAlgn="base">
              <a:buAutoNum type="arabicParenBoth"/>
            </a:pPr>
            <a:r>
              <a:rPr lang="en-US" sz="1800" dirty="0"/>
              <a:t> L</a:t>
            </a:r>
            <a:r>
              <a:rPr lang="en-US" sz="1800" i="1" dirty="0"/>
              <a:t>imitation on attribution of excess § 1.882–5 three-step interest expense</a:t>
            </a:r>
            <a:r>
              <a:rPr lang="en-US" sz="1800" dirty="0"/>
              <a:t>.</a:t>
            </a:r>
          </a:p>
          <a:p>
            <a:pPr marL="457200" lvl="1" indent="0" fontAlgn="base">
              <a:buNone/>
            </a:pPr>
            <a:r>
              <a:rPr lang="en-US" sz="1800" dirty="0"/>
              <a:t>(g) D</a:t>
            </a:r>
            <a:r>
              <a:rPr lang="en-US" sz="1800" i="1" dirty="0"/>
              <a:t>efinitions</a:t>
            </a:r>
            <a:r>
              <a:rPr lang="en-US" sz="1800" dirty="0"/>
              <a:t>. </a:t>
            </a:r>
          </a:p>
          <a:p>
            <a:pPr marL="457200" lvl="1" indent="0" fontAlgn="base">
              <a:buNone/>
            </a:pPr>
            <a:r>
              <a:rPr lang="en-US" sz="1800" dirty="0"/>
              <a:t>(h) E</a:t>
            </a:r>
            <a:r>
              <a:rPr lang="en-US" sz="1800" i="1" dirty="0"/>
              <a:t>xamples</a:t>
            </a:r>
            <a:r>
              <a:rPr lang="en-US" sz="1800" dirty="0"/>
              <a:t>.</a:t>
            </a:r>
          </a:p>
          <a:p>
            <a:pPr marL="457200" lvl="1" indent="0" fontAlgn="base">
              <a:buNone/>
            </a:pPr>
            <a:r>
              <a:rPr lang="en-US" sz="1800" i="1" dirty="0"/>
              <a:t>(I) </a:t>
            </a:r>
            <a:r>
              <a:rPr lang="en-US" sz="1800" dirty="0"/>
              <a:t>[R</a:t>
            </a:r>
            <a:r>
              <a:rPr lang="en-US" sz="1800" i="1" dirty="0"/>
              <a:t>eserved</a:t>
            </a:r>
            <a:r>
              <a:rPr lang="en-US" sz="1800" dirty="0"/>
              <a:t>]  </a:t>
            </a:r>
          </a:p>
          <a:p>
            <a:pPr marL="457200" lvl="1" indent="0" fontAlgn="base">
              <a:buNone/>
            </a:pPr>
            <a:r>
              <a:rPr lang="en-US" sz="1800" dirty="0"/>
              <a:t>(j) A</a:t>
            </a:r>
            <a:r>
              <a:rPr lang="en-US" sz="1800" i="1" dirty="0"/>
              <a:t>pplicability date.</a:t>
            </a:r>
          </a:p>
          <a:p>
            <a:pPr marL="0" indent="0" fontAlgn="base">
              <a:buNone/>
            </a:pPr>
            <a:r>
              <a:rPr lang="en-US" sz="1800" i="0" dirty="0">
                <a:solidFill>
                  <a:srgbClr val="333333"/>
                </a:solidFill>
                <a:effectLst/>
                <a:highlight>
                  <a:srgbClr val="FFFF00"/>
                </a:highlight>
              </a:rPr>
              <a:t>Prop. </a:t>
            </a:r>
            <a:r>
              <a:rPr lang="en-US" sz="1800" i="0" dirty="0">
                <a:solidFill>
                  <a:srgbClr val="333333"/>
                </a:solidFill>
                <a:effectLst/>
              </a:rPr>
              <a:t>Treas. Reg. § 1.163(j)-8</a:t>
            </a:r>
            <a:r>
              <a:rPr lang="en-US" sz="1800" dirty="0"/>
              <a:t> (</a:t>
            </a:r>
            <a:r>
              <a:rPr lang="en-US" sz="1800" b="1" dirty="0">
                <a:solidFill>
                  <a:srgbClr val="FF0000"/>
                </a:solidFill>
              </a:rPr>
              <a:t>2020</a:t>
            </a:r>
            <a:r>
              <a:rPr lang="en-US" sz="1800" dirty="0"/>
              <a:t>). </a:t>
            </a:r>
            <a:r>
              <a:rPr lang="en-US" sz="1800" b="0" dirty="0">
                <a:solidFill>
                  <a:srgbClr val="333333"/>
                </a:solidFill>
                <a:effectLst/>
              </a:rPr>
              <a:t>[Only outline reproduced - </a:t>
            </a:r>
            <a:r>
              <a:rPr lang="en-US" sz="1800" dirty="0">
                <a:solidFill>
                  <a:srgbClr val="333333"/>
                </a:solidFill>
              </a:rPr>
              <a:t>full text not reproduced ]</a:t>
            </a:r>
            <a:endParaRPr lang="en-US" sz="1800" i="0" cap="all"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230</a:t>
            </a:fld>
            <a:endParaRPr lang="en-US" dirty="0"/>
          </a:p>
        </p:txBody>
      </p:sp>
      <p:sp>
        <p:nvSpPr>
          <p:cNvPr id="8" name="TextBox 7">
            <a:extLst>
              <a:ext uri="{FF2B5EF4-FFF2-40B4-BE49-F238E27FC236}">
                <a16:creationId xmlns:a16="http://schemas.microsoft.com/office/drawing/2014/main" id="{E5674662-D89A-4A8C-9AA3-850706E48678}"/>
              </a:ext>
            </a:extLst>
          </p:cNvPr>
          <p:cNvSpPr txBox="1"/>
          <p:nvPr/>
        </p:nvSpPr>
        <p:spPr>
          <a:xfrm>
            <a:off x="11107819" y="85891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2</a:t>
            </a:r>
          </a:p>
        </p:txBody>
      </p:sp>
    </p:spTree>
    <p:extLst>
      <p:ext uri="{BB962C8B-B14F-4D97-AF65-F5344CB8AC3E}">
        <p14:creationId xmlns:p14="http://schemas.microsoft.com/office/powerpoint/2010/main" val="841395887"/>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511665" y="100902"/>
            <a:ext cx="11154154" cy="484881"/>
          </a:xfrm>
        </p:spPr>
        <p:txBody>
          <a:bodyPr>
            <a:noAutofit/>
          </a:bodyPr>
          <a:lstStyle/>
          <a:p>
            <a:pPr algn="ctr"/>
            <a:r>
              <a:rPr lang="en-US" sz="4000" dirty="0"/>
              <a:t>ECI Interest Deducts  – </a:t>
            </a:r>
            <a:r>
              <a:rPr lang="en-US" sz="4000" b="1" u="sng" dirty="0">
                <a:solidFill>
                  <a:srgbClr val="FF0000"/>
                </a:solidFill>
              </a:rPr>
              <a:t>Prop.</a:t>
            </a:r>
            <a:r>
              <a:rPr lang="en-US" sz="4000" dirty="0"/>
              <a:t> Treas. Reg. § 1.163(j)-8 </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58973" y="712913"/>
            <a:ext cx="10996389" cy="6145087"/>
          </a:xfrm>
        </p:spPr>
        <p:txBody>
          <a:bodyPr>
            <a:noAutofit/>
          </a:bodyPr>
          <a:lstStyle/>
          <a:p>
            <a:pPr marL="0" indent="0">
              <a:buNone/>
            </a:pPr>
            <a:r>
              <a:rPr lang="en-US" dirty="0"/>
              <a:t>In general, a non-resident alien individual, </a:t>
            </a:r>
            <a:r>
              <a:rPr lang="en-US" dirty="0">
                <a:highlight>
                  <a:srgbClr val="FFFF00"/>
                </a:highlight>
              </a:rPr>
              <a:t>CFCs</a:t>
            </a:r>
            <a:r>
              <a:rPr lang="en-US" dirty="0"/>
              <a:t>, and non-CFC foreign corporations with Effectively Connected Income (“ECI”) will apply IRC § 163(j) with modifications.</a:t>
            </a:r>
          </a:p>
          <a:p>
            <a:pPr marL="0" indent="0">
              <a:buNone/>
            </a:pPr>
            <a:endParaRPr lang="en-US" dirty="0"/>
          </a:p>
          <a:p>
            <a:pPr marL="0" indent="0">
              <a:buNone/>
            </a:pPr>
            <a:r>
              <a:rPr lang="en-US" dirty="0"/>
              <a:t>A CFC with ECI first applies the general rules for determining its disallowed interest expense, which is then allocated between ECI and non-ECI at the CFC level.  The same rule applies to non-CFC foreign corporations and partnerships.</a:t>
            </a:r>
          </a:p>
          <a:p>
            <a:pPr marL="0" indent="0">
              <a:buNone/>
            </a:pPr>
            <a:endParaRPr lang="en-US" dirty="0">
              <a:highlight>
                <a:srgbClr val="FFFF00"/>
              </a:highlight>
            </a:endParaRPr>
          </a:p>
          <a:p>
            <a:pPr marL="0" indent="0">
              <a:buNone/>
            </a:pPr>
            <a:endParaRPr lang="en-US" dirty="0"/>
          </a:p>
          <a:p>
            <a:pPr marL="0" indent="0">
              <a:buNone/>
            </a:pPr>
            <a:r>
              <a:rPr lang="en-US" dirty="0"/>
              <a:t>IRC § 163(j) &amp; </a:t>
            </a:r>
            <a:r>
              <a:rPr lang="en-US" strike="sngStrike" dirty="0">
                <a:highlight>
                  <a:srgbClr val="FFFF00"/>
                </a:highlight>
              </a:rPr>
              <a:t>Prop. </a:t>
            </a:r>
            <a:r>
              <a:rPr lang="en-US" dirty="0"/>
              <a:t>Treas. Reg. §§ 1.163(j)-1(b)</a:t>
            </a:r>
            <a:r>
              <a:rPr lang="en-US" strike="sngStrike" dirty="0">
                <a:highlight>
                  <a:srgbClr val="FFFF00"/>
                </a:highlight>
              </a:rPr>
              <a:t>(20)</a:t>
            </a:r>
            <a:r>
              <a:rPr lang="en-US" dirty="0"/>
              <a:t>(22) (</a:t>
            </a:r>
            <a:r>
              <a:rPr lang="en-US" b="1" dirty="0">
                <a:solidFill>
                  <a:srgbClr val="FF0000"/>
                </a:solidFill>
              </a:rPr>
              <a:t>2020</a:t>
            </a:r>
            <a:r>
              <a:rPr lang="en-US" dirty="0"/>
              <a:t>) &amp; Treas. Reg. §§ 1.163(j)-7(f)(1) (</a:t>
            </a:r>
            <a:r>
              <a:rPr lang="en-US" b="1" dirty="0">
                <a:solidFill>
                  <a:srgbClr val="FF0000"/>
                </a:solidFill>
              </a:rPr>
              <a:t>2021</a:t>
            </a:r>
            <a:r>
              <a:rPr lang="en-US" dirty="0"/>
              <a:t>) &amp; Prop. Treas. Reg. § 1.163(j)-8 (</a:t>
            </a:r>
            <a:r>
              <a:rPr lang="en-US" b="1" dirty="0">
                <a:solidFill>
                  <a:srgbClr val="FF0000"/>
                </a:solidFill>
              </a:rPr>
              <a:t>2020</a:t>
            </a:r>
            <a:r>
              <a:rPr lang="en-US" dirty="0"/>
              <a:t>) </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F4F55B1D-50E9-46FE-B3D5-20F0905B769D}"/>
              </a:ext>
            </a:extLst>
          </p:cNvPr>
          <p:cNvSpPr>
            <a:spLocks noGrp="1"/>
          </p:cNvSpPr>
          <p:nvPr>
            <p:ph type="sldNum" sz="quarter" idx="12"/>
          </p:nvPr>
        </p:nvSpPr>
        <p:spPr/>
        <p:txBody>
          <a:bodyPr/>
          <a:lstStyle/>
          <a:p>
            <a:fld id="{59999BA8-5833-4EBD-87D2-B05BF3439043}" type="slidenum">
              <a:rPr lang="en-US" smtClean="0"/>
              <a:t>231</a:t>
            </a:fld>
            <a:endParaRPr lang="en-US"/>
          </a:p>
        </p:txBody>
      </p:sp>
      <p:sp>
        <p:nvSpPr>
          <p:cNvPr id="8" name="TextBox 7">
            <a:extLst>
              <a:ext uri="{FF2B5EF4-FFF2-40B4-BE49-F238E27FC236}">
                <a16:creationId xmlns:a16="http://schemas.microsoft.com/office/drawing/2014/main" id="{08A43D4D-655B-4945-AB96-42F11163FEF8}"/>
              </a:ext>
            </a:extLst>
          </p:cNvPr>
          <p:cNvSpPr txBox="1"/>
          <p:nvPr/>
        </p:nvSpPr>
        <p:spPr>
          <a:xfrm>
            <a:off x="11263933" y="803162"/>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2</a:t>
            </a:r>
          </a:p>
        </p:txBody>
      </p:sp>
    </p:spTree>
    <p:extLst>
      <p:ext uri="{BB962C8B-B14F-4D97-AF65-F5344CB8AC3E}">
        <p14:creationId xmlns:p14="http://schemas.microsoft.com/office/powerpoint/2010/main" val="1881979886"/>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58973" y="712913"/>
            <a:ext cx="10996389" cy="6145087"/>
          </a:xfrm>
        </p:spPr>
        <p:txBody>
          <a:bodyPr>
            <a:noAutofit/>
          </a:bodyPr>
          <a:lstStyle/>
          <a:p>
            <a:pPr marL="0" indent="0">
              <a:buNone/>
            </a:pPr>
            <a:r>
              <a:rPr lang="en-US" dirty="0">
                <a:highlight>
                  <a:srgbClr val="FFFF00"/>
                </a:highlight>
              </a:rPr>
              <a:t>Income which is effectively connected</a:t>
            </a:r>
            <a:r>
              <a:rPr lang="en-US" dirty="0"/>
              <a:t> with the conduct of a US trade or business (“ECI”) as defined under IRC § 864(c) &amp; Treas. Reg. § 1.884-1(d)(1)(iii).  See also IRC §§ 881, 882, 883, 884, 885, &amp; 887</a:t>
            </a:r>
          </a:p>
          <a:p>
            <a:pPr marL="0" indent="0">
              <a:buNone/>
            </a:pPr>
            <a:endParaRPr lang="en-US" dirty="0"/>
          </a:p>
          <a:p>
            <a:pPr marL="0" indent="0">
              <a:buNone/>
            </a:pPr>
            <a:r>
              <a:rPr lang="en-US" dirty="0"/>
              <a:t>Treas. Reg. § 1.882-5 continues to apply regarding the determination of interest deductions.  The definition of interest has been expanded to include </a:t>
            </a:r>
            <a:r>
              <a:rPr lang="en-US" strike="sngStrike" dirty="0">
                <a:highlight>
                  <a:srgbClr val="FFFF00"/>
                </a:highlight>
              </a:rPr>
              <a:t>guaranteed payments for use of capital (“GPUCs”),</a:t>
            </a:r>
            <a:r>
              <a:rPr lang="en-US" dirty="0"/>
              <a:t> factoring income, certain hedging items and many other items.  Converts IRC § 988 gains and losses on hedges of debt instruments into interest for purposes of IRC § 163(j).</a:t>
            </a:r>
          </a:p>
          <a:p>
            <a:pPr marL="0" indent="0">
              <a:buNone/>
            </a:pPr>
            <a:endParaRPr lang="en-US" dirty="0"/>
          </a:p>
          <a:p>
            <a:pPr marL="0" indent="0">
              <a:buNone/>
            </a:pPr>
            <a:r>
              <a:rPr lang="en-US" dirty="0"/>
              <a:t>IRC § 163(j) &amp; </a:t>
            </a:r>
            <a:r>
              <a:rPr lang="en-US" strike="sngStrike" dirty="0">
                <a:highlight>
                  <a:srgbClr val="FFFF00"/>
                </a:highlight>
              </a:rPr>
              <a:t>Prop. </a:t>
            </a:r>
            <a:r>
              <a:rPr lang="en-US" dirty="0"/>
              <a:t>Treas. Reg. §§ 1.163(j)-1(b)</a:t>
            </a:r>
            <a:r>
              <a:rPr lang="en-US" strike="sngStrike" dirty="0">
                <a:highlight>
                  <a:srgbClr val="FFFF00"/>
                </a:highlight>
              </a:rPr>
              <a:t>(20)</a:t>
            </a:r>
            <a:r>
              <a:rPr lang="en-US" dirty="0"/>
              <a:t>(22) (</a:t>
            </a:r>
            <a:r>
              <a:rPr lang="en-US" b="1" dirty="0">
                <a:solidFill>
                  <a:srgbClr val="FF0000"/>
                </a:solidFill>
              </a:rPr>
              <a:t>2020</a:t>
            </a:r>
            <a:r>
              <a:rPr lang="en-US" dirty="0"/>
              <a:t>) &amp; Treas. Reg. §§ 1.163(j)-7(f)(1) (</a:t>
            </a:r>
            <a:r>
              <a:rPr lang="en-US" b="1" dirty="0">
                <a:solidFill>
                  <a:srgbClr val="FF0000"/>
                </a:solidFill>
              </a:rPr>
              <a:t>2021</a:t>
            </a:r>
            <a:r>
              <a:rPr lang="en-US" dirty="0"/>
              <a:t>) &amp; Prop. Treas. Reg. § 1.163(j)-8 (</a:t>
            </a:r>
            <a:r>
              <a:rPr lang="en-US" b="1" dirty="0">
                <a:solidFill>
                  <a:srgbClr val="FF0000"/>
                </a:solidFill>
              </a:rPr>
              <a:t>2020</a:t>
            </a:r>
            <a:r>
              <a:rPr lang="en-US" dirty="0"/>
              <a:t>) </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F4F55B1D-50E9-46FE-B3D5-20F0905B769D}"/>
              </a:ext>
            </a:extLst>
          </p:cNvPr>
          <p:cNvSpPr>
            <a:spLocks noGrp="1"/>
          </p:cNvSpPr>
          <p:nvPr>
            <p:ph type="sldNum" sz="quarter" idx="12"/>
          </p:nvPr>
        </p:nvSpPr>
        <p:spPr/>
        <p:txBody>
          <a:bodyPr/>
          <a:lstStyle/>
          <a:p>
            <a:fld id="{59999BA8-5833-4EBD-87D2-B05BF3439043}" type="slidenum">
              <a:rPr lang="en-US" smtClean="0"/>
              <a:t>232</a:t>
            </a:fld>
            <a:endParaRPr lang="en-US"/>
          </a:p>
        </p:txBody>
      </p:sp>
      <p:sp>
        <p:nvSpPr>
          <p:cNvPr id="8" name="TextBox 7">
            <a:extLst>
              <a:ext uri="{FF2B5EF4-FFF2-40B4-BE49-F238E27FC236}">
                <a16:creationId xmlns:a16="http://schemas.microsoft.com/office/drawing/2014/main" id="{08A43D4D-655B-4945-AB96-42F11163FEF8}"/>
              </a:ext>
            </a:extLst>
          </p:cNvPr>
          <p:cNvSpPr txBox="1"/>
          <p:nvPr/>
        </p:nvSpPr>
        <p:spPr>
          <a:xfrm>
            <a:off x="11263933" y="803162"/>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2</a:t>
            </a:r>
          </a:p>
        </p:txBody>
      </p:sp>
      <p:sp>
        <p:nvSpPr>
          <p:cNvPr id="9" name="Title 1">
            <a:extLst>
              <a:ext uri="{FF2B5EF4-FFF2-40B4-BE49-F238E27FC236}">
                <a16:creationId xmlns:a16="http://schemas.microsoft.com/office/drawing/2014/main" id="{A522E6EF-A808-4EF9-B959-C03FBB301990}"/>
              </a:ext>
            </a:extLst>
          </p:cNvPr>
          <p:cNvSpPr>
            <a:spLocks noGrp="1"/>
          </p:cNvSpPr>
          <p:nvPr>
            <p:ph type="title"/>
          </p:nvPr>
        </p:nvSpPr>
        <p:spPr>
          <a:xfrm>
            <a:off x="511665" y="100902"/>
            <a:ext cx="11154154" cy="484881"/>
          </a:xfrm>
        </p:spPr>
        <p:txBody>
          <a:bodyPr>
            <a:noAutofit/>
          </a:bodyPr>
          <a:lstStyle/>
          <a:p>
            <a:pPr algn="ctr"/>
            <a:r>
              <a:rPr lang="en-US" sz="4000" dirty="0"/>
              <a:t>ECI Interest Deducts  – </a:t>
            </a:r>
            <a:r>
              <a:rPr lang="en-US" sz="4000" b="1" u="sng" dirty="0">
                <a:solidFill>
                  <a:srgbClr val="FF0000"/>
                </a:solidFill>
              </a:rPr>
              <a:t>Prop.</a:t>
            </a:r>
            <a:r>
              <a:rPr lang="en-US" sz="4000" dirty="0"/>
              <a:t> Treas. Reg. § 1.163(j)-8 </a:t>
            </a:r>
          </a:p>
        </p:txBody>
      </p:sp>
    </p:spTree>
    <p:extLst>
      <p:ext uri="{BB962C8B-B14F-4D97-AF65-F5344CB8AC3E}">
        <p14:creationId xmlns:p14="http://schemas.microsoft.com/office/powerpoint/2010/main" val="800701279"/>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00359"/>
            <a:ext cx="12147396" cy="484881"/>
          </a:xfrm>
        </p:spPr>
        <p:txBody>
          <a:bodyPr>
            <a:noAutofit/>
          </a:bodyPr>
          <a:lstStyle/>
          <a:p>
            <a:pPr algn="ctr"/>
            <a:r>
              <a:rPr lang="en-US" sz="3600" b="1" u="sng" dirty="0">
                <a:solidFill>
                  <a:srgbClr val="FF0000"/>
                </a:solidFill>
              </a:rPr>
              <a:t>Prop.</a:t>
            </a:r>
            <a:r>
              <a:rPr lang="en-US" sz="3600" dirty="0"/>
              <a:t> Treas. Reg. § 1.163(j)-8(h) – </a:t>
            </a:r>
            <a:r>
              <a:rPr lang="en-US" sz="3600" b="1" u="sng" dirty="0">
                <a:solidFill>
                  <a:srgbClr val="FF0000"/>
                </a:solidFill>
              </a:rPr>
              <a:t>ECI IRC § 163(j) Limit</a:t>
            </a:r>
            <a:r>
              <a:rPr lang="en-US" sz="3600" dirty="0"/>
              <a:t> Example 1</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233</a:t>
            </a:fld>
            <a:endParaRPr lang="en-US" dirty="0"/>
          </a:p>
        </p:txBody>
      </p:sp>
      <p:sp>
        <p:nvSpPr>
          <p:cNvPr id="23" name="TextBox 22">
            <a:extLst>
              <a:ext uri="{FF2B5EF4-FFF2-40B4-BE49-F238E27FC236}">
                <a16:creationId xmlns:a16="http://schemas.microsoft.com/office/drawing/2014/main" id="{1313C702-6A0E-46FF-B9F5-86D82893F4CA}"/>
              </a:ext>
            </a:extLst>
          </p:cNvPr>
          <p:cNvSpPr txBox="1"/>
          <p:nvPr/>
        </p:nvSpPr>
        <p:spPr>
          <a:xfrm>
            <a:off x="546412" y="724834"/>
            <a:ext cx="10760924" cy="5909310"/>
          </a:xfrm>
          <a:prstGeom prst="rect">
            <a:avLst/>
          </a:prstGeom>
          <a:noFill/>
        </p:spPr>
        <p:txBody>
          <a:bodyPr wrap="square" rtlCol="0">
            <a:spAutoFit/>
          </a:bodyPr>
          <a:lstStyle/>
          <a:p>
            <a:r>
              <a:rPr lang="en-US" b="1" u="sng" dirty="0"/>
              <a:t>Facts:</a:t>
            </a:r>
          </a:p>
          <a:p>
            <a:r>
              <a:rPr lang="en-US" dirty="0"/>
              <a:t>FC (including CFC) is a foreign corporation with gross income of 160 of which 100 is ECI and 60 is non-ECI.</a:t>
            </a:r>
          </a:p>
          <a:p>
            <a:endParaRPr lang="en-US" dirty="0"/>
          </a:p>
          <a:p>
            <a:r>
              <a:rPr lang="en-US" dirty="0"/>
              <a:t>FC has total expenses of 100 of which 50 are other expenses and 50 are BIE.</a:t>
            </a:r>
          </a:p>
          <a:p>
            <a:endParaRPr lang="en-US" dirty="0"/>
          </a:p>
          <a:p>
            <a:r>
              <a:rPr lang="en-US" dirty="0"/>
              <a:t>FC has ECI BIE of 30 computed under the 3 Step process of Treas. Reg. § 1.882-5.  See also IRC § 884 &amp; Prop. Treas. Reg. 1.163(j)-8(f).  Of 50 of BIE, 30 of BIE is ECI and 20 of BIE is non-ECI.</a:t>
            </a:r>
          </a:p>
          <a:p>
            <a:endParaRPr lang="en-US" dirty="0"/>
          </a:p>
          <a:p>
            <a:r>
              <a:rPr lang="en-US" dirty="0"/>
              <a:t>FC has 40 of other expenses that are ECI and 10 of which are non-ECI.</a:t>
            </a:r>
          </a:p>
          <a:p>
            <a:endParaRPr lang="en-US" dirty="0"/>
          </a:p>
          <a:p>
            <a:r>
              <a:rPr lang="en-US" b="1" u="sng" dirty="0"/>
              <a:t>Analysis:</a:t>
            </a:r>
          </a:p>
          <a:p>
            <a:r>
              <a:rPr lang="en-US" dirty="0"/>
              <a:t>FC has ECI BIE of 30 and non-ECI BIE of 20.</a:t>
            </a:r>
          </a:p>
          <a:p>
            <a:endParaRPr lang="en-US" dirty="0"/>
          </a:p>
          <a:p>
            <a:r>
              <a:rPr lang="en-US" dirty="0"/>
              <a:t>FC has ATI of 60 (100 ECI GI – 40 ECI Other Expenses).</a:t>
            </a:r>
          </a:p>
          <a:p>
            <a:endParaRPr lang="en-US" dirty="0"/>
          </a:p>
          <a:p>
            <a:r>
              <a:rPr lang="en-US" dirty="0"/>
              <a:t>FC has an IRC § 163(j) limitation of 18 (60 ATI X 30%).</a:t>
            </a:r>
          </a:p>
          <a:p>
            <a:endParaRPr lang="en-US" dirty="0"/>
          </a:p>
          <a:p>
            <a:r>
              <a:rPr lang="en-US" dirty="0"/>
              <a:t>ECI BIE of 30 exceeds its IRC § 163(j) limitation of 18 by 12.</a:t>
            </a:r>
          </a:p>
          <a:p>
            <a:endParaRPr lang="en-US" dirty="0"/>
          </a:p>
          <a:p>
            <a:r>
              <a:rPr lang="en-US" dirty="0"/>
              <a:t>12 is ECI EBIE C/O and is not taken into account for purposes of applying Treas. Reg. § 1.882–5 in the succeeding taxable year. </a:t>
            </a:r>
          </a:p>
        </p:txBody>
      </p:sp>
      <p:sp>
        <p:nvSpPr>
          <p:cNvPr id="29" name="TextBox 28">
            <a:extLst>
              <a:ext uri="{FF2B5EF4-FFF2-40B4-BE49-F238E27FC236}">
                <a16:creationId xmlns:a16="http://schemas.microsoft.com/office/drawing/2014/main" id="{19B19D9A-EC89-4767-BF13-E5F4480B0D90}"/>
              </a:ext>
            </a:extLst>
          </p:cNvPr>
          <p:cNvSpPr txBox="1"/>
          <p:nvPr/>
        </p:nvSpPr>
        <p:spPr>
          <a:xfrm>
            <a:off x="2492944" y="6484431"/>
            <a:ext cx="7055318" cy="369332"/>
          </a:xfrm>
          <a:prstGeom prst="rect">
            <a:avLst/>
          </a:prstGeom>
          <a:noFill/>
        </p:spPr>
        <p:txBody>
          <a:bodyPr wrap="square" rtlCol="0">
            <a:spAutoFit/>
          </a:bodyPr>
          <a:lstStyle/>
          <a:p>
            <a:r>
              <a:rPr lang="en-US" dirty="0"/>
              <a:t>Treas. Reg. § 1.163(j)-7(f)(1) (</a:t>
            </a:r>
            <a:r>
              <a:rPr lang="en-US" b="1" dirty="0">
                <a:solidFill>
                  <a:srgbClr val="FF0000"/>
                </a:solidFill>
              </a:rPr>
              <a:t>2021</a:t>
            </a:r>
            <a:r>
              <a:rPr lang="en-US" dirty="0"/>
              <a:t>) &amp; </a:t>
            </a:r>
            <a:r>
              <a:rPr lang="en-US" dirty="0">
                <a:highlight>
                  <a:srgbClr val="FFFF00"/>
                </a:highlight>
              </a:rPr>
              <a:t>Prop. </a:t>
            </a:r>
            <a:r>
              <a:rPr lang="en-US" dirty="0"/>
              <a:t>Treas. Reg. § 1.163(j)-8 (</a:t>
            </a:r>
            <a:r>
              <a:rPr lang="en-US" b="1" dirty="0">
                <a:solidFill>
                  <a:srgbClr val="FF0000"/>
                </a:solidFill>
              </a:rPr>
              <a:t>2020</a:t>
            </a:r>
            <a:r>
              <a:rPr lang="en-US" dirty="0"/>
              <a:t>) </a:t>
            </a:r>
          </a:p>
        </p:txBody>
      </p:sp>
      <p:sp>
        <p:nvSpPr>
          <p:cNvPr id="30" name="TextBox 29">
            <a:extLst>
              <a:ext uri="{FF2B5EF4-FFF2-40B4-BE49-F238E27FC236}">
                <a16:creationId xmlns:a16="http://schemas.microsoft.com/office/drawing/2014/main" id="{51B30A1D-140D-4F22-B70D-33581D7004C6}"/>
              </a:ext>
            </a:extLst>
          </p:cNvPr>
          <p:cNvSpPr txBox="1"/>
          <p:nvPr/>
        </p:nvSpPr>
        <p:spPr>
          <a:xfrm>
            <a:off x="11107819" y="85891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2</a:t>
            </a:r>
          </a:p>
        </p:txBody>
      </p:sp>
      <p:sp>
        <p:nvSpPr>
          <p:cNvPr id="8" name="TextBox 7">
            <a:extLst>
              <a:ext uri="{FF2B5EF4-FFF2-40B4-BE49-F238E27FC236}">
                <a16:creationId xmlns:a16="http://schemas.microsoft.com/office/drawing/2014/main" id="{6AD41519-A1D4-4445-A02D-58076DB575A6}"/>
              </a:ext>
            </a:extLst>
          </p:cNvPr>
          <p:cNvSpPr txBox="1"/>
          <p:nvPr/>
        </p:nvSpPr>
        <p:spPr>
          <a:xfrm>
            <a:off x="10749777" y="1625607"/>
            <a:ext cx="1320304" cy="646331"/>
          </a:xfrm>
          <a:prstGeom prst="rect">
            <a:avLst/>
          </a:prstGeom>
          <a:noFill/>
          <a:ln w="38100">
            <a:solidFill>
              <a:srgbClr val="00B050"/>
            </a:solidFill>
          </a:ln>
        </p:spPr>
        <p:txBody>
          <a:bodyPr wrap="square" rtlCol="0">
            <a:spAutoFit/>
          </a:bodyPr>
          <a:lstStyle/>
          <a:p>
            <a:r>
              <a:rPr lang="en-US" sz="3600" b="1" dirty="0">
                <a:solidFill>
                  <a:srgbClr val="00B050"/>
                </a:solidFill>
              </a:rPr>
              <a:t>Ex. 16</a:t>
            </a:r>
          </a:p>
        </p:txBody>
      </p:sp>
    </p:spTree>
    <p:extLst>
      <p:ext uri="{BB962C8B-B14F-4D97-AF65-F5344CB8AC3E}">
        <p14:creationId xmlns:p14="http://schemas.microsoft.com/office/powerpoint/2010/main" val="3923226985"/>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234</a:t>
            </a:fld>
            <a:endParaRPr lang="en-US" dirty="0"/>
          </a:p>
        </p:txBody>
      </p:sp>
      <p:sp>
        <p:nvSpPr>
          <p:cNvPr id="30" name="TextBox 29">
            <a:extLst>
              <a:ext uri="{FF2B5EF4-FFF2-40B4-BE49-F238E27FC236}">
                <a16:creationId xmlns:a16="http://schemas.microsoft.com/office/drawing/2014/main" id="{51B30A1D-140D-4F22-B70D-33581D7004C6}"/>
              </a:ext>
            </a:extLst>
          </p:cNvPr>
          <p:cNvSpPr txBox="1"/>
          <p:nvPr/>
        </p:nvSpPr>
        <p:spPr>
          <a:xfrm>
            <a:off x="11107819" y="85891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2</a:t>
            </a:r>
          </a:p>
        </p:txBody>
      </p:sp>
      <p:sp>
        <p:nvSpPr>
          <p:cNvPr id="8" name="TextBox 7">
            <a:extLst>
              <a:ext uri="{FF2B5EF4-FFF2-40B4-BE49-F238E27FC236}">
                <a16:creationId xmlns:a16="http://schemas.microsoft.com/office/drawing/2014/main" id="{95BD44E5-5D51-46DF-AFEF-07FA89E89152}"/>
              </a:ext>
            </a:extLst>
          </p:cNvPr>
          <p:cNvSpPr txBox="1"/>
          <p:nvPr/>
        </p:nvSpPr>
        <p:spPr>
          <a:xfrm>
            <a:off x="858643" y="1092821"/>
            <a:ext cx="4928839" cy="707886"/>
          </a:xfrm>
          <a:prstGeom prst="rect">
            <a:avLst/>
          </a:prstGeom>
          <a:noFill/>
          <a:ln w="38100">
            <a:solidFill>
              <a:srgbClr val="FF0000"/>
            </a:solidFill>
          </a:ln>
        </p:spPr>
        <p:txBody>
          <a:bodyPr wrap="square" rtlCol="0">
            <a:spAutoFit/>
          </a:bodyPr>
          <a:lstStyle/>
          <a:p>
            <a:r>
              <a:rPr lang="en-US" sz="4000" dirty="0"/>
              <a:t>Summary of Prior Slide</a:t>
            </a:r>
          </a:p>
        </p:txBody>
      </p:sp>
      <p:sp>
        <p:nvSpPr>
          <p:cNvPr id="23" name="Title 1">
            <a:extLst>
              <a:ext uri="{FF2B5EF4-FFF2-40B4-BE49-F238E27FC236}">
                <a16:creationId xmlns:a16="http://schemas.microsoft.com/office/drawing/2014/main" id="{5A6A57A0-EAC5-4A10-86F0-74BADCCAD63B}"/>
              </a:ext>
            </a:extLst>
          </p:cNvPr>
          <p:cNvSpPr>
            <a:spLocks noGrp="1"/>
          </p:cNvSpPr>
          <p:nvPr>
            <p:ph type="title"/>
          </p:nvPr>
        </p:nvSpPr>
        <p:spPr>
          <a:xfrm>
            <a:off x="0" y="100359"/>
            <a:ext cx="12147396" cy="484881"/>
          </a:xfrm>
        </p:spPr>
        <p:txBody>
          <a:bodyPr>
            <a:noAutofit/>
          </a:bodyPr>
          <a:lstStyle/>
          <a:p>
            <a:pPr algn="ctr"/>
            <a:r>
              <a:rPr lang="en-US" sz="3600" b="1" u="sng" dirty="0">
                <a:solidFill>
                  <a:srgbClr val="FF0000"/>
                </a:solidFill>
              </a:rPr>
              <a:t>Prop.</a:t>
            </a:r>
            <a:r>
              <a:rPr lang="en-US" sz="3600" dirty="0"/>
              <a:t> Treas. Reg. § 1.163(j)-8(h) – </a:t>
            </a:r>
            <a:r>
              <a:rPr lang="en-US" sz="3600" b="1" u="sng" dirty="0">
                <a:solidFill>
                  <a:srgbClr val="FF0000"/>
                </a:solidFill>
              </a:rPr>
              <a:t>ECI IRC § 163(j) Limit</a:t>
            </a:r>
            <a:r>
              <a:rPr lang="en-US" sz="3600" dirty="0"/>
              <a:t> Example 1</a:t>
            </a:r>
          </a:p>
        </p:txBody>
      </p:sp>
      <p:graphicFrame>
        <p:nvGraphicFramePr>
          <p:cNvPr id="11" name="Table 10">
            <a:extLst>
              <a:ext uri="{FF2B5EF4-FFF2-40B4-BE49-F238E27FC236}">
                <a16:creationId xmlns:a16="http://schemas.microsoft.com/office/drawing/2014/main" id="{96A2F803-55DE-4021-B9EC-CFAFDA2203FE}"/>
              </a:ext>
            </a:extLst>
          </p:cNvPr>
          <p:cNvGraphicFramePr>
            <a:graphicFrameLocks noGrp="1"/>
          </p:cNvGraphicFramePr>
          <p:nvPr/>
        </p:nvGraphicFramePr>
        <p:xfrm>
          <a:off x="838200" y="2665214"/>
          <a:ext cx="10515600" cy="2672160"/>
        </p:xfrm>
        <a:graphic>
          <a:graphicData uri="http://schemas.openxmlformats.org/drawingml/2006/table">
            <a:tbl>
              <a:tblPr/>
              <a:tblGrid>
                <a:gridCol w="488151">
                  <a:extLst>
                    <a:ext uri="{9D8B030D-6E8A-4147-A177-3AD203B41FA5}">
                      <a16:colId xmlns:a16="http://schemas.microsoft.com/office/drawing/2014/main" val="4025980734"/>
                    </a:ext>
                  </a:extLst>
                </a:gridCol>
                <a:gridCol w="732228">
                  <a:extLst>
                    <a:ext uri="{9D8B030D-6E8A-4147-A177-3AD203B41FA5}">
                      <a16:colId xmlns:a16="http://schemas.microsoft.com/office/drawing/2014/main" val="515012963"/>
                    </a:ext>
                  </a:extLst>
                </a:gridCol>
                <a:gridCol w="785619">
                  <a:extLst>
                    <a:ext uri="{9D8B030D-6E8A-4147-A177-3AD203B41FA5}">
                      <a16:colId xmlns:a16="http://schemas.microsoft.com/office/drawing/2014/main" val="3127336449"/>
                    </a:ext>
                  </a:extLst>
                </a:gridCol>
                <a:gridCol w="755110">
                  <a:extLst>
                    <a:ext uri="{9D8B030D-6E8A-4147-A177-3AD203B41FA5}">
                      <a16:colId xmlns:a16="http://schemas.microsoft.com/office/drawing/2014/main" val="4147929519"/>
                    </a:ext>
                  </a:extLst>
                </a:gridCol>
                <a:gridCol w="894945">
                  <a:extLst>
                    <a:ext uri="{9D8B030D-6E8A-4147-A177-3AD203B41FA5}">
                      <a16:colId xmlns:a16="http://schemas.microsoft.com/office/drawing/2014/main" val="216359411"/>
                    </a:ext>
                  </a:extLst>
                </a:gridCol>
                <a:gridCol w="518661">
                  <a:extLst>
                    <a:ext uri="{9D8B030D-6E8A-4147-A177-3AD203B41FA5}">
                      <a16:colId xmlns:a16="http://schemas.microsoft.com/office/drawing/2014/main" val="1144845003"/>
                    </a:ext>
                  </a:extLst>
                </a:gridCol>
                <a:gridCol w="894945">
                  <a:extLst>
                    <a:ext uri="{9D8B030D-6E8A-4147-A177-3AD203B41FA5}">
                      <a16:colId xmlns:a16="http://schemas.microsoft.com/office/drawing/2014/main" val="2061236709"/>
                    </a:ext>
                  </a:extLst>
                </a:gridCol>
                <a:gridCol w="844096">
                  <a:extLst>
                    <a:ext uri="{9D8B030D-6E8A-4147-A177-3AD203B41FA5}">
                      <a16:colId xmlns:a16="http://schemas.microsoft.com/office/drawing/2014/main" val="1964730561"/>
                    </a:ext>
                  </a:extLst>
                </a:gridCol>
                <a:gridCol w="1395808">
                  <a:extLst>
                    <a:ext uri="{9D8B030D-6E8A-4147-A177-3AD203B41FA5}">
                      <a16:colId xmlns:a16="http://schemas.microsoft.com/office/drawing/2014/main" val="2595420131"/>
                    </a:ext>
                  </a:extLst>
                </a:gridCol>
                <a:gridCol w="894945">
                  <a:extLst>
                    <a:ext uri="{9D8B030D-6E8A-4147-A177-3AD203B41FA5}">
                      <a16:colId xmlns:a16="http://schemas.microsoft.com/office/drawing/2014/main" val="4232791218"/>
                    </a:ext>
                  </a:extLst>
                </a:gridCol>
                <a:gridCol w="518661">
                  <a:extLst>
                    <a:ext uri="{9D8B030D-6E8A-4147-A177-3AD203B41FA5}">
                      <a16:colId xmlns:a16="http://schemas.microsoft.com/office/drawing/2014/main" val="2237797798"/>
                    </a:ext>
                  </a:extLst>
                </a:gridCol>
                <a:gridCol w="785619">
                  <a:extLst>
                    <a:ext uri="{9D8B030D-6E8A-4147-A177-3AD203B41FA5}">
                      <a16:colId xmlns:a16="http://schemas.microsoft.com/office/drawing/2014/main" val="2166261979"/>
                    </a:ext>
                  </a:extLst>
                </a:gridCol>
                <a:gridCol w="488151">
                  <a:extLst>
                    <a:ext uri="{9D8B030D-6E8A-4147-A177-3AD203B41FA5}">
                      <a16:colId xmlns:a16="http://schemas.microsoft.com/office/drawing/2014/main" val="86343893"/>
                    </a:ext>
                  </a:extLst>
                </a:gridCol>
                <a:gridCol w="518661">
                  <a:extLst>
                    <a:ext uri="{9D8B030D-6E8A-4147-A177-3AD203B41FA5}">
                      <a16:colId xmlns:a16="http://schemas.microsoft.com/office/drawing/2014/main" val="1447107949"/>
                    </a:ext>
                  </a:extLst>
                </a:gridCol>
              </a:tblGrid>
              <a:tr h="267216">
                <a:tc>
                  <a:txBody>
                    <a:bodyPr/>
                    <a:lstStyle/>
                    <a:p>
                      <a:pPr algn="l"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ECI</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Non-ECI</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Total</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Total</a:t>
                      </a: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1.882-5</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ECI</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Non-ECI</a:t>
                      </a: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IRC §</a:t>
                      </a:r>
                    </a:p>
                  </a:txBody>
                  <a:tcPr marL="7635" marR="7635" marT="7635" marB="0" anchor="b">
                    <a:lnL>
                      <a:noFill/>
                    </a:lnL>
                    <a:lnR>
                      <a:noFill/>
                    </a:lnR>
                    <a:lnT>
                      <a:noFill/>
                    </a:lnT>
                    <a:lnB>
                      <a:noFill/>
                    </a:lnB>
                  </a:tcPr>
                </a:tc>
                <a:extLst>
                  <a:ext uri="{0D108BD9-81ED-4DB2-BD59-A6C34878D82A}">
                    <a16:rowId xmlns:a16="http://schemas.microsoft.com/office/drawing/2014/main" val="2984546593"/>
                  </a:ext>
                </a:extLst>
              </a:tr>
              <a:tr h="267216">
                <a:tc>
                  <a:txBody>
                    <a:bodyPr/>
                    <a:lstStyle/>
                    <a:p>
                      <a:pPr algn="l"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Gross</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Gross</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Gross</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Other</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Total</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Total</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 Step</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Other</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Other</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ECI</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Non-ECI</a:t>
                      </a: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163(j)</a:t>
                      </a:r>
                    </a:p>
                  </a:txBody>
                  <a:tcPr marL="7635" marR="7635" marT="7635" marB="0" anchor="b">
                    <a:lnL>
                      <a:noFill/>
                    </a:lnL>
                    <a:lnR>
                      <a:noFill/>
                    </a:lnR>
                    <a:lnT>
                      <a:noFill/>
                    </a:lnT>
                    <a:lnB>
                      <a:noFill/>
                    </a:lnB>
                  </a:tcPr>
                </a:tc>
                <a:extLst>
                  <a:ext uri="{0D108BD9-81ED-4DB2-BD59-A6C34878D82A}">
                    <a16:rowId xmlns:a16="http://schemas.microsoft.com/office/drawing/2014/main" val="2786655660"/>
                  </a:ext>
                </a:extLst>
              </a:tr>
              <a:tr h="267216">
                <a:tc>
                  <a:txBody>
                    <a:bodyPr/>
                    <a:lstStyle/>
                    <a:p>
                      <a:pPr algn="l"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r>
                        <a:rPr lang="en-US" sz="1600" b="0" i="0" u="sng" strike="noStrike">
                          <a:solidFill>
                            <a:srgbClr val="000000"/>
                          </a:solidFill>
                          <a:effectLst/>
                          <a:latin typeface="Calibri" panose="020F0502020204030204" pitchFamily="34" charset="0"/>
                        </a:rPr>
                        <a:t>Income</a:t>
                      </a:r>
                    </a:p>
                  </a:txBody>
                  <a:tcPr marL="7635" marR="7635" marT="7635" marB="0" anchor="b">
                    <a:lnL>
                      <a:noFill/>
                    </a:lnL>
                    <a:lnR>
                      <a:noFill/>
                    </a:lnR>
                    <a:lnT>
                      <a:noFill/>
                    </a:lnT>
                    <a:lnB>
                      <a:noFill/>
                    </a:lnB>
                  </a:tcPr>
                </a:tc>
                <a:tc>
                  <a:txBody>
                    <a:bodyPr/>
                    <a:lstStyle/>
                    <a:p>
                      <a:pPr algn="ctr" fontAlgn="b"/>
                      <a:r>
                        <a:rPr lang="en-US" sz="1600" b="0" i="0" u="sng" strike="noStrike">
                          <a:solidFill>
                            <a:srgbClr val="000000"/>
                          </a:solidFill>
                          <a:effectLst/>
                          <a:latin typeface="Calibri" panose="020F0502020204030204" pitchFamily="34" charset="0"/>
                        </a:rPr>
                        <a:t>Income</a:t>
                      </a:r>
                    </a:p>
                  </a:txBody>
                  <a:tcPr marL="7635" marR="7635" marT="7635" marB="0" anchor="b">
                    <a:lnL>
                      <a:noFill/>
                    </a:lnL>
                    <a:lnR>
                      <a:noFill/>
                    </a:lnR>
                    <a:lnT>
                      <a:noFill/>
                    </a:lnT>
                    <a:lnB>
                      <a:noFill/>
                    </a:lnB>
                  </a:tcPr>
                </a:tc>
                <a:tc>
                  <a:txBody>
                    <a:bodyPr/>
                    <a:lstStyle/>
                    <a:p>
                      <a:pPr algn="ctr" fontAlgn="b"/>
                      <a:r>
                        <a:rPr lang="en-US" sz="1600" b="0" i="0" u="sng" strike="noStrike">
                          <a:solidFill>
                            <a:srgbClr val="000000"/>
                          </a:solidFill>
                          <a:effectLst/>
                          <a:latin typeface="Calibri" panose="020F0502020204030204" pitchFamily="34" charset="0"/>
                        </a:rPr>
                        <a:t>Income</a:t>
                      </a:r>
                    </a:p>
                  </a:txBody>
                  <a:tcPr marL="7635" marR="7635" marT="7635" marB="0" anchor="b">
                    <a:lnL>
                      <a:noFill/>
                    </a:lnL>
                    <a:lnR>
                      <a:noFill/>
                    </a:lnR>
                    <a:lnT>
                      <a:noFill/>
                    </a:lnT>
                    <a:lnB>
                      <a:noFill/>
                    </a:lnB>
                  </a:tcPr>
                </a:tc>
                <a:tc>
                  <a:txBody>
                    <a:bodyPr/>
                    <a:lstStyle/>
                    <a:p>
                      <a:pPr algn="ctr" fontAlgn="b"/>
                      <a:r>
                        <a:rPr lang="en-US" sz="1600" b="0" i="0" u="sng" strike="noStrike">
                          <a:solidFill>
                            <a:srgbClr val="000000"/>
                          </a:solidFill>
                          <a:effectLst/>
                          <a:latin typeface="Calibri" panose="020F0502020204030204" pitchFamily="34" charset="0"/>
                        </a:rPr>
                        <a:t>Expenses</a:t>
                      </a:r>
                    </a:p>
                  </a:txBody>
                  <a:tcPr marL="7635" marR="7635" marT="7635" marB="0" anchor="b">
                    <a:lnL>
                      <a:noFill/>
                    </a:lnL>
                    <a:lnR>
                      <a:noFill/>
                    </a:lnR>
                    <a:lnT>
                      <a:noFill/>
                    </a:lnT>
                    <a:lnB>
                      <a:noFill/>
                    </a:lnB>
                  </a:tcPr>
                </a:tc>
                <a:tc>
                  <a:txBody>
                    <a:bodyPr/>
                    <a:lstStyle/>
                    <a:p>
                      <a:pPr algn="ctr" fontAlgn="b"/>
                      <a:r>
                        <a:rPr lang="en-US" sz="1600" b="0" i="0" u="sng" strike="noStrike">
                          <a:solidFill>
                            <a:srgbClr val="000000"/>
                          </a:solidFill>
                          <a:effectLst/>
                          <a:latin typeface="Calibri" panose="020F0502020204030204" pitchFamily="34" charset="0"/>
                        </a:rPr>
                        <a:t>BIE</a:t>
                      </a:r>
                    </a:p>
                  </a:txBody>
                  <a:tcPr marL="7635" marR="7635" marT="7635" marB="0" anchor="b">
                    <a:lnL>
                      <a:noFill/>
                    </a:lnL>
                    <a:lnR>
                      <a:noFill/>
                    </a:lnR>
                    <a:lnT>
                      <a:noFill/>
                    </a:lnT>
                    <a:lnB>
                      <a:noFill/>
                    </a:lnB>
                  </a:tcPr>
                </a:tc>
                <a:tc>
                  <a:txBody>
                    <a:bodyPr/>
                    <a:lstStyle/>
                    <a:p>
                      <a:pPr algn="ctr" fontAlgn="b"/>
                      <a:r>
                        <a:rPr lang="en-US" sz="1600" b="0" i="0" u="sng" strike="noStrike">
                          <a:solidFill>
                            <a:srgbClr val="000000"/>
                          </a:solidFill>
                          <a:effectLst/>
                          <a:latin typeface="Calibri" panose="020F0502020204030204" pitchFamily="34" charset="0"/>
                        </a:rPr>
                        <a:t>Expenses</a:t>
                      </a:r>
                    </a:p>
                  </a:txBody>
                  <a:tcPr marL="7635" marR="7635" marT="7635" marB="0" anchor="b">
                    <a:lnL>
                      <a:noFill/>
                    </a:lnL>
                    <a:lnR>
                      <a:noFill/>
                    </a:lnR>
                    <a:lnT>
                      <a:noFill/>
                    </a:lnT>
                    <a:lnB>
                      <a:noFill/>
                    </a:lnB>
                  </a:tcPr>
                </a:tc>
                <a:tc>
                  <a:txBody>
                    <a:bodyPr/>
                    <a:lstStyle/>
                    <a:p>
                      <a:pPr algn="ctr" fontAlgn="b"/>
                      <a:r>
                        <a:rPr lang="en-US" sz="1600" b="0" i="0" u="sng" strike="noStrike">
                          <a:solidFill>
                            <a:srgbClr val="000000"/>
                          </a:solidFill>
                          <a:effectLst/>
                          <a:latin typeface="Calibri" panose="020F0502020204030204" pitchFamily="34" charset="0"/>
                        </a:rPr>
                        <a:t>Int. Exp.</a:t>
                      </a:r>
                    </a:p>
                  </a:txBody>
                  <a:tcPr marL="7635" marR="7635" marT="7635" marB="0" anchor="b">
                    <a:lnL>
                      <a:noFill/>
                    </a:lnL>
                    <a:lnR>
                      <a:noFill/>
                    </a:lnR>
                    <a:lnT>
                      <a:noFill/>
                    </a:lnT>
                    <a:lnB>
                      <a:noFill/>
                    </a:lnB>
                  </a:tcPr>
                </a:tc>
                <a:tc>
                  <a:txBody>
                    <a:bodyPr/>
                    <a:lstStyle/>
                    <a:p>
                      <a:pPr algn="ctr" fontAlgn="b"/>
                      <a:r>
                        <a:rPr lang="en-US" sz="1600" b="0" i="0" u="sng" strike="noStrike">
                          <a:solidFill>
                            <a:srgbClr val="000000"/>
                          </a:solidFill>
                          <a:effectLst/>
                          <a:latin typeface="Calibri" panose="020F0502020204030204" pitchFamily="34" charset="0"/>
                        </a:rPr>
                        <a:t>Expenses</a:t>
                      </a:r>
                    </a:p>
                  </a:txBody>
                  <a:tcPr marL="7635" marR="7635" marT="7635" marB="0" anchor="b">
                    <a:lnL>
                      <a:noFill/>
                    </a:lnL>
                    <a:lnR>
                      <a:noFill/>
                    </a:lnR>
                    <a:lnT>
                      <a:noFill/>
                    </a:lnT>
                    <a:lnB>
                      <a:noFill/>
                    </a:lnB>
                  </a:tcPr>
                </a:tc>
                <a:tc>
                  <a:txBody>
                    <a:bodyPr/>
                    <a:lstStyle/>
                    <a:p>
                      <a:pPr algn="ctr" fontAlgn="b"/>
                      <a:r>
                        <a:rPr lang="en-US" sz="1600" b="0" i="0" u="sng" strike="noStrike">
                          <a:solidFill>
                            <a:srgbClr val="000000"/>
                          </a:solidFill>
                          <a:effectLst/>
                          <a:latin typeface="Calibri" panose="020F0502020204030204" pitchFamily="34" charset="0"/>
                        </a:rPr>
                        <a:t>Expenses</a:t>
                      </a:r>
                    </a:p>
                  </a:txBody>
                  <a:tcPr marL="7635" marR="7635" marT="7635" marB="0" anchor="b">
                    <a:lnL>
                      <a:noFill/>
                    </a:lnL>
                    <a:lnR>
                      <a:noFill/>
                    </a:lnR>
                    <a:lnT>
                      <a:noFill/>
                    </a:lnT>
                    <a:lnB>
                      <a:noFill/>
                    </a:lnB>
                  </a:tcPr>
                </a:tc>
                <a:tc>
                  <a:txBody>
                    <a:bodyPr/>
                    <a:lstStyle/>
                    <a:p>
                      <a:pPr algn="ctr" fontAlgn="b"/>
                      <a:r>
                        <a:rPr lang="en-US" sz="1600" b="0" i="0" u="sng" strike="noStrike">
                          <a:solidFill>
                            <a:srgbClr val="000000"/>
                          </a:solidFill>
                          <a:effectLst/>
                          <a:latin typeface="Calibri" panose="020F0502020204030204" pitchFamily="34" charset="0"/>
                        </a:rPr>
                        <a:t>BIE</a:t>
                      </a:r>
                    </a:p>
                  </a:txBody>
                  <a:tcPr marL="7635" marR="7635" marT="7635" marB="0" anchor="b">
                    <a:lnL>
                      <a:noFill/>
                    </a:lnL>
                    <a:lnR>
                      <a:noFill/>
                    </a:lnR>
                    <a:lnT>
                      <a:noFill/>
                    </a:lnT>
                    <a:lnB>
                      <a:noFill/>
                    </a:lnB>
                  </a:tcPr>
                </a:tc>
                <a:tc>
                  <a:txBody>
                    <a:bodyPr/>
                    <a:lstStyle/>
                    <a:p>
                      <a:pPr algn="ctr" fontAlgn="b"/>
                      <a:r>
                        <a:rPr lang="en-US" sz="1600" b="0" i="0" u="sng" strike="noStrike">
                          <a:solidFill>
                            <a:srgbClr val="000000"/>
                          </a:solidFill>
                          <a:effectLst/>
                          <a:latin typeface="Calibri" panose="020F0502020204030204" pitchFamily="34" charset="0"/>
                        </a:rPr>
                        <a:t>BIE</a:t>
                      </a:r>
                    </a:p>
                  </a:txBody>
                  <a:tcPr marL="7635" marR="7635" marT="7635" marB="0" anchor="b">
                    <a:lnL>
                      <a:noFill/>
                    </a:lnL>
                    <a:lnR>
                      <a:noFill/>
                    </a:lnR>
                    <a:lnT>
                      <a:noFill/>
                    </a:lnT>
                    <a:lnB>
                      <a:noFill/>
                    </a:lnB>
                  </a:tcPr>
                </a:tc>
                <a:tc>
                  <a:txBody>
                    <a:bodyPr/>
                    <a:lstStyle/>
                    <a:p>
                      <a:pPr algn="ctr" fontAlgn="b"/>
                      <a:r>
                        <a:rPr lang="en-US" sz="1600" b="0" i="0" u="sng" strike="noStrike">
                          <a:solidFill>
                            <a:srgbClr val="000000"/>
                          </a:solidFill>
                          <a:effectLst/>
                          <a:latin typeface="Calibri" panose="020F0502020204030204" pitchFamily="34" charset="0"/>
                        </a:rPr>
                        <a:t>BII</a:t>
                      </a:r>
                    </a:p>
                  </a:txBody>
                  <a:tcPr marL="7635" marR="7635" marT="7635" marB="0" anchor="b">
                    <a:lnL>
                      <a:noFill/>
                    </a:lnL>
                    <a:lnR>
                      <a:noFill/>
                    </a:lnR>
                    <a:lnT>
                      <a:noFill/>
                    </a:lnT>
                    <a:lnB>
                      <a:noFill/>
                    </a:lnB>
                  </a:tcPr>
                </a:tc>
                <a:tc>
                  <a:txBody>
                    <a:bodyPr/>
                    <a:lstStyle/>
                    <a:p>
                      <a:pPr algn="ctr" fontAlgn="b"/>
                      <a:r>
                        <a:rPr lang="en-US" sz="1600" b="0" i="0" u="sng" strike="noStrike">
                          <a:solidFill>
                            <a:srgbClr val="000000"/>
                          </a:solidFill>
                          <a:effectLst/>
                          <a:latin typeface="Calibri" panose="020F0502020204030204" pitchFamily="34" charset="0"/>
                        </a:rPr>
                        <a:t>Limit.</a:t>
                      </a:r>
                    </a:p>
                  </a:txBody>
                  <a:tcPr marL="7635" marR="7635" marT="7635" marB="0" anchor="b">
                    <a:lnL>
                      <a:noFill/>
                    </a:lnL>
                    <a:lnR>
                      <a:noFill/>
                    </a:lnR>
                    <a:lnT>
                      <a:noFill/>
                    </a:lnT>
                    <a:lnB>
                      <a:noFill/>
                    </a:lnB>
                  </a:tcPr>
                </a:tc>
                <a:extLst>
                  <a:ext uri="{0D108BD9-81ED-4DB2-BD59-A6C34878D82A}">
                    <a16:rowId xmlns:a16="http://schemas.microsoft.com/office/drawing/2014/main" val="50502666"/>
                  </a:ext>
                </a:extLst>
              </a:tr>
              <a:tr h="267216">
                <a:tc>
                  <a:txBody>
                    <a:bodyPr/>
                    <a:lstStyle/>
                    <a:p>
                      <a:pPr algn="l"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60</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160</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50</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50</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30</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40</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10</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30</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20</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0</a:t>
                      </a: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extLst>
                  <a:ext uri="{0D108BD9-81ED-4DB2-BD59-A6C34878D82A}">
                    <a16:rowId xmlns:a16="http://schemas.microsoft.com/office/drawing/2014/main" val="4127545527"/>
                  </a:ext>
                </a:extLst>
              </a:tr>
              <a:tr h="267216">
                <a:tc>
                  <a:txBody>
                    <a:bodyPr/>
                    <a:lstStyle/>
                    <a:p>
                      <a:pPr algn="l"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extLst>
                  <a:ext uri="{0D108BD9-81ED-4DB2-BD59-A6C34878D82A}">
                    <a16:rowId xmlns:a16="http://schemas.microsoft.com/office/drawing/2014/main" val="3320709412"/>
                  </a:ext>
                </a:extLst>
              </a:tr>
              <a:tr h="267216">
                <a:tc>
                  <a:txBody>
                    <a:bodyPr/>
                    <a:lstStyle/>
                    <a:p>
                      <a:pPr algn="l" fontAlgn="b"/>
                      <a:r>
                        <a:rPr lang="en-US" sz="1600" b="0" i="0" u="none" strike="noStrike">
                          <a:solidFill>
                            <a:srgbClr val="000000"/>
                          </a:solidFill>
                          <a:effectLst/>
                          <a:latin typeface="Calibri" panose="020F0502020204030204" pitchFamily="34" charset="0"/>
                        </a:rPr>
                        <a:t>ATI</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40</a:t>
                      </a: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60</a:t>
                      </a:r>
                    </a:p>
                  </a:txBody>
                  <a:tcPr marL="7635" marR="7635" marT="7635" marB="0" anchor="b">
                    <a:lnL>
                      <a:noFill/>
                    </a:lnL>
                    <a:lnR>
                      <a:noFill/>
                    </a:lnR>
                    <a:lnT>
                      <a:noFill/>
                    </a:lnT>
                    <a:lnB>
                      <a:noFill/>
                    </a:lnB>
                  </a:tcPr>
                </a:tc>
                <a:extLst>
                  <a:ext uri="{0D108BD9-81ED-4DB2-BD59-A6C34878D82A}">
                    <a16:rowId xmlns:a16="http://schemas.microsoft.com/office/drawing/2014/main" val="3963092592"/>
                  </a:ext>
                </a:extLst>
              </a:tr>
              <a:tr h="267216">
                <a:tc>
                  <a:txBody>
                    <a:bodyPr/>
                    <a:lstStyle/>
                    <a:p>
                      <a:pPr algn="l"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extLst>
                  <a:ext uri="{0D108BD9-81ED-4DB2-BD59-A6C34878D82A}">
                    <a16:rowId xmlns:a16="http://schemas.microsoft.com/office/drawing/2014/main" val="3627671342"/>
                  </a:ext>
                </a:extLst>
              </a:tr>
              <a:tr h="267216">
                <a:tc>
                  <a:txBody>
                    <a:bodyPr/>
                    <a:lstStyle/>
                    <a:p>
                      <a:pPr algn="l"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r>
                        <a:rPr lang="en-US" sz="1600" b="0" i="0" u="sng" strike="noStrike">
                          <a:solidFill>
                            <a:srgbClr val="000000"/>
                          </a:solidFill>
                          <a:effectLst/>
                          <a:latin typeface="Calibri" panose="020F0502020204030204" pitchFamily="34" charset="0"/>
                        </a:rPr>
                        <a:t>30%</a:t>
                      </a:r>
                    </a:p>
                  </a:txBody>
                  <a:tcPr marL="7635" marR="7635" marT="7635" marB="0" anchor="b">
                    <a:lnL>
                      <a:noFill/>
                    </a:lnL>
                    <a:lnR>
                      <a:noFill/>
                    </a:lnR>
                    <a:lnT>
                      <a:noFill/>
                    </a:lnT>
                    <a:lnB>
                      <a:noFill/>
                    </a:lnB>
                  </a:tcPr>
                </a:tc>
                <a:extLst>
                  <a:ext uri="{0D108BD9-81ED-4DB2-BD59-A6C34878D82A}">
                    <a16:rowId xmlns:a16="http://schemas.microsoft.com/office/drawing/2014/main" val="3431237104"/>
                  </a:ext>
                </a:extLst>
              </a:tr>
              <a:tr h="267216">
                <a:tc>
                  <a:txBody>
                    <a:bodyPr/>
                    <a:lstStyle/>
                    <a:p>
                      <a:pPr algn="l"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extLst>
                  <a:ext uri="{0D108BD9-81ED-4DB2-BD59-A6C34878D82A}">
                    <a16:rowId xmlns:a16="http://schemas.microsoft.com/office/drawing/2014/main" val="311233418"/>
                  </a:ext>
                </a:extLst>
              </a:tr>
              <a:tr h="267216">
                <a:tc gridSpan="2">
                  <a:txBody>
                    <a:bodyPr/>
                    <a:lstStyle/>
                    <a:p>
                      <a:pPr algn="l" fontAlgn="b"/>
                      <a:r>
                        <a:rPr lang="en-US" sz="1600" b="0" i="0" u="none" strike="noStrike">
                          <a:solidFill>
                            <a:srgbClr val="000000"/>
                          </a:solidFill>
                          <a:effectLst/>
                          <a:latin typeface="Calibri" panose="020F0502020204030204" pitchFamily="34" charset="0"/>
                        </a:rPr>
                        <a:t>C/O BIE</a:t>
                      </a:r>
                    </a:p>
                  </a:txBody>
                  <a:tcPr marL="7635" marR="7635" marT="7635" marB="0" anchor="b">
                    <a:lnL>
                      <a:noFill/>
                    </a:lnL>
                    <a:lnR>
                      <a:noFill/>
                    </a:lnR>
                    <a:lnT>
                      <a:noFill/>
                    </a:lnT>
                    <a:lnB>
                      <a:noFill/>
                    </a:lnB>
                  </a:tcPr>
                </a:tc>
                <a:tc hMerge="1">
                  <a:txBody>
                    <a:bodyPr/>
                    <a:lstStyle/>
                    <a:p>
                      <a:endParaRPr lang="en-US"/>
                    </a:p>
                  </a:txBody>
                  <a:tcPr/>
                </a:tc>
                <a:tc>
                  <a:txBody>
                    <a:bodyPr/>
                    <a:lstStyle/>
                    <a:p>
                      <a:pPr algn="ctr" fontAlgn="b"/>
                      <a:r>
                        <a:rPr lang="en-US" sz="1600" b="1" i="0" u="dbl" strike="noStrike">
                          <a:solidFill>
                            <a:srgbClr val="000000"/>
                          </a:solidFill>
                          <a:effectLst/>
                          <a:latin typeface="Calibri" panose="020F0502020204030204" pitchFamily="34" charset="0"/>
                        </a:rPr>
                        <a:t>12</a:t>
                      </a: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r>
                        <a:rPr lang="en-US" sz="1600" b="1" i="0" u="dbl" strike="noStrike">
                          <a:solidFill>
                            <a:srgbClr val="000000"/>
                          </a:solidFill>
                          <a:effectLst/>
                          <a:latin typeface="Calibri" panose="020F0502020204030204" pitchFamily="34" charset="0"/>
                        </a:rPr>
                        <a:t>30</a:t>
                      </a:r>
                    </a:p>
                  </a:txBody>
                  <a:tcPr marL="7635" marR="7635" marT="763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ECI BIE Exceeds</a:t>
                      </a:r>
                    </a:p>
                  </a:txBody>
                  <a:tcPr marL="7635" marR="7635" marT="7635" marB="0" anchor="b">
                    <a:lnL>
                      <a:noFill/>
                    </a:lnL>
                    <a:lnR>
                      <a:noFill/>
                    </a:lnR>
                    <a:lnT>
                      <a:noFill/>
                    </a:lnT>
                    <a:lnB>
                      <a:noFill/>
                    </a:lnB>
                  </a:tcPr>
                </a:tc>
                <a:tc gridSpan="3">
                  <a:txBody>
                    <a:bodyPr/>
                    <a:lstStyle/>
                    <a:p>
                      <a:pPr algn="ctr" fontAlgn="b"/>
                      <a:r>
                        <a:rPr lang="en-US" sz="1600" b="0" i="0" u="none" strike="noStrike">
                          <a:solidFill>
                            <a:srgbClr val="000000"/>
                          </a:solidFill>
                          <a:effectLst/>
                          <a:latin typeface="Calibri" panose="020F0502020204030204" pitchFamily="34" charset="0"/>
                        </a:rPr>
                        <a:t>IRC §  163(j) Limitation</a:t>
                      </a:r>
                    </a:p>
                  </a:txBody>
                  <a:tcPr marL="7635" marR="7635" marT="763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solidFill>
                          <a:srgbClr val="000000"/>
                        </a:solidFill>
                        <a:effectLst/>
                        <a:latin typeface="Calibri" panose="020F0502020204030204" pitchFamily="34" charset="0"/>
                      </a:endParaRPr>
                    </a:p>
                  </a:txBody>
                  <a:tcPr marL="7635" marR="7635" marT="7635" marB="0" anchor="b">
                    <a:lnL>
                      <a:noFill/>
                    </a:lnL>
                    <a:lnR>
                      <a:noFill/>
                    </a:lnR>
                    <a:lnT>
                      <a:noFill/>
                    </a:lnT>
                    <a:lnB>
                      <a:noFill/>
                    </a:lnB>
                  </a:tcPr>
                </a:tc>
                <a:tc>
                  <a:txBody>
                    <a:bodyPr/>
                    <a:lstStyle/>
                    <a:p>
                      <a:pPr algn="ctr" fontAlgn="b"/>
                      <a:r>
                        <a:rPr lang="en-US" sz="1600" b="1" i="0" u="dbl" strike="noStrike" dirty="0">
                          <a:solidFill>
                            <a:srgbClr val="000000"/>
                          </a:solidFill>
                          <a:effectLst/>
                          <a:latin typeface="Calibri" panose="020F0502020204030204" pitchFamily="34" charset="0"/>
                        </a:rPr>
                        <a:t>18</a:t>
                      </a:r>
                    </a:p>
                  </a:txBody>
                  <a:tcPr marL="7635" marR="7635" marT="7635" marB="0" anchor="b">
                    <a:lnL>
                      <a:noFill/>
                    </a:lnL>
                    <a:lnR>
                      <a:noFill/>
                    </a:lnR>
                    <a:lnT>
                      <a:noFill/>
                    </a:lnT>
                    <a:lnB>
                      <a:noFill/>
                    </a:lnB>
                  </a:tcPr>
                </a:tc>
                <a:extLst>
                  <a:ext uri="{0D108BD9-81ED-4DB2-BD59-A6C34878D82A}">
                    <a16:rowId xmlns:a16="http://schemas.microsoft.com/office/drawing/2014/main" val="4164800220"/>
                  </a:ext>
                </a:extLst>
              </a:tr>
            </a:tbl>
          </a:graphicData>
        </a:graphic>
      </p:graphicFrame>
      <p:sp>
        <p:nvSpPr>
          <p:cNvPr id="9" name="TextBox 8">
            <a:extLst>
              <a:ext uri="{FF2B5EF4-FFF2-40B4-BE49-F238E27FC236}">
                <a16:creationId xmlns:a16="http://schemas.microsoft.com/office/drawing/2014/main" id="{27E4D1DA-E9AE-4891-89D6-BC6D4611544B}"/>
              </a:ext>
            </a:extLst>
          </p:cNvPr>
          <p:cNvSpPr txBox="1"/>
          <p:nvPr/>
        </p:nvSpPr>
        <p:spPr>
          <a:xfrm>
            <a:off x="2492944" y="6484431"/>
            <a:ext cx="7055318" cy="369332"/>
          </a:xfrm>
          <a:prstGeom prst="rect">
            <a:avLst/>
          </a:prstGeom>
          <a:noFill/>
        </p:spPr>
        <p:txBody>
          <a:bodyPr wrap="square" rtlCol="0">
            <a:spAutoFit/>
          </a:bodyPr>
          <a:lstStyle/>
          <a:p>
            <a:r>
              <a:rPr lang="en-US" dirty="0"/>
              <a:t>Treas. Reg. § 1.163(j)-7(f)(1) (</a:t>
            </a:r>
            <a:r>
              <a:rPr lang="en-US" b="1" dirty="0">
                <a:solidFill>
                  <a:srgbClr val="FF0000"/>
                </a:solidFill>
              </a:rPr>
              <a:t>2021</a:t>
            </a:r>
            <a:r>
              <a:rPr lang="en-US" dirty="0"/>
              <a:t>) &amp; </a:t>
            </a:r>
            <a:r>
              <a:rPr lang="en-US" dirty="0">
                <a:highlight>
                  <a:srgbClr val="FFFF00"/>
                </a:highlight>
              </a:rPr>
              <a:t>Prop.</a:t>
            </a:r>
            <a:r>
              <a:rPr lang="en-US" dirty="0"/>
              <a:t> Treas. Reg. § 1.163(j)-8 (</a:t>
            </a:r>
            <a:r>
              <a:rPr lang="en-US" b="1" dirty="0">
                <a:solidFill>
                  <a:srgbClr val="FF0000"/>
                </a:solidFill>
              </a:rPr>
              <a:t>2020</a:t>
            </a:r>
            <a:r>
              <a:rPr lang="en-US" dirty="0"/>
              <a:t>) </a:t>
            </a:r>
          </a:p>
        </p:txBody>
      </p:sp>
      <p:sp>
        <p:nvSpPr>
          <p:cNvPr id="10" name="TextBox 9">
            <a:extLst>
              <a:ext uri="{FF2B5EF4-FFF2-40B4-BE49-F238E27FC236}">
                <a16:creationId xmlns:a16="http://schemas.microsoft.com/office/drawing/2014/main" id="{AA109A01-2F02-4AB9-A18F-262E1D2B01E2}"/>
              </a:ext>
            </a:extLst>
          </p:cNvPr>
          <p:cNvSpPr txBox="1"/>
          <p:nvPr/>
        </p:nvSpPr>
        <p:spPr>
          <a:xfrm>
            <a:off x="10749777" y="1625607"/>
            <a:ext cx="1320304" cy="646331"/>
          </a:xfrm>
          <a:prstGeom prst="rect">
            <a:avLst/>
          </a:prstGeom>
          <a:noFill/>
          <a:ln w="38100">
            <a:solidFill>
              <a:srgbClr val="00B050"/>
            </a:solidFill>
          </a:ln>
        </p:spPr>
        <p:txBody>
          <a:bodyPr wrap="square" rtlCol="0">
            <a:spAutoFit/>
          </a:bodyPr>
          <a:lstStyle/>
          <a:p>
            <a:r>
              <a:rPr lang="en-US" sz="3600" b="1" dirty="0">
                <a:solidFill>
                  <a:srgbClr val="00B050"/>
                </a:solidFill>
              </a:rPr>
              <a:t>Ex. 16</a:t>
            </a:r>
          </a:p>
        </p:txBody>
      </p:sp>
    </p:spTree>
    <p:extLst>
      <p:ext uri="{BB962C8B-B14F-4D97-AF65-F5344CB8AC3E}">
        <p14:creationId xmlns:p14="http://schemas.microsoft.com/office/powerpoint/2010/main" val="2949494238"/>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 y="112478"/>
            <a:ext cx="12099072" cy="484881"/>
          </a:xfrm>
        </p:spPr>
        <p:txBody>
          <a:bodyPr>
            <a:noAutofit/>
          </a:bodyPr>
          <a:lstStyle/>
          <a:p>
            <a:pPr algn="ctr"/>
            <a:r>
              <a:rPr lang="en-US" sz="3350" dirty="0"/>
              <a:t>TCJA &amp; CARES Act - Summary of Forms Possibly Used with Form 8990</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628652" y="737879"/>
            <a:ext cx="10745592" cy="6131271"/>
          </a:xfrm>
        </p:spPr>
        <p:txBody>
          <a:bodyPr>
            <a:noAutofit/>
          </a:bodyPr>
          <a:lstStyle/>
          <a:p>
            <a:pPr marL="0" indent="0">
              <a:buNone/>
            </a:pPr>
            <a:r>
              <a:rPr lang="en-US" sz="2000" dirty="0">
                <a:highlight>
                  <a:srgbClr val="00FFFF"/>
                </a:highlight>
              </a:rPr>
              <a:t>TCJA &amp; Cares Act</a:t>
            </a:r>
          </a:p>
          <a:p>
            <a:pPr marL="0" indent="0">
              <a:buNone/>
            </a:pPr>
            <a:r>
              <a:rPr lang="en-US" sz="2000" dirty="0">
                <a:highlight>
                  <a:srgbClr val="00FFFF"/>
                </a:highlight>
              </a:rPr>
              <a:t>Summary of Forms Possibly Used with Form 8990</a:t>
            </a:r>
          </a:p>
          <a:p>
            <a:pPr marL="0" indent="0">
              <a:buNone/>
            </a:pPr>
            <a:r>
              <a:rPr lang="en-US" sz="2000" dirty="0"/>
              <a:t>Form 8990</a:t>
            </a:r>
          </a:p>
          <a:p>
            <a:pPr marL="0" indent="0">
              <a:buNone/>
            </a:pPr>
            <a:r>
              <a:rPr lang="en-US" sz="2000" dirty="0"/>
              <a:t>Form 990</a:t>
            </a:r>
          </a:p>
          <a:p>
            <a:pPr marL="0" indent="0">
              <a:buFont typeface="Arial" panose="020B0604020202020204" pitchFamily="34" charset="0"/>
              <a:buNone/>
            </a:pPr>
            <a:r>
              <a:rPr lang="en-US" sz="2000" dirty="0"/>
              <a:t>Form 1040</a:t>
            </a:r>
          </a:p>
          <a:p>
            <a:pPr marL="0" indent="0">
              <a:buFont typeface="Arial" panose="020B0604020202020204" pitchFamily="34" charset="0"/>
              <a:buNone/>
            </a:pPr>
            <a:r>
              <a:rPr lang="en-US" sz="2000" dirty="0"/>
              <a:t>Form 1041</a:t>
            </a:r>
          </a:p>
          <a:p>
            <a:pPr marL="0" indent="0">
              <a:buFont typeface="Arial" panose="020B0604020202020204" pitchFamily="34" charset="0"/>
              <a:buNone/>
            </a:pPr>
            <a:r>
              <a:rPr lang="en-US" sz="2000" dirty="0"/>
              <a:t>Form 1065</a:t>
            </a:r>
          </a:p>
          <a:p>
            <a:pPr marL="0" indent="0">
              <a:buFont typeface="Arial" panose="020B0604020202020204" pitchFamily="34" charset="0"/>
              <a:buNone/>
            </a:pPr>
            <a:r>
              <a:rPr lang="en-US" sz="2000" dirty="0"/>
              <a:t>Form 1120</a:t>
            </a:r>
          </a:p>
          <a:p>
            <a:pPr marL="0" indent="0">
              <a:buFont typeface="Arial" panose="020B0604020202020204" pitchFamily="34" charset="0"/>
              <a:buNone/>
            </a:pPr>
            <a:r>
              <a:rPr lang="en-US" sz="2000" dirty="0"/>
              <a:t>Form 1120-F</a:t>
            </a:r>
          </a:p>
          <a:p>
            <a:pPr marL="0" indent="0">
              <a:buFont typeface="Arial" panose="020B0604020202020204" pitchFamily="34" charset="0"/>
              <a:buNone/>
            </a:pPr>
            <a:r>
              <a:rPr lang="en-US" sz="2000" dirty="0"/>
              <a:t>Form 1120-S</a:t>
            </a:r>
          </a:p>
          <a:p>
            <a:pPr marL="0" indent="0">
              <a:buFont typeface="Arial" panose="020B0604020202020204" pitchFamily="34" charset="0"/>
              <a:buNone/>
            </a:pPr>
            <a:r>
              <a:rPr lang="en-US" sz="2000" dirty="0"/>
              <a:t>Form 5471</a:t>
            </a:r>
          </a:p>
          <a:p>
            <a:pPr marL="0" indent="0">
              <a:buFont typeface="Arial" panose="020B0604020202020204" pitchFamily="34" charset="0"/>
              <a:buNone/>
            </a:pPr>
            <a:r>
              <a:rPr lang="en-US" sz="2000" dirty="0"/>
              <a:t>Form 8865</a:t>
            </a:r>
          </a:p>
          <a:p>
            <a:pPr marL="0" indent="0">
              <a:buFont typeface="Arial" panose="020B0604020202020204" pitchFamily="34" charset="0"/>
              <a:buNone/>
            </a:pPr>
            <a:r>
              <a:rPr lang="en-US" sz="2000" dirty="0"/>
              <a:t>Schedule K-2 (Form 1065) &amp; Schedule K-3 (Form 1065)</a:t>
            </a:r>
          </a:p>
          <a:p>
            <a:pPr marL="0" indent="0">
              <a:buFont typeface="Arial" panose="020B0604020202020204" pitchFamily="34" charset="0"/>
              <a:buNone/>
            </a:pPr>
            <a:r>
              <a:rPr lang="en-US" sz="2000" dirty="0"/>
              <a:t>Statute of Limitations for Omission of Certain Foreign Information – 2</a:t>
            </a:r>
          </a:p>
          <a:p>
            <a:pPr marL="0" indent="0">
              <a:buFont typeface="Arial" panose="020B0604020202020204" pitchFamily="34" charset="0"/>
              <a:buNone/>
            </a:pPr>
            <a:r>
              <a:rPr lang="en-US" sz="2000" dirty="0"/>
              <a:t>Financial Crimes Enforcement Network (“FinCEN”) - Beneficial Ownership Information Reporting Requirements - 2</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235</a:t>
            </a:fld>
            <a:endParaRPr lang="en-US"/>
          </a:p>
        </p:txBody>
      </p:sp>
    </p:spTree>
    <p:extLst>
      <p:ext uri="{BB962C8B-B14F-4D97-AF65-F5344CB8AC3E}">
        <p14:creationId xmlns:p14="http://schemas.microsoft.com/office/powerpoint/2010/main" val="1572303491"/>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38200" y="118521"/>
            <a:ext cx="10520966" cy="484881"/>
          </a:xfrm>
        </p:spPr>
        <p:txBody>
          <a:bodyPr>
            <a:normAutofit fontScale="90000"/>
          </a:bodyPr>
          <a:lstStyle/>
          <a:p>
            <a:pPr algn="ctr"/>
            <a:r>
              <a:rPr lang="en-US" dirty="0"/>
              <a:t>Summary of Forms Possibly Used with Form 8990</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60" y="734767"/>
            <a:ext cx="10787279" cy="6123233"/>
          </a:xfrm>
        </p:spPr>
        <p:txBody>
          <a:bodyPr>
            <a:noAutofit/>
          </a:bodyPr>
          <a:lstStyle/>
          <a:p>
            <a:pPr marL="0" indent="0">
              <a:buNone/>
            </a:pPr>
            <a:r>
              <a:rPr lang="en-US" dirty="0"/>
              <a:t>Form 990 &amp; Form 990-T</a:t>
            </a:r>
          </a:p>
          <a:p>
            <a:pPr marL="0" indent="0">
              <a:buNone/>
            </a:pPr>
            <a:r>
              <a:rPr lang="en-US" dirty="0"/>
              <a:t>Form 1040</a:t>
            </a:r>
          </a:p>
          <a:p>
            <a:pPr marL="0" indent="0">
              <a:buNone/>
            </a:pPr>
            <a:r>
              <a:rPr lang="en-US" dirty="0"/>
              <a:t>Form 1041 &amp; Schedule K-1 (Form 1041)</a:t>
            </a:r>
          </a:p>
          <a:p>
            <a:pPr marL="0" indent="0">
              <a:buNone/>
            </a:pPr>
            <a:r>
              <a:rPr lang="en-US" dirty="0"/>
              <a:t>Form 1065 &amp; Schedule K-1 (Form 1065) </a:t>
            </a:r>
            <a:r>
              <a:rPr lang="en-US" b="1" dirty="0">
                <a:solidFill>
                  <a:srgbClr val="FF0000"/>
                </a:solidFill>
              </a:rPr>
              <a:t>*</a:t>
            </a:r>
          </a:p>
          <a:p>
            <a:pPr marL="0" indent="0">
              <a:buNone/>
            </a:pPr>
            <a:r>
              <a:rPr lang="en-US" dirty="0"/>
              <a:t>Form 1120</a:t>
            </a:r>
          </a:p>
          <a:p>
            <a:pPr marL="0" indent="0">
              <a:buNone/>
            </a:pPr>
            <a:r>
              <a:rPr lang="en-US" dirty="0"/>
              <a:t>Form 1120-F</a:t>
            </a:r>
          </a:p>
          <a:p>
            <a:pPr marL="0" indent="0">
              <a:buNone/>
            </a:pPr>
            <a:r>
              <a:rPr lang="en-US" dirty="0"/>
              <a:t>Form 1120-S &amp; Schedule K-1 (Form 1120-S) </a:t>
            </a:r>
            <a:r>
              <a:rPr lang="en-US" b="1" dirty="0">
                <a:solidFill>
                  <a:srgbClr val="FF0000"/>
                </a:solidFill>
              </a:rPr>
              <a:t>*</a:t>
            </a:r>
            <a:endParaRPr lang="en-US" dirty="0"/>
          </a:p>
          <a:p>
            <a:pPr marL="0" indent="0">
              <a:buNone/>
            </a:pPr>
            <a:r>
              <a:rPr lang="en-US" dirty="0"/>
              <a:t>Form 5471</a:t>
            </a:r>
          </a:p>
          <a:p>
            <a:pPr marL="0" indent="0">
              <a:buNone/>
            </a:pPr>
            <a:r>
              <a:rPr lang="en-US" dirty="0"/>
              <a:t>Form 8865 &amp; Schedule K-1 (Form 8865) </a:t>
            </a:r>
            <a:r>
              <a:rPr lang="en-US" b="1" dirty="0">
                <a:solidFill>
                  <a:srgbClr val="FF0000"/>
                </a:solidFill>
              </a:rPr>
              <a:t>*</a:t>
            </a:r>
          </a:p>
          <a:p>
            <a:pPr marL="0" indent="0">
              <a:buNone/>
            </a:pPr>
            <a:endParaRPr lang="en-US" b="1" dirty="0">
              <a:solidFill>
                <a:srgbClr val="FF0000"/>
              </a:solidFill>
            </a:endParaRPr>
          </a:p>
          <a:p>
            <a:pPr marL="0" indent="0">
              <a:buNone/>
            </a:pPr>
            <a:r>
              <a:rPr lang="en-US" b="1" dirty="0">
                <a:solidFill>
                  <a:srgbClr val="FF0000"/>
                </a:solidFill>
              </a:rPr>
              <a:t>*</a:t>
            </a:r>
            <a:r>
              <a:rPr lang="en-US" dirty="0"/>
              <a:t> - Schedules K-2 and K-3 are being drafted for 2021 (2022 filing season) to provide international information</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236</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79549"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130748"/>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38200" y="129672"/>
            <a:ext cx="10520966" cy="484881"/>
          </a:xfrm>
        </p:spPr>
        <p:txBody>
          <a:bodyPr>
            <a:normAutofit fontScale="90000"/>
          </a:bodyPr>
          <a:lstStyle/>
          <a:p>
            <a:pPr algn="ctr"/>
            <a:r>
              <a:rPr lang="en-US" dirty="0"/>
              <a:t>Form 8990</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60" y="734767"/>
            <a:ext cx="10787279" cy="5481663"/>
          </a:xfrm>
        </p:spPr>
        <p:txBody>
          <a:bodyPr>
            <a:noAutofit/>
          </a:bodyPr>
          <a:lstStyle/>
          <a:p>
            <a:pPr marL="0" indent="0">
              <a:buNone/>
            </a:pPr>
            <a:r>
              <a:rPr lang="en-US" sz="2600" dirty="0"/>
              <a:t>Form 8990, Limitation on Business Interest Expense Under Section 163(j) (Rev. May 2020) [3 pages]</a:t>
            </a:r>
          </a:p>
          <a:p>
            <a:pPr marL="0" indent="0">
              <a:buNone/>
            </a:pPr>
            <a:r>
              <a:rPr lang="en-US" dirty="0"/>
              <a:t>	</a:t>
            </a:r>
            <a:endParaRPr lang="en-US" sz="2600" dirty="0"/>
          </a:p>
          <a:p>
            <a:pPr marL="0" indent="0">
              <a:buNone/>
            </a:pPr>
            <a:r>
              <a:rPr lang="en-US" sz="2600" dirty="0"/>
              <a:t>Draft IRS Instructions to Form 8990 (Rev. May 2020) [12 pages]</a:t>
            </a:r>
          </a:p>
          <a:p>
            <a:pPr marL="0" indent="0">
              <a:buNone/>
            </a:pPr>
            <a:endParaRPr lang="en-US" sz="2600" dirty="0"/>
          </a:p>
          <a:p>
            <a:pPr marL="0" indent="0">
              <a:buNone/>
            </a:pPr>
            <a:r>
              <a:rPr lang="en-US" sz="2600" dirty="0"/>
              <a:t>IRC § 163(j)</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237</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79549"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5466911"/>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38200" y="129672"/>
            <a:ext cx="10520966" cy="484881"/>
          </a:xfrm>
        </p:spPr>
        <p:txBody>
          <a:bodyPr>
            <a:normAutofit fontScale="90000"/>
          </a:bodyPr>
          <a:lstStyle/>
          <a:p>
            <a:pPr algn="ctr"/>
            <a:r>
              <a:rPr lang="en-US" dirty="0"/>
              <a:t>Form 990</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60" y="734767"/>
            <a:ext cx="10787279" cy="6011721"/>
          </a:xfrm>
        </p:spPr>
        <p:txBody>
          <a:bodyPr>
            <a:noAutofit/>
          </a:bodyPr>
          <a:lstStyle/>
          <a:p>
            <a:pPr marL="0" indent="0">
              <a:buNone/>
            </a:pPr>
            <a:r>
              <a:rPr lang="en-US" sz="2450" dirty="0"/>
              <a:t>2020 Form 990, Return of Organization Exempt From Income Tax Under section 501(c), 527, or 4947(a)(1) of the Internal Revenue Code (except private foundations) [12 pages]</a:t>
            </a:r>
          </a:p>
          <a:p>
            <a:pPr marL="0" indent="0">
              <a:buNone/>
            </a:pPr>
            <a:endParaRPr lang="en-US" sz="2450" dirty="0"/>
          </a:p>
          <a:p>
            <a:pPr marL="0" indent="0">
              <a:buNone/>
            </a:pPr>
            <a:r>
              <a:rPr lang="en-US" sz="2450" dirty="0"/>
              <a:t>2020 SCHEDULE _ (Form 990 or 990-EZ), Numerous attachments to Form 990 or 990-EZ are not listed</a:t>
            </a:r>
          </a:p>
          <a:p>
            <a:pPr marL="0" indent="0">
              <a:buNone/>
            </a:pPr>
            <a:endParaRPr lang="en-US" sz="2450" dirty="0"/>
          </a:p>
          <a:p>
            <a:pPr marL="0" indent="0">
              <a:buNone/>
            </a:pPr>
            <a:r>
              <a:rPr lang="en-US" sz="2450" dirty="0"/>
              <a:t>2020 Form 990-T, Exempt Organization Business Income Tax Return (and proxy tax under section 6033(e)) [2 pages]</a:t>
            </a:r>
          </a:p>
          <a:p>
            <a:pPr marL="0" indent="0">
              <a:buNone/>
            </a:pPr>
            <a:endParaRPr lang="en-US" sz="2450" dirty="0"/>
          </a:p>
          <a:p>
            <a:pPr marL="0" indent="0">
              <a:buNone/>
            </a:pPr>
            <a:r>
              <a:rPr lang="en-US" sz="2450" dirty="0"/>
              <a:t>2020 Instructions for Form 990, Return of Organization Exempt From Income Tax Under section 501(c), 527, or 4947(a)(1) of the Internal Revenue Code (except private foundations) [102 pages]</a:t>
            </a:r>
          </a:p>
          <a:p>
            <a:pPr marL="0" indent="0">
              <a:buNone/>
            </a:pPr>
            <a:endParaRPr lang="en-US" sz="2450" dirty="0"/>
          </a:p>
          <a:p>
            <a:pPr marL="0" indent="0">
              <a:buNone/>
            </a:pPr>
            <a:r>
              <a:rPr lang="en-US" sz="2450" dirty="0"/>
              <a:t>IRC §§ 501(c), 527, 4947(a)(1), &amp; 6033</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238</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79549"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374459"/>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38200" y="129672"/>
            <a:ext cx="10520966" cy="484881"/>
          </a:xfrm>
        </p:spPr>
        <p:txBody>
          <a:bodyPr>
            <a:normAutofit fontScale="90000"/>
          </a:bodyPr>
          <a:lstStyle/>
          <a:p>
            <a:pPr algn="ctr"/>
            <a:r>
              <a:rPr lang="en-US" dirty="0"/>
              <a:t>Form 1040</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60" y="734767"/>
            <a:ext cx="10787279" cy="5481663"/>
          </a:xfrm>
        </p:spPr>
        <p:txBody>
          <a:bodyPr>
            <a:noAutofit/>
          </a:bodyPr>
          <a:lstStyle/>
          <a:p>
            <a:pPr marL="0" indent="0">
              <a:buNone/>
            </a:pPr>
            <a:r>
              <a:rPr lang="en-US" sz="2600" dirty="0"/>
              <a:t>2020 Form 1040, U.S. Individual Income Tax Return [2 pages]</a:t>
            </a:r>
          </a:p>
          <a:p>
            <a:pPr marL="0" indent="0">
              <a:buNone/>
            </a:pPr>
            <a:endParaRPr lang="en-US" sz="2600" dirty="0"/>
          </a:p>
          <a:p>
            <a:pPr marL="0" indent="0">
              <a:buNone/>
            </a:pPr>
            <a:r>
              <a:rPr lang="en-US" sz="2600" dirty="0"/>
              <a:t>2020 Numerous attachments to Form 1040 are not listed</a:t>
            </a:r>
          </a:p>
          <a:p>
            <a:pPr marL="0" indent="0">
              <a:buNone/>
            </a:pPr>
            <a:endParaRPr lang="en-US" sz="2600" dirty="0"/>
          </a:p>
          <a:p>
            <a:pPr marL="0" indent="0">
              <a:buNone/>
            </a:pPr>
            <a:r>
              <a:rPr lang="en-US" sz="2600" dirty="0"/>
              <a:t>2020 Instructions for Form 1040 and Form 1040-SR, U.S. Individual Income Tax Return [111 pages]</a:t>
            </a:r>
          </a:p>
          <a:p>
            <a:pPr marL="0" indent="0">
              <a:buNone/>
            </a:pPr>
            <a:endParaRPr lang="en-US" sz="2600" dirty="0"/>
          </a:p>
          <a:p>
            <a:pPr marL="0" indent="0">
              <a:buNone/>
            </a:pPr>
            <a:r>
              <a:rPr lang="en-US" sz="2600" dirty="0"/>
              <a:t>IRC §§ 6012  &amp; 6013</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239</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79549"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0478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BFF53F-8021-4553-AC92-9A0B300DD2F1}"/>
              </a:ext>
            </a:extLst>
          </p:cNvPr>
          <p:cNvSpPr/>
          <p:nvPr/>
        </p:nvSpPr>
        <p:spPr>
          <a:xfrm>
            <a:off x="539013" y="727129"/>
            <a:ext cx="8104472" cy="6340197"/>
          </a:xfrm>
          <a:prstGeom prst="rect">
            <a:avLst/>
          </a:prstGeom>
        </p:spPr>
        <p:txBody>
          <a:bodyPr wrap="square">
            <a:spAutoFit/>
          </a:bodyPr>
          <a:lstStyle/>
          <a:p>
            <a:r>
              <a:rPr lang="en-US" sz="1450" dirty="0"/>
              <a:t>Treasury and IRS further announced their intention to issue “more streamlined and targeted” proposed regulations that would substantially modify the recharacterization rules of Treas. Reg. § 1.385-3, which includes eliminating the “</a:t>
            </a:r>
            <a:r>
              <a:rPr lang="en-US" sz="1450" i="1" dirty="0"/>
              <a:t>per se</a:t>
            </a:r>
            <a:r>
              <a:rPr lang="en-US" sz="1450" dirty="0"/>
              <a:t>” rule that automatically treats as equity debt issued within three years of certain corporate distributions or acquisitions.  But while taxpayers await more targeted and streamlined regulations, they must still contend with rules that could recharacterize a debt instrument as equity based upon a completely unrelated transaction.  For example, as depicted here, the USP consolidated group </a:t>
            </a:r>
            <a:r>
              <a:rPr lang="en-US" sz="1450" i="1" dirty="0"/>
              <a:t>may </a:t>
            </a:r>
            <a:r>
              <a:rPr lang="en-US" sz="1450" dirty="0"/>
              <a:t>conclude that the consolidated group is treated as a single taxpayer under Prop. Treas. Reg. § 1.385-4(b)(1), for purposes of applying the </a:t>
            </a:r>
            <a:r>
              <a:rPr lang="en-US" sz="1450" i="1" dirty="0"/>
              <a:t>per se</a:t>
            </a:r>
            <a:r>
              <a:rPr lang="en-US" sz="1450" dirty="0"/>
              <a:t> rule to the $ 50 million distribution by USP in November 2019.  In that case, perhaps the group might also conclude that the distribution amount is “reduced” to zero due to adequate earnings and profits (“E&amp;P”) at the USP consolidated group. See Treas. Reg. § 1.385-3(c)(3)(</a:t>
            </a:r>
            <a:r>
              <a:rPr lang="en-US" sz="1450" dirty="0" err="1"/>
              <a:t>i</a:t>
            </a:r>
            <a:r>
              <a:rPr lang="en-US" sz="1450" dirty="0"/>
              <a:t>). </a:t>
            </a:r>
          </a:p>
          <a:p>
            <a:endParaRPr lang="en-US" sz="1450" dirty="0"/>
          </a:p>
          <a:p>
            <a:r>
              <a:rPr lang="en-US" sz="1450" dirty="0"/>
              <a:t>But can groups now reach a different conclusion, in the absence of applicable rules governing consolidated groups?  </a:t>
            </a:r>
          </a:p>
          <a:p>
            <a:endParaRPr lang="en-US" sz="1450" dirty="0"/>
          </a:p>
          <a:p>
            <a:r>
              <a:rPr lang="en-US" sz="1450" dirty="0"/>
              <a:t>For example, could USP and USS here each be treated as the relevant “covered member,” rather than the entire group itself?  </a:t>
            </a:r>
          </a:p>
          <a:p>
            <a:endParaRPr lang="en-US" sz="1450" dirty="0"/>
          </a:p>
          <a:p>
            <a:r>
              <a:rPr lang="en-US" sz="1450" dirty="0"/>
              <a:t>If so, the $ 50 M distribution in November 2019 may not cause USS’ debt instrument to be recharacterized as equity, even in the absence of E&amp;P.  </a:t>
            </a:r>
          </a:p>
          <a:p>
            <a:endParaRPr lang="en-US" sz="1450" dirty="0"/>
          </a:p>
          <a:p>
            <a:r>
              <a:rPr lang="en-US" sz="1450" dirty="0"/>
              <a:t>Intrepid taxpayers may explore the boundaries of their newfound regulatory freedom; however, many will likely conclude that, despite the expiration of temporary regulations and the promise of more streamlined regulations, nothing has changed for now. </a:t>
            </a:r>
          </a:p>
          <a:p>
            <a:endParaRPr lang="en-US" sz="1450" dirty="0"/>
          </a:p>
          <a:p>
            <a:r>
              <a:rPr lang="en-US" sz="1450" dirty="0"/>
              <a:t>Numerous issues remain to be addressed, such as US withholding tax (“WHT”) on dividends versus interest (with no WHT on principal of debt), substance versus form,  conduit, principal - agent, and disregarded circular transactions.  Rev. </a:t>
            </a:r>
            <a:r>
              <a:rPr lang="en-US" sz="1450" dirty="0" err="1"/>
              <a:t>Ruls</a:t>
            </a:r>
            <a:r>
              <a:rPr lang="en-US" sz="1450" dirty="0"/>
              <a:t>. 57-311, 77-191, 80-154, 82-152, &amp; 83-142. &amp; PLR 105485-20.</a:t>
            </a:r>
          </a:p>
        </p:txBody>
      </p:sp>
      <p:cxnSp>
        <p:nvCxnSpPr>
          <p:cNvPr id="4" name="Straight Connector 3">
            <a:extLst>
              <a:ext uri="{FF2B5EF4-FFF2-40B4-BE49-F238E27FC236}">
                <a16:creationId xmlns:a16="http://schemas.microsoft.com/office/drawing/2014/main" id="{D55C8340-D632-48C4-87C1-714A7874DC7D}"/>
              </a:ext>
            </a:extLst>
          </p:cNvPr>
          <p:cNvCxnSpPr/>
          <p:nvPr/>
        </p:nvCxnSpPr>
        <p:spPr>
          <a:xfrm>
            <a:off x="579549"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225B2E64-CE18-4E67-B594-85C56CCF058F}"/>
              </a:ext>
            </a:extLst>
          </p:cNvPr>
          <p:cNvSpPr>
            <a:spLocks noGrp="1"/>
          </p:cNvSpPr>
          <p:nvPr>
            <p:ph type="sldNum" sz="quarter" idx="12"/>
          </p:nvPr>
        </p:nvSpPr>
        <p:spPr>
          <a:xfrm>
            <a:off x="8610600" y="6356350"/>
            <a:ext cx="2743200" cy="365125"/>
          </a:xfrm>
        </p:spPr>
        <p:txBody>
          <a:bodyPr/>
          <a:lstStyle/>
          <a:p>
            <a:fld id="{59999BA8-5833-4EBD-87D2-B05BF3439043}" type="slidenum">
              <a:rPr lang="en-US" smtClean="0"/>
              <a:t>24</a:t>
            </a:fld>
            <a:endParaRPr lang="en-US" dirty="0"/>
          </a:p>
        </p:txBody>
      </p:sp>
      <p:sp>
        <p:nvSpPr>
          <p:cNvPr id="7" name="Rectangle 6">
            <a:extLst>
              <a:ext uri="{FF2B5EF4-FFF2-40B4-BE49-F238E27FC236}">
                <a16:creationId xmlns:a16="http://schemas.microsoft.com/office/drawing/2014/main" id="{6FDC17F5-1BA0-4FB2-8677-D0439DFB448D}"/>
              </a:ext>
            </a:extLst>
          </p:cNvPr>
          <p:cNvSpPr/>
          <p:nvPr/>
        </p:nvSpPr>
        <p:spPr>
          <a:xfrm>
            <a:off x="10135398" y="2649513"/>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3DB7DC8-AEFB-412C-B941-3F8106A4FCF6}"/>
              </a:ext>
            </a:extLst>
          </p:cNvPr>
          <p:cNvSpPr/>
          <p:nvPr/>
        </p:nvSpPr>
        <p:spPr>
          <a:xfrm>
            <a:off x="11188450" y="3779113"/>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783962D5-2828-485B-AB1B-4F3600F0F2C5}"/>
              </a:ext>
            </a:extLst>
          </p:cNvPr>
          <p:cNvSpPr txBox="1"/>
          <p:nvPr/>
        </p:nvSpPr>
        <p:spPr>
          <a:xfrm>
            <a:off x="10231651" y="2659777"/>
            <a:ext cx="644892" cy="369332"/>
          </a:xfrm>
          <a:prstGeom prst="rect">
            <a:avLst/>
          </a:prstGeom>
          <a:noFill/>
        </p:spPr>
        <p:txBody>
          <a:bodyPr wrap="square" rtlCol="0">
            <a:spAutoFit/>
          </a:bodyPr>
          <a:lstStyle/>
          <a:p>
            <a:r>
              <a:rPr lang="en-US" dirty="0"/>
              <a:t>  FP</a:t>
            </a:r>
          </a:p>
        </p:txBody>
      </p:sp>
      <p:sp>
        <p:nvSpPr>
          <p:cNvPr id="12" name="TextBox 11">
            <a:extLst>
              <a:ext uri="{FF2B5EF4-FFF2-40B4-BE49-F238E27FC236}">
                <a16:creationId xmlns:a16="http://schemas.microsoft.com/office/drawing/2014/main" id="{29E36F3B-4C5E-4705-BA9B-F43811A85590}"/>
              </a:ext>
            </a:extLst>
          </p:cNvPr>
          <p:cNvSpPr txBox="1"/>
          <p:nvPr/>
        </p:nvSpPr>
        <p:spPr>
          <a:xfrm>
            <a:off x="11275998" y="3793039"/>
            <a:ext cx="644892" cy="369332"/>
          </a:xfrm>
          <a:prstGeom prst="rect">
            <a:avLst/>
          </a:prstGeom>
          <a:noFill/>
        </p:spPr>
        <p:txBody>
          <a:bodyPr wrap="square" rtlCol="0">
            <a:spAutoFit/>
          </a:bodyPr>
          <a:lstStyle/>
          <a:p>
            <a:r>
              <a:rPr lang="en-US" dirty="0"/>
              <a:t>  FS</a:t>
            </a:r>
          </a:p>
        </p:txBody>
      </p:sp>
      <p:cxnSp>
        <p:nvCxnSpPr>
          <p:cNvPr id="14" name="Connector: Curved 13">
            <a:extLst>
              <a:ext uri="{FF2B5EF4-FFF2-40B4-BE49-F238E27FC236}">
                <a16:creationId xmlns:a16="http://schemas.microsoft.com/office/drawing/2014/main" id="{A178862C-E6C3-4ECB-B3D9-2095E3D47DD5}"/>
              </a:ext>
            </a:extLst>
          </p:cNvPr>
          <p:cNvCxnSpPr>
            <a:cxnSpLocks/>
          </p:cNvCxnSpPr>
          <p:nvPr/>
        </p:nvCxnSpPr>
        <p:spPr>
          <a:xfrm rot="10800000" flipH="1">
            <a:off x="9072719" y="2842337"/>
            <a:ext cx="976053" cy="1166729"/>
          </a:xfrm>
          <a:prstGeom prst="curvedConnector3">
            <a:avLst>
              <a:gd name="adj1" fmla="val -2342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DFE53F4-8C2A-4A9B-85B8-3C3E7A278389}"/>
              </a:ext>
            </a:extLst>
          </p:cNvPr>
          <p:cNvSpPr txBox="1"/>
          <p:nvPr/>
        </p:nvSpPr>
        <p:spPr>
          <a:xfrm>
            <a:off x="9392649" y="2856236"/>
            <a:ext cx="966883" cy="646331"/>
          </a:xfrm>
          <a:prstGeom prst="rect">
            <a:avLst/>
          </a:prstGeom>
          <a:noFill/>
        </p:spPr>
        <p:txBody>
          <a:bodyPr wrap="square" rtlCol="0">
            <a:spAutoFit/>
          </a:bodyPr>
          <a:lstStyle/>
          <a:p>
            <a:r>
              <a:rPr lang="en-US" sz="1200" b="1" dirty="0"/>
              <a:t>Nov. 2019</a:t>
            </a:r>
          </a:p>
          <a:p>
            <a:r>
              <a:rPr lang="en-US" sz="1200" dirty="0"/>
              <a:t>$ 50 M Distribution</a:t>
            </a:r>
          </a:p>
        </p:txBody>
      </p:sp>
      <p:sp>
        <p:nvSpPr>
          <p:cNvPr id="16" name="TextBox 15">
            <a:extLst>
              <a:ext uri="{FF2B5EF4-FFF2-40B4-BE49-F238E27FC236}">
                <a16:creationId xmlns:a16="http://schemas.microsoft.com/office/drawing/2014/main" id="{1C48C3BD-82A1-435D-9EFA-977E5FE4798C}"/>
              </a:ext>
            </a:extLst>
          </p:cNvPr>
          <p:cNvSpPr txBox="1"/>
          <p:nvPr/>
        </p:nvSpPr>
        <p:spPr>
          <a:xfrm>
            <a:off x="10654702" y="4537226"/>
            <a:ext cx="1133031" cy="461665"/>
          </a:xfrm>
          <a:prstGeom prst="rect">
            <a:avLst/>
          </a:prstGeom>
          <a:noFill/>
        </p:spPr>
        <p:txBody>
          <a:bodyPr wrap="square" rtlCol="0">
            <a:spAutoFit/>
          </a:bodyPr>
          <a:lstStyle/>
          <a:p>
            <a:r>
              <a:rPr lang="en-US" sz="1200" b="1" dirty="0"/>
              <a:t>Oct. 2016 </a:t>
            </a:r>
            <a:r>
              <a:rPr lang="en-US" sz="1200" dirty="0"/>
              <a:t>or </a:t>
            </a:r>
            <a:r>
              <a:rPr lang="en-US" sz="1200" b="1" dirty="0"/>
              <a:t>Oct. 2017 </a:t>
            </a:r>
            <a:r>
              <a:rPr lang="en-US" sz="1200" dirty="0"/>
              <a:t>Loan</a:t>
            </a:r>
          </a:p>
        </p:txBody>
      </p:sp>
      <p:sp>
        <p:nvSpPr>
          <p:cNvPr id="20" name="Rectangle 19">
            <a:extLst>
              <a:ext uri="{FF2B5EF4-FFF2-40B4-BE49-F238E27FC236}">
                <a16:creationId xmlns:a16="http://schemas.microsoft.com/office/drawing/2014/main" id="{036CC690-154B-40EC-956E-9936E89F841B}"/>
              </a:ext>
            </a:extLst>
          </p:cNvPr>
          <p:cNvSpPr/>
          <p:nvPr/>
        </p:nvSpPr>
        <p:spPr>
          <a:xfrm>
            <a:off x="9159345" y="3816242"/>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9EBB41B-F25B-42CF-96AA-A79B862B2FB0}"/>
              </a:ext>
            </a:extLst>
          </p:cNvPr>
          <p:cNvSpPr/>
          <p:nvPr/>
        </p:nvSpPr>
        <p:spPr>
          <a:xfrm>
            <a:off x="9167366" y="4719418"/>
            <a:ext cx="808522" cy="38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F982CF95-8D0E-4170-AECA-3DB63463693B}"/>
              </a:ext>
            </a:extLst>
          </p:cNvPr>
          <p:cNvSpPr txBox="1"/>
          <p:nvPr/>
        </p:nvSpPr>
        <p:spPr>
          <a:xfrm>
            <a:off x="9255598" y="3826506"/>
            <a:ext cx="644892" cy="369332"/>
          </a:xfrm>
          <a:prstGeom prst="rect">
            <a:avLst/>
          </a:prstGeom>
          <a:noFill/>
        </p:spPr>
        <p:txBody>
          <a:bodyPr wrap="square" rtlCol="0">
            <a:spAutoFit/>
          </a:bodyPr>
          <a:lstStyle/>
          <a:p>
            <a:r>
              <a:rPr lang="en-US" dirty="0"/>
              <a:t>USP</a:t>
            </a:r>
          </a:p>
        </p:txBody>
      </p:sp>
      <p:sp>
        <p:nvSpPr>
          <p:cNvPr id="24" name="TextBox 23">
            <a:extLst>
              <a:ext uri="{FF2B5EF4-FFF2-40B4-BE49-F238E27FC236}">
                <a16:creationId xmlns:a16="http://schemas.microsoft.com/office/drawing/2014/main" id="{3C8C5F34-3080-4F1A-AFC1-F5CFC6D2FC7F}"/>
              </a:ext>
            </a:extLst>
          </p:cNvPr>
          <p:cNvSpPr txBox="1"/>
          <p:nvPr/>
        </p:nvSpPr>
        <p:spPr>
          <a:xfrm>
            <a:off x="9263623" y="4768180"/>
            <a:ext cx="644892" cy="369332"/>
          </a:xfrm>
          <a:prstGeom prst="rect">
            <a:avLst/>
          </a:prstGeom>
          <a:noFill/>
        </p:spPr>
        <p:txBody>
          <a:bodyPr wrap="square" rtlCol="0">
            <a:spAutoFit/>
          </a:bodyPr>
          <a:lstStyle/>
          <a:p>
            <a:r>
              <a:rPr lang="en-US" dirty="0"/>
              <a:t>USS</a:t>
            </a:r>
          </a:p>
        </p:txBody>
      </p:sp>
      <p:sp>
        <p:nvSpPr>
          <p:cNvPr id="29" name="Rectangle 28">
            <a:extLst>
              <a:ext uri="{FF2B5EF4-FFF2-40B4-BE49-F238E27FC236}">
                <a16:creationId xmlns:a16="http://schemas.microsoft.com/office/drawing/2014/main" id="{2CED401D-C3E5-499B-A4DB-8722F98D7FB7}"/>
              </a:ext>
            </a:extLst>
          </p:cNvPr>
          <p:cNvSpPr/>
          <p:nvPr/>
        </p:nvSpPr>
        <p:spPr>
          <a:xfrm>
            <a:off x="8661355" y="3529718"/>
            <a:ext cx="1785258" cy="2030930"/>
          </a:xfrm>
          <a:prstGeom prst="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655E5308-A9D8-4D81-8BB2-C7C9643BDB3E}"/>
              </a:ext>
            </a:extLst>
          </p:cNvPr>
          <p:cNvSpPr txBox="1"/>
          <p:nvPr/>
        </p:nvSpPr>
        <p:spPr>
          <a:xfrm>
            <a:off x="8595810" y="5252640"/>
            <a:ext cx="1955306" cy="338554"/>
          </a:xfrm>
          <a:prstGeom prst="rect">
            <a:avLst/>
          </a:prstGeom>
          <a:noFill/>
        </p:spPr>
        <p:txBody>
          <a:bodyPr wrap="square" rtlCol="0">
            <a:spAutoFit/>
          </a:bodyPr>
          <a:lstStyle/>
          <a:p>
            <a:r>
              <a:rPr lang="en-US" sz="1600" b="1" dirty="0">
                <a:solidFill>
                  <a:srgbClr val="FF0000"/>
                </a:solidFill>
              </a:rPr>
              <a:t>US Tax Consolidation</a:t>
            </a:r>
          </a:p>
        </p:txBody>
      </p:sp>
      <p:sp>
        <p:nvSpPr>
          <p:cNvPr id="31" name="TextBox 30">
            <a:extLst>
              <a:ext uri="{FF2B5EF4-FFF2-40B4-BE49-F238E27FC236}">
                <a16:creationId xmlns:a16="http://schemas.microsoft.com/office/drawing/2014/main" id="{F7F4E0A9-7C34-4ABB-8850-B7DA47364D69}"/>
              </a:ext>
            </a:extLst>
          </p:cNvPr>
          <p:cNvSpPr txBox="1"/>
          <p:nvPr/>
        </p:nvSpPr>
        <p:spPr>
          <a:xfrm>
            <a:off x="10183528" y="1318661"/>
            <a:ext cx="1886552" cy="954107"/>
          </a:xfrm>
          <a:prstGeom prst="rect">
            <a:avLst/>
          </a:prstGeom>
          <a:noFill/>
        </p:spPr>
        <p:txBody>
          <a:bodyPr wrap="square" rtlCol="0">
            <a:spAutoFit/>
          </a:bodyPr>
          <a:lstStyle/>
          <a:p>
            <a:r>
              <a:rPr lang="en-US" sz="1400" dirty="0"/>
              <a:t>FP = Foreign Parent</a:t>
            </a:r>
          </a:p>
          <a:p>
            <a:r>
              <a:rPr lang="en-US" sz="1400" dirty="0"/>
              <a:t>FS = Foreign Subsidiary</a:t>
            </a:r>
          </a:p>
          <a:p>
            <a:r>
              <a:rPr lang="en-US" sz="1400" dirty="0"/>
              <a:t>USP = US Parent &amp; Sub.</a:t>
            </a:r>
          </a:p>
          <a:p>
            <a:r>
              <a:rPr lang="en-US" sz="1400" dirty="0"/>
              <a:t>USS = US Subsidiary</a:t>
            </a:r>
          </a:p>
        </p:txBody>
      </p:sp>
      <p:sp>
        <p:nvSpPr>
          <p:cNvPr id="35" name="Title 1">
            <a:extLst>
              <a:ext uri="{FF2B5EF4-FFF2-40B4-BE49-F238E27FC236}">
                <a16:creationId xmlns:a16="http://schemas.microsoft.com/office/drawing/2014/main" id="{6C21701A-F9E5-4C8A-A6E3-79F31AC3273C}"/>
              </a:ext>
            </a:extLst>
          </p:cNvPr>
          <p:cNvSpPr txBox="1">
            <a:spLocks/>
          </p:cNvSpPr>
          <p:nvPr/>
        </p:nvSpPr>
        <p:spPr>
          <a:xfrm>
            <a:off x="0" y="97340"/>
            <a:ext cx="12192000" cy="48488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800" u="sng" dirty="0"/>
              <a:t>Bus.</a:t>
            </a:r>
            <a:r>
              <a:rPr lang="en-US" sz="3800" dirty="0"/>
              <a:t> Int. Exp. Deducts - </a:t>
            </a:r>
            <a:r>
              <a:rPr lang="en-US" sz="3800" b="1" u="sng" dirty="0">
                <a:solidFill>
                  <a:srgbClr val="FF0000"/>
                </a:solidFill>
              </a:rPr>
              <a:t>Prior</a:t>
            </a:r>
            <a:r>
              <a:rPr lang="en-US" sz="3800" dirty="0"/>
              <a:t> to TCJA – Pre-2018 – </a:t>
            </a:r>
            <a:r>
              <a:rPr lang="en-US" sz="3800" b="1" u="sng" dirty="0">
                <a:solidFill>
                  <a:srgbClr val="FF0000"/>
                </a:solidFill>
              </a:rPr>
              <a:t>IRC § 385</a:t>
            </a:r>
          </a:p>
        </p:txBody>
      </p:sp>
      <p:cxnSp>
        <p:nvCxnSpPr>
          <p:cNvPr id="13" name="Connector: Elbow 12">
            <a:extLst>
              <a:ext uri="{FF2B5EF4-FFF2-40B4-BE49-F238E27FC236}">
                <a16:creationId xmlns:a16="http://schemas.microsoft.com/office/drawing/2014/main" id="{D7EA2B90-C0A9-45B0-9A22-ABC15002BD0B}"/>
              </a:ext>
            </a:extLst>
          </p:cNvPr>
          <p:cNvCxnSpPr>
            <a:stCxn id="7" idx="2"/>
            <a:endCxn id="12" idx="0"/>
          </p:cNvCxnSpPr>
          <p:nvPr/>
        </p:nvCxnSpPr>
        <p:spPr>
          <a:xfrm rot="16200000" flipH="1">
            <a:off x="10690111" y="2884705"/>
            <a:ext cx="757881" cy="105878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C982AE8C-4AE0-43FD-84FD-A3B67EF61C40}"/>
              </a:ext>
            </a:extLst>
          </p:cNvPr>
          <p:cNvCxnSpPr>
            <a:cxnSpLocks/>
            <a:stCxn id="11" idx="2"/>
            <a:endCxn id="23" idx="0"/>
          </p:cNvCxnSpPr>
          <p:nvPr/>
        </p:nvCxnSpPr>
        <p:spPr>
          <a:xfrm rot="5400000">
            <a:off x="9667373" y="2939781"/>
            <a:ext cx="797397" cy="976053"/>
          </a:xfrm>
          <a:prstGeom prst="bentConnector3">
            <a:avLst>
              <a:gd name="adj1" fmla="val 48908"/>
            </a:avLst>
          </a:prstGeom>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A138F31-342F-4C88-A787-DAAC7D4CAEB8}"/>
              </a:ext>
            </a:extLst>
          </p:cNvPr>
          <p:cNvCxnSpPr>
            <a:cxnSpLocks/>
          </p:cNvCxnSpPr>
          <p:nvPr/>
        </p:nvCxnSpPr>
        <p:spPr>
          <a:xfrm flipV="1">
            <a:off x="10133102" y="4223334"/>
            <a:ext cx="1430506" cy="705717"/>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D124852B-8006-4F0A-8F32-0710B2684676}"/>
              </a:ext>
            </a:extLst>
          </p:cNvPr>
          <p:cNvSpPr txBox="1"/>
          <p:nvPr/>
        </p:nvSpPr>
        <p:spPr>
          <a:xfrm>
            <a:off x="9883993" y="4863795"/>
            <a:ext cx="640998" cy="276999"/>
          </a:xfrm>
          <a:prstGeom prst="rect">
            <a:avLst/>
          </a:prstGeom>
          <a:noFill/>
        </p:spPr>
        <p:txBody>
          <a:bodyPr wrap="square" rtlCol="0">
            <a:spAutoFit/>
          </a:bodyPr>
          <a:lstStyle/>
          <a:p>
            <a:r>
              <a:rPr lang="en-US" sz="1200" dirty="0"/>
              <a:t>$ 50 M</a:t>
            </a:r>
          </a:p>
        </p:txBody>
      </p:sp>
      <p:sp>
        <p:nvSpPr>
          <p:cNvPr id="46" name="TextBox 45">
            <a:extLst>
              <a:ext uri="{FF2B5EF4-FFF2-40B4-BE49-F238E27FC236}">
                <a16:creationId xmlns:a16="http://schemas.microsoft.com/office/drawing/2014/main" id="{0CB58F34-B5A6-4775-99BA-FE8F5A817701}"/>
              </a:ext>
            </a:extLst>
          </p:cNvPr>
          <p:cNvSpPr txBox="1"/>
          <p:nvPr/>
        </p:nvSpPr>
        <p:spPr>
          <a:xfrm>
            <a:off x="11345436" y="4223712"/>
            <a:ext cx="793394" cy="276999"/>
          </a:xfrm>
          <a:prstGeom prst="rect">
            <a:avLst/>
          </a:prstGeom>
          <a:noFill/>
        </p:spPr>
        <p:txBody>
          <a:bodyPr wrap="square" rtlCol="0">
            <a:spAutoFit/>
          </a:bodyPr>
          <a:lstStyle/>
          <a:p>
            <a:r>
              <a:rPr lang="en-US" sz="1200" dirty="0"/>
              <a:t>USS Note</a:t>
            </a:r>
          </a:p>
        </p:txBody>
      </p:sp>
      <p:sp>
        <p:nvSpPr>
          <p:cNvPr id="47" name="TextBox 46">
            <a:extLst>
              <a:ext uri="{FF2B5EF4-FFF2-40B4-BE49-F238E27FC236}">
                <a16:creationId xmlns:a16="http://schemas.microsoft.com/office/drawing/2014/main" id="{0FA9AC00-D63B-4ECC-9DCF-433D7F0AA4F7}"/>
              </a:ext>
            </a:extLst>
          </p:cNvPr>
          <p:cNvSpPr txBox="1"/>
          <p:nvPr/>
        </p:nvSpPr>
        <p:spPr>
          <a:xfrm>
            <a:off x="11305255" y="658140"/>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3</a:t>
            </a:r>
          </a:p>
        </p:txBody>
      </p:sp>
      <p:cxnSp>
        <p:nvCxnSpPr>
          <p:cNvPr id="49" name="Straight Connector 48">
            <a:extLst>
              <a:ext uri="{FF2B5EF4-FFF2-40B4-BE49-F238E27FC236}">
                <a16:creationId xmlns:a16="http://schemas.microsoft.com/office/drawing/2014/main" id="{E9F3896F-5385-40D1-9CAE-91198AEAD502}"/>
              </a:ext>
            </a:extLst>
          </p:cNvPr>
          <p:cNvCxnSpPr>
            <a:stCxn id="20" idx="2"/>
            <a:endCxn id="21" idx="0"/>
          </p:cNvCxnSpPr>
          <p:nvPr/>
        </p:nvCxnSpPr>
        <p:spPr>
          <a:xfrm>
            <a:off x="9563606" y="4201887"/>
            <a:ext cx="8021" cy="51753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6452936"/>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38200" y="129672"/>
            <a:ext cx="10520966" cy="484881"/>
          </a:xfrm>
        </p:spPr>
        <p:txBody>
          <a:bodyPr>
            <a:normAutofit fontScale="90000"/>
          </a:bodyPr>
          <a:lstStyle/>
          <a:p>
            <a:pPr algn="ctr"/>
            <a:r>
              <a:rPr lang="en-US" dirty="0"/>
              <a:t>Form 1041</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60" y="734767"/>
            <a:ext cx="10787279" cy="5481663"/>
          </a:xfrm>
        </p:spPr>
        <p:txBody>
          <a:bodyPr>
            <a:noAutofit/>
          </a:bodyPr>
          <a:lstStyle/>
          <a:p>
            <a:pPr marL="0" indent="0">
              <a:buNone/>
            </a:pPr>
            <a:r>
              <a:rPr lang="en-US" sz="2600" dirty="0"/>
              <a:t>2020 Form 1041, U.S. Income Tax Return for Estates and Trusts [3 pages]</a:t>
            </a:r>
          </a:p>
          <a:p>
            <a:pPr marL="0" indent="0">
              <a:buNone/>
            </a:pPr>
            <a:endParaRPr lang="en-US" sz="2600" dirty="0"/>
          </a:p>
          <a:p>
            <a:pPr marL="0" indent="0">
              <a:buNone/>
            </a:pPr>
            <a:r>
              <a:rPr lang="en-US" sz="2600" dirty="0"/>
              <a:t>2020 Schedule K-1 (Form 1041),  Beneficiary’s Share of Income, Deductions, Credits, etc.  [2 pages]</a:t>
            </a:r>
          </a:p>
          <a:p>
            <a:pPr marL="0" indent="0">
              <a:buNone/>
            </a:pPr>
            <a:endParaRPr lang="en-US" sz="2600" dirty="0"/>
          </a:p>
          <a:p>
            <a:pPr marL="0" indent="0">
              <a:buNone/>
            </a:pPr>
            <a:r>
              <a:rPr lang="en-US" sz="2600" dirty="0"/>
              <a:t>2020 Numerous attachments to Form 1041 are not listed</a:t>
            </a:r>
          </a:p>
          <a:p>
            <a:pPr marL="0" indent="0">
              <a:buNone/>
            </a:pPr>
            <a:endParaRPr lang="en-US" sz="2600" dirty="0"/>
          </a:p>
          <a:p>
            <a:pPr marL="0" indent="0">
              <a:buNone/>
            </a:pPr>
            <a:r>
              <a:rPr lang="en-US" sz="2600" dirty="0"/>
              <a:t>2020 Instructions for Form 1041 and Schedules A, B, G, J, and K-1, U.S. Income Tax Return for Estates and Trusts [51 pages]</a:t>
            </a:r>
          </a:p>
          <a:p>
            <a:pPr marL="0" indent="0">
              <a:buNone/>
            </a:pPr>
            <a:endParaRPr lang="en-US" sz="2600" dirty="0"/>
          </a:p>
          <a:p>
            <a:pPr marL="0" indent="0">
              <a:buNone/>
            </a:pPr>
            <a:r>
              <a:rPr lang="en-US" sz="2600" dirty="0"/>
              <a:t>IRC §§ 6012, 6034, &amp; 6034A</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240</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79549"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012244"/>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38200" y="129672"/>
            <a:ext cx="10520966" cy="484881"/>
          </a:xfrm>
        </p:spPr>
        <p:txBody>
          <a:bodyPr>
            <a:normAutofit fontScale="90000"/>
          </a:bodyPr>
          <a:lstStyle/>
          <a:p>
            <a:pPr algn="ctr"/>
            <a:r>
              <a:rPr lang="en-US" dirty="0"/>
              <a:t>Form 1065</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60" y="734767"/>
            <a:ext cx="10787279" cy="5481663"/>
          </a:xfrm>
        </p:spPr>
        <p:txBody>
          <a:bodyPr>
            <a:noAutofit/>
          </a:bodyPr>
          <a:lstStyle/>
          <a:p>
            <a:pPr marL="0" indent="0">
              <a:buNone/>
            </a:pPr>
            <a:r>
              <a:rPr lang="en-US" sz="2600" dirty="0"/>
              <a:t>2020 Form 1065, U.S. Return of Partnership Income [5 pages]</a:t>
            </a:r>
          </a:p>
          <a:p>
            <a:pPr marL="0" indent="0">
              <a:buNone/>
            </a:pPr>
            <a:endParaRPr lang="en-US" sz="2600" dirty="0"/>
          </a:p>
          <a:p>
            <a:pPr marL="0" indent="0">
              <a:buNone/>
            </a:pPr>
            <a:r>
              <a:rPr lang="en-US" sz="2600" dirty="0"/>
              <a:t>2020 Schedule K-1 (Form 1065),  Partner’s Share of Income, Deductions, Credits, etc.  [1 page]</a:t>
            </a:r>
          </a:p>
          <a:p>
            <a:pPr marL="0" indent="0">
              <a:buNone/>
            </a:pPr>
            <a:r>
              <a:rPr lang="en-US" sz="2600" dirty="0"/>
              <a:t>	</a:t>
            </a:r>
          </a:p>
          <a:p>
            <a:pPr marL="0" indent="0">
              <a:buNone/>
            </a:pPr>
            <a:r>
              <a:rPr lang="en-US" sz="2600" dirty="0"/>
              <a:t>2020 Instructions for Form 1065, U.S. Return of Partnership Income [61 pages]</a:t>
            </a:r>
          </a:p>
          <a:p>
            <a:pPr marL="0" indent="0">
              <a:buNone/>
            </a:pPr>
            <a:endParaRPr lang="en-US" sz="2600" dirty="0"/>
          </a:p>
          <a:p>
            <a:pPr marL="0" indent="0">
              <a:buNone/>
            </a:pPr>
            <a:r>
              <a:rPr lang="en-US" sz="2600" dirty="0"/>
              <a:t>IRC § 6031</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241</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79549"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1873468"/>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38200" y="129672"/>
            <a:ext cx="10520966" cy="484881"/>
          </a:xfrm>
        </p:spPr>
        <p:txBody>
          <a:bodyPr>
            <a:normAutofit fontScale="90000"/>
          </a:bodyPr>
          <a:lstStyle/>
          <a:p>
            <a:pPr algn="ctr"/>
            <a:r>
              <a:rPr lang="en-US" dirty="0"/>
              <a:t>Form 1120</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60" y="734767"/>
            <a:ext cx="10787279" cy="5481663"/>
          </a:xfrm>
        </p:spPr>
        <p:txBody>
          <a:bodyPr>
            <a:noAutofit/>
          </a:bodyPr>
          <a:lstStyle/>
          <a:p>
            <a:pPr marL="0" indent="0">
              <a:buNone/>
            </a:pPr>
            <a:r>
              <a:rPr lang="en-US" sz="2600" dirty="0"/>
              <a:t>2020 Form 1120, U.S. Corporation Income Tax Return [6 pages]</a:t>
            </a:r>
          </a:p>
          <a:p>
            <a:pPr marL="0" indent="0">
              <a:buNone/>
            </a:pPr>
            <a:endParaRPr lang="en-US" sz="2600" dirty="0"/>
          </a:p>
          <a:p>
            <a:pPr marL="0" indent="0">
              <a:buNone/>
            </a:pPr>
            <a:r>
              <a:rPr lang="en-US" sz="2600" dirty="0"/>
              <a:t>2020 Numerous attachments to Form 1120 are not listed</a:t>
            </a:r>
          </a:p>
          <a:p>
            <a:pPr marL="0" indent="0">
              <a:buNone/>
            </a:pPr>
            <a:endParaRPr lang="en-US" sz="2600" dirty="0"/>
          </a:p>
          <a:p>
            <a:pPr marL="0" indent="0">
              <a:buNone/>
            </a:pPr>
            <a:r>
              <a:rPr lang="en-US" sz="2600" dirty="0"/>
              <a:t>2020 Instructions for Form 1120, U.S. Corporation Income Tax Return [30 pages]</a:t>
            </a:r>
          </a:p>
          <a:p>
            <a:pPr marL="0" indent="0">
              <a:buNone/>
            </a:pPr>
            <a:endParaRPr lang="en-US" sz="2600" dirty="0"/>
          </a:p>
          <a:p>
            <a:pPr marL="0" indent="0">
              <a:buNone/>
            </a:pPr>
            <a:r>
              <a:rPr lang="en-US" sz="2600" dirty="0"/>
              <a:t>IRC § 6012</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242</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79549"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1190161"/>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38200" y="129672"/>
            <a:ext cx="10520966" cy="484881"/>
          </a:xfrm>
        </p:spPr>
        <p:txBody>
          <a:bodyPr>
            <a:normAutofit fontScale="90000"/>
          </a:bodyPr>
          <a:lstStyle/>
          <a:p>
            <a:pPr algn="ctr"/>
            <a:r>
              <a:rPr lang="en-US" dirty="0"/>
              <a:t>Form 1120-F</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60" y="734767"/>
            <a:ext cx="10787279" cy="5481663"/>
          </a:xfrm>
        </p:spPr>
        <p:txBody>
          <a:bodyPr>
            <a:noAutofit/>
          </a:bodyPr>
          <a:lstStyle/>
          <a:p>
            <a:pPr marL="0" indent="0">
              <a:buNone/>
            </a:pPr>
            <a:r>
              <a:rPr lang="en-US" sz="2600" dirty="0"/>
              <a:t>2020 Form 1120-F, U.S. Income Tax Return of a Foreign Corporation [8 pages]</a:t>
            </a:r>
          </a:p>
          <a:p>
            <a:pPr marL="0" indent="0">
              <a:buNone/>
            </a:pPr>
            <a:endParaRPr lang="en-US" sz="2600" dirty="0"/>
          </a:p>
          <a:p>
            <a:pPr marL="0" indent="0">
              <a:buNone/>
            </a:pPr>
            <a:r>
              <a:rPr lang="en-US" sz="2600" dirty="0"/>
              <a:t>2020 Numerous attachments to Form 1120-F are not listed</a:t>
            </a:r>
          </a:p>
          <a:p>
            <a:pPr marL="0" indent="0">
              <a:buNone/>
            </a:pPr>
            <a:endParaRPr lang="en-US" sz="2600" dirty="0"/>
          </a:p>
          <a:p>
            <a:pPr marL="0" indent="0">
              <a:buNone/>
            </a:pPr>
            <a:r>
              <a:rPr lang="en-US" sz="2600" dirty="0"/>
              <a:t>2020 Instructions for Form 1120-F, U.S. Income Tax Return of a Foreign Corporation [37 pages]</a:t>
            </a:r>
          </a:p>
          <a:p>
            <a:pPr marL="0" indent="0">
              <a:buNone/>
            </a:pPr>
            <a:endParaRPr lang="en-US" sz="2600" dirty="0"/>
          </a:p>
          <a:p>
            <a:pPr marL="0" indent="0">
              <a:buNone/>
            </a:pPr>
            <a:r>
              <a:rPr lang="en-US" sz="2600" dirty="0"/>
              <a:t>IRC §§ 6012 &amp; 6038C – </a:t>
            </a:r>
            <a:r>
              <a:rPr lang="en-US" sz="2600" strike="sngStrike" dirty="0"/>
              <a:t>See IRC § 6501(c)(8) regarding statute of limitations</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243</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79549"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5859691"/>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38200" y="129672"/>
            <a:ext cx="10520966" cy="484881"/>
          </a:xfrm>
        </p:spPr>
        <p:txBody>
          <a:bodyPr>
            <a:normAutofit fontScale="90000"/>
          </a:bodyPr>
          <a:lstStyle/>
          <a:p>
            <a:pPr algn="ctr"/>
            <a:r>
              <a:rPr lang="en-US" dirty="0"/>
              <a:t>Form 1120-S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60" y="734767"/>
            <a:ext cx="10787279" cy="5481663"/>
          </a:xfrm>
        </p:spPr>
        <p:txBody>
          <a:bodyPr>
            <a:noAutofit/>
          </a:bodyPr>
          <a:lstStyle/>
          <a:p>
            <a:pPr marL="0" indent="0">
              <a:buNone/>
            </a:pPr>
            <a:r>
              <a:rPr lang="en-US" sz="2600" dirty="0"/>
              <a:t>2020 Form 1120-S, U.S. Income Tax Return for an S Corporation [5 pages]</a:t>
            </a:r>
          </a:p>
          <a:p>
            <a:pPr marL="0" indent="0">
              <a:buNone/>
            </a:pPr>
            <a:endParaRPr lang="en-US" sz="2600" dirty="0"/>
          </a:p>
          <a:p>
            <a:pPr marL="0" indent="0">
              <a:buNone/>
            </a:pPr>
            <a:r>
              <a:rPr lang="en-US" sz="2600" dirty="0"/>
              <a:t>2020 Schedule K-1 (Form 1120-S),  Shareholder’s Share of Income, Deductions, Credits, etc.  [1 page]</a:t>
            </a:r>
          </a:p>
          <a:p>
            <a:pPr marL="0" indent="0">
              <a:buNone/>
            </a:pPr>
            <a:r>
              <a:rPr lang="en-US" sz="2600" dirty="0"/>
              <a:t>	</a:t>
            </a:r>
          </a:p>
          <a:p>
            <a:pPr marL="0" indent="0">
              <a:buNone/>
            </a:pPr>
            <a:r>
              <a:rPr lang="en-US" sz="2600" dirty="0"/>
              <a:t>2020 Instructions for Form 1120-S, U.S. Income Tax Return for an S Corporation [51 pages]</a:t>
            </a:r>
          </a:p>
          <a:p>
            <a:pPr marL="0" indent="0">
              <a:buNone/>
            </a:pPr>
            <a:endParaRPr lang="en-US" sz="2600" dirty="0"/>
          </a:p>
          <a:p>
            <a:pPr marL="0" indent="0">
              <a:buNone/>
            </a:pPr>
            <a:r>
              <a:rPr lang="en-US" sz="2600" dirty="0"/>
              <a:t>IRC § 6037</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244</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79549"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87491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38200" y="129672"/>
            <a:ext cx="10520966" cy="484881"/>
          </a:xfrm>
        </p:spPr>
        <p:txBody>
          <a:bodyPr>
            <a:normAutofit fontScale="90000"/>
          </a:bodyPr>
          <a:lstStyle/>
          <a:p>
            <a:pPr algn="ctr"/>
            <a:r>
              <a:rPr lang="en-US" dirty="0"/>
              <a:t>Form 5471</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60" y="734767"/>
            <a:ext cx="10787279" cy="5481663"/>
          </a:xfrm>
        </p:spPr>
        <p:txBody>
          <a:bodyPr>
            <a:noAutofit/>
          </a:bodyPr>
          <a:lstStyle/>
          <a:p>
            <a:pPr marL="0" indent="0">
              <a:buNone/>
            </a:pPr>
            <a:r>
              <a:rPr lang="en-US" sz="2600" dirty="0">
                <a:highlight>
                  <a:srgbClr val="FFFF00"/>
                </a:highlight>
              </a:rPr>
              <a:t>Form 5471 </a:t>
            </a:r>
            <a:r>
              <a:rPr lang="en-US" sz="2600" dirty="0"/>
              <a:t>(Rev. December 2020), Information Return of U.S. Persons With Respect to Certain Foreign Corporations [6 pages]</a:t>
            </a:r>
          </a:p>
          <a:p>
            <a:pPr marL="0" indent="0">
              <a:buNone/>
            </a:pPr>
            <a:endParaRPr lang="en-US" sz="2600" dirty="0"/>
          </a:p>
          <a:p>
            <a:pPr marL="0" indent="0">
              <a:buNone/>
            </a:pPr>
            <a:r>
              <a:rPr lang="en-US" sz="2600" dirty="0"/>
              <a:t>SCHEDULE _ (Form 5417), Numerous attachments to Form 5471 are not listed</a:t>
            </a:r>
          </a:p>
          <a:p>
            <a:pPr marL="0" indent="0">
              <a:buNone/>
            </a:pPr>
            <a:endParaRPr lang="en-US" sz="2600" dirty="0"/>
          </a:p>
          <a:p>
            <a:pPr marL="0" indent="0">
              <a:buNone/>
            </a:pPr>
            <a:r>
              <a:rPr lang="en-US" sz="2600" dirty="0"/>
              <a:t>Instructions for Form 5471 (Rev. January 2021), Information Return of U.S. Persons With Respect to Certain Foreign Corporations [41 pages]</a:t>
            </a:r>
          </a:p>
          <a:p>
            <a:pPr marL="0" indent="0">
              <a:buNone/>
            </a:pPr>
            <a:endParaRPr lang="en-US" sz="2600" dirty="0"/>
          </a:p>
          <a:p>
            <a:pPr marL="0" indent="0">
              <a:buNone/>
            </a:pPr>
            <a:r>
              <a:rPr lang="en-US" sz="2600" dirty="0"/>
              <a:t>IRC § 6038 – </a:t>
            </a:r>
            <a:r>
              <a:rPr lang="en-US" sz="2600" dirty="0">
                <a:highlight>
                  <a:srgbClr val="FFFF00"/>
                </a:highlight>
              </a:rPr>
              <a:t>See IRC § 6501(c)(8) regarding statute of limitations</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245</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79549"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0823714"/>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38200" y="129672"/>
            <a:ext cx="10520966" cy="484881"/>
          </a:xfrm>
        </p:spPr>
        <p:txBody>
          <a:bodyPr>
            <a:normAutofit fontScale="90000"/>
          </a:bodyPr>
          <a:lstStyle/>
          <a:p>
            <a:pPr algn="ctr"/>
            <a:r>
              <a:rPr lang="en-US" dirty="0"/>
              <a:t>Form 8865</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60" y="734767"/>
            <a:ext cx="10787279" cy="5481663"/>
          </a:xfrm>
        </p:spPr>
        <p:txBody>
          <a:bodyPr>
            <a:noAutofit/>
          </a:bodyPr>
          <a:lstStyle/>
          <a:p>
            <a:pPr marL="0" indent="0">
              <a:buNone/>
            </a:pPr>
            <a:r>
              <a:rPr lang="en-US" sz="2600" dirty="0"/>
              <a:t>2020 </a:t>
            </a:r>
            <a:r>
              <a:rPr lang="en-US" sz="2600" dirty="0">
                <a:highlight>
                  <a:srgbClr val="FFFF00"/>
                </a:highlight>
              </a:rPr>
              <a:t>Form 8865</a:t>
            </a:r>
            <a:r>
              <a:rPr lang="en-US" sz="2600" dirty="0"/>
              <a:t>, Return of U.S. Persons With Respect to Certain Foreign Partnerships [6 pages]</a:t>
            </a:r>
          </a:p>
          <a:p>
            <a:pPr marL="0" indent="0">
              <a:buNone/>
            </a:pPr>
            <a:endParaRPr lang="en-US" sz="2600" dirty="0"/>
          </a:p>
          <a:p>
            <a:pPr marL="0" indent="0">
              <a:buNone/>
            </a:pPr>
            <a:r>
              <a:rPr lang="en-US" sz="2600" dirty="0"/>
              <a:t>2020 Schedule K-1 (Form 8865),  Partner’s Share of Income, Deductions, Credits, etc.  [1 page]</a:t>
            </a:r>
          </a:p>
          <a:p>
            <a:pPr marL="0" indent="0">
              <a:buNone/>
            </a:pPr>
            <a:r>
              <a:rPr lang="en-US" sz="2600" dirty="0"/>
              <a:t>	</a:t>
            </a:r>
          </a:p>
          <a:p>
            <a:pPr marL="0" indent="0">
              <a:buNone/>
            </a:pPr>
            <a:r>
              <a:rPr lang="en-US" sz="2600" dirty="0"/>
              <a:t>2020 Instructions for Form 8865, Return of U.S. Persons With Respect to Certain Foreign Partnerships [27 pages]</a:t>
            </a:r>
          </a:p>
          <a:p>
            <a:pPr marL="0" indent="0">
              <a:buNone/>
            </a:pPr>
            <a:endParaRPr lang="en-US" sz="2600" dirty="0"/>
          </a:p>
          <a:p>
            <a:pPr marL="0" indent="0">
              <a:buNone/>
            </a:pPr>
            <a:r>
              <a:rPr lang="en-US" sz="2600" dirty="0"/>
              <a:t>IRC § 6038 – </a:t>
            </a:r>
            <a:r>
              <a:rPr lang="en-US" sz="2600" dirty="0">
                <a:highlight>
                  <a:srgbClr val="FFFF00"/>
                </a:highlight>
              </a:rPr>
              <a:t>See IRC § 6501(c)(8) regarding statute of limitations</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246</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79549"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93754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457196" y="129672"/>
            <a:ext cx="11281107" cy="484881"/>
          </a:xfrm>
        </p:spPr>
        <p:txBody>
          <a:bodyPr>
            <a:normAutofit fontScale="90000"/>
          </a:bodyPr>
          <a:lstStyle/>
          <a:p>
            <a:pPr algn="ctr"/>
            <a:r>
              <a:rPr lang="en-US" dirty="0"/>
              <a:t>Schedule K-2 (Form 1065) &amp; Schedule K-3 (Form 1065)</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247</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79549"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C107A79-EBC0-4AA3-BF81-5CBF9F0B99BA}"/>
              </a:ext>
            </a:extLst>
          </p:cNvPr>
          <p:cNvSpPr txBox="1"/>
          <p:nvPr/>
        </p:nvSpPr>
        <p:spPr>
          <a:xfrm>
            <a:off x="604953" y="755606"/>
            <a:ext cx="10713534" cy="6232475"/>
          </a:xfrm>
          <a:prstGeom prst="rect">
            <a:avLst/>
          </a:prstGeom>
          <a:noFill/>
        </p:spPr>
        <p:txBody>
          <a:bodyPr wrap="square">
            <a:spAutoFit/>
          </a:bodyPr>
          <a:lstStyle/>
          <a:p>
            <a:r>
              <a:rPr lang="en-US" sz="1900" i="0" dirty="0">
                <a:solidFill>
                  <a:srgbClr val="1B1B1B"/>
                </a:solidFill>
                <a:effectLst/>
              </a:rPr>
              <a:t>Schedule K-2 (Form 1065),</a:t>
            </a:r>
            <a:r>
              <a:rPr lang="en-US" sz="1900" dirty="0"/>
              <a:t> Partner</a:t>
            </a:r>
            <a:r>
              <a:rPr lang="en-US" sz="1900" dirty="0">
                <a:highlight>
                  <a:srgbClr val="FFFF00"/>
                </a:highlight>
              </a:rPr>
              <a:t>s’ </a:t>
            </a:r>
            <a:r>
              <a:rPr lang="en-US" sz="1900" dirty="0"/>
              <a:t>Distributive Share Items—International  [20 Pages (July 8, 2020)]</a:t>
            </a:r>
          </a:p>
          <a:p>
            <a:endParaRPr lang="en-US" sz="1900" i="0" dirty="0">
              <a:solidFill>
                <a:srgbClr val="1B1B1B"/>
              </a:solidFill>
              <a:effectLst/>
            </a:endParaRPr>
          </a:p>
          <a:p>
            <a:r>
              <a:rPr lang="en-US" sz="1900" i="0" dirty="0">
                <a:solidFill>
                  <a:srgbClr val="1B1B1B"/>
                </a:solidFill>
                <a:effectLst/>
              </a:rPr>
              <a:t>Schedule K-3 (Form 1065),</a:t>
            </a:r>
            <a:r>
              <a:rPr lang="en-US" sz="1900" dirty="0"/>
              <a:t> Partner</a:t>
            </a:r>
            <a:r>
              <a:rPr lang="en-US" sz="1900" dirty="0">
                <a:highlight>
                  <a:srgbClr val="FFFF00"/>
                </a:highlight>
              </a:rPr>
              <a:t>’s</a:t>
            </a:r>
            <a:r>
              <a:rPr lang="en-US" sz="1900" dirty="0"/>
              <a:t> Share of Income, Deductions, Credits, etc.—International [22 Pages (July 8, 2020)]</a:t>
            </a:r>
          </a:p>
          <a:p>
            <a:pPr algn="l"/>
            <a:endParaRPr lang="en-US" sz="1900" b="1" dirty="0">
              <a:solidFill>
                <a:srgbClr val="1B1B1B"/>
              </a:solidFill>
            </a:endParaRPr>
          </a:p>
          <a:p>
            <a:pPr algn="l"/>
            <a:r>
              <a:rPr lang="en-US" sz="1900" b="1" i="0" dirty="0">
                <a:solidFill>
                  <a:srgbClr val="1B1B1B"/>
                </a:solidFill>
                <a:effectLst/>
              </a:rPr>
              <a:t>Draft Form and Instructions</a:t>
            </a:r>
          </a:p>
          <a:p>
            <a:pPr algn="l"/>
            <a:endParaRPr lang="en-US" sz="1900" b="0" i="0" u="sng" dirty="0">
              <a:solidFill>
                <a:srgbClr val="6E41A0"/>
              </a:solidFill>
              <a:effectLst/>
              <a:hlinkClick r:id="rId2" tooltip="Draft Form 1065, Schedule K-2"/>
            </a:endParaRPr>
          </a:p>
          <a:p>
            <a:pPr algn="l"/>
            <a:r>
              <a:rPr lang="en-US" sz="1900" b="0" i="0" u="sng" dirty="0">
                <a:solidFill>
                  <a:srgbClr val="6E41A0"/>
                </a:solidFill>
                <a:effectLst/>
                <a:hlinkClick r:id="rId2" tooltip="Draft Form 1065, Schedule K-2"/>
              </a:rPr>
              <a:t>DRAFT Form 1065, Schedule K-2 </a:t>
            </a:r>
            <a:r>
              <a:rPr lang="en-US" sz="1900" b="1" i="0" u="none" strike="noStrike" cap="all" dirty="0">
                <a:solidFill>
                  <a:srgbClr val="00599C"/>
                </a:solidFill>
                <a:effectLst/>
                <a:hlinkClick r:id="rId2" tooltip="Draft Form 1065, Schedule K-2"/>
              </a:rPr>
              <a:t>PDF</a:t>
            </a:r>
            <a:r>
              <a:rPr lang="en-US" sz="1900" b="0" i="0" dirty="0">
                <a:solidFill>
                  <a:srgbClr val="1B1B1B"/>
                </a:solidFill>
                <a:effectLst/>
              </a:rPr>
              <a:t>, </a:t>
            </a:r>
            <a:r>
              <a:rPr lang="en-US" sz="1900" b="0" i="0" u="sng" dirty="0">
                <a:solidFill>
                  <a:srgbClr val="6E41A0"/>
                </a:solidFill>
                <a:effectLst/>
                <a:hlinkClick r:id="rId3" tooltip="Draft Form 1065 Schedule K-2 Instructions"/>
              </a:rPr>
              <a:t>Instructions  </a:t>
            </a:r>
            <a:r>
              <a:rPr lang="en-US" sz="1900" b="1" i="0" u="none" strike="noStrike" cap="all" dirty="0">
                <a:solidFill>
                  <a:srgbClr val="00599C"/>
                </a:solidFill>
                <a:effectLst/>
                <a:hlinkClick r:id="rId3" tooltip="Draft Form 1065 Schedule K-2 Instructions"/>
              </a:rPr>
              <a:t>PDF</a:t>
            </a:r>
            <a:r>
              <a:rPr lang="en-US" sz="1900" b="1" i="0" u="none" strike="noStrike" cap="all" dirty="0">
                <a:solidFill>
                  <a:srgbClr val="00599C"/>
                </a:solidFill>
                <a:effectLst/>
              </a:rPr>
              <a:t> </a:t>
            </a:r>
            <a:r>
              <a:rPr lang="en-US" sz="1900" dirty="0"/>
              <a:t>[25 Pages (July 9, 2020)]</a:t>
            </a:r>
            <a:br>
              <a:rPr lang="en-US" sz="1900" b="0" i="0" dirty="0">
                <a:solidFill>
                  <a:srgbClr val="1B1B1B"/>
                </a:solidFill>
                <a:effectLst/>
              </a:rPr>
            </a:br>
            <a:endParaRPr lang="en-US" sz="1900" b="0" i="0" dirty="0">
              <a:solidFill>
                <a:srgbClr val="1B1B1B"/>
              </a:solidFill>
              <a:effectLst/>
            </a:endParaRPr>
          </a:p>
          <a:p>
            <a:pPr algn="l"/>
            <a:r>
              <a:rPr lang="en-US" sz="1900" b="0" i="0" u="sng" dirty="0">
                <a:solidFill>
                  <a:srgbClr val="6E41A0"/>
                </a:solidFill>
                <a:effectLst/>
                <a:hlinkClick r:id="rId4" tooltip="Draft Form 1065 Schedule K-3"/>
              </a:rPr>
              <a:t>DRAFT Form 1065, Schedule K-3 </a:t>
            </a:r>
            <a:r>
              <a:rPr lang="en-US" sz="1900" b="1" i="0" u="none" strike="noStrike" cap="all" dirty="0">
                <a:solidFill>
                  <a:srgbClr val="00599C"/>
                </a:solidFill>
                <a:effectLst/>
                <a:hlinkClick r:id="rId4" tooltip="Draft Form 1065 Schedule K-3"/>
              </a:rPr>
              <a:t>PDF</a:t>
            </a:r>
            <a:r>
              <a:rPr lang="en-US" sz="1900" b="0" i="0" dirty="0">
                <a:solidFill>
                  <a:srgbClr val="1B1B1B"/>
                </a:solidFill>
                <a:effectLst/>
              </a:rPr>
              <a:t>, </a:t>
            </a:r>
            <a:r>
              <a:rPr lang="en-US" sz="1900" b="0" i="0" u="sng" dirty="0">
                <a:solidFill>
                  <a:srgbClr val="6E41A0"/>
                </a:solidFill>
                <a:effectLst/>
                <a:hlinkClick r:id="rId5" tooltip="Draft Form 1065 Schedule K-3 Instructions"/>
              </a:rPr>
              <a:t>Instructions  </a:t>
            </a:r>
            <a:r>
              <a:rPr lang="en-US" sz="1900" b="1" i="0" u="none" strike="noStrike" cap="all" dirty="0">
                <a:solidFill>
                  <a:srgbClr val="00599C"/>
                </a:solidFill>
                <a:effectLst/>
                <a:hlinkClick r:id="rId5" tooltip="Draft Form 1065 Schedule K-3 Instructions"/>
              </a:rPr>
              <a:t>PDF</a:t>
            </a:r>
            <a:r>
              <a:rPr lang="en-US" sz="1900" b="1" i="0" u="none" strike="noStrike" cap="all" dirty="0">
                <a:solidFill>
                  <a:srgbClr val="00599C"/>
                </a:solidFill>
                <a:effectLst/>
              </a:rPr>
              <a:t> </a:t>
            </a:r>
            <a:r>
              <a:rPr lang="en-US" sz="1900" dirty="0"/>
              <a:t>[11 Pages (July 8, 2020)]</a:t>
            </a:r>
            <a:endParaRPr lang="en-US" sz="1900" b="0" i="0" dirty="0">
              <a:solidFill>
                <a:srgbClr val="1B1B1B"/>
              </a:solidFill>
              <a:effectLst/>
            </a:endParaRPr>
          </a:p>
          <a:p>
            <a:endParaRPr lang="en-US" sz="1900" b="0" i="1" dirty="0">
              <a:solidFill>
                <a:srgbClr val="1B1B1B"/>
              </a:solidFill>
              <a:effectLst/>
            </a:endParaRPr>
          </a:p>
          <a:p>
            <a:r>
              <a:rPr lang="en-US" sz="1900" b="0" i="1" dirty="0">
                <a:solidFill>
                  <a:srgbClr val="1B1B1B"/>
                </a:solidFill>
                <a:effectLst/>
              </a:rPr>
              <a:t>Page Last Reviewed or Updated: 20-Sep-2020</a:t>
            </a:r>
          </a:p>
          <a:p>
            <a:endParaRPr lang="en-US" sz="1900" b="0" i="0" dirty="0">
              <a:solidFill>
                <a:srgbClr val="2E2E38"/>
              </a:solidFill>
              <a:effectLst/>
            </a:endParaRPr>
          </a:p>
          <a:p>
            <a:r>
              <a:rPr lang="en-US" sz="1900" b="0" i="0" dirty="0">
                <a:solidFill>
                  <a:srgbClr val="2E2E38"/>
                </a:solidFill>
                <a:effectLst/>
              </a:rPr>
              <a:t>Partnerships must complete the new schedules beginning in tax year </a:t>
            </a:r>
            <a:r>
              <a:rPr lang="en-US" sz="1900" b="1" i="0" dirty="0">
                <a:solidFill>
                  <a:srgbClr val="2E2E38"/>
                </a:solidFill>
                <a:effectLst/>
                <a:highlight>
                  <a:srgbClr val="FFFF00"/>
                </a:highlight>
              </a:rPr>
              <a:t>2021 (filing season 2022) </a:t>
            </a:r>
            <a:r>
              <a:rPr lang="en-US" sz="1900" b="0" i="0" dirty="0">
                <a:solidFill>
                  <a:srgbClr val="2E2E38"/>
                </a:solidFill>
                <a:effectLst/>
              </a:rPr>
              <a:t>if they (1) must file a US partnership tax return (IRS Form 1065) and (2) have items of US international tax relevance (in general, certain specified non-US activities or non-US person partners).  The new draft schedules do not affect partnerships with no US international tax items to report.</a:t>
            </a:r>
            <a:endParaRPr lang="en-US" sz="1900" i="1" dirty="0">
              <a:solidFill>
                <a:srgbClr val="1B1B1B"/>
              </a:solidFill>
            </a:endParaRPr>
          </a:p>
          <a:p>
            <a:endParaRPr lang="en-US" sz="1900" dirty="0">
              <a:solidFill>
                <a:srgbClr val="2E2E38"/>
              </a:solidFill>
            </a:endParaRPr>
          </a:p>
          <a:p>
            <a:r>
              <a:rPr lang="en-US" sz="1900" dirty="0">
                <a:solidFill>
                  <a:srgbClr val="2E2E38"/>
                </a:solidFill>
              </a:rPr>
              <a:t>The IRS plans similar revisions to the 2021 IRS Forms </a:t>
            </a:r>
            <a:r>
              <a:rPr lang="en-US" sz="1900" dirty="0">
                <a:solidFill>
                  <a:srgbClr val="2E2E38"/>
                </a:solidFill>
                <a:highlight>
                  <a:srgbClr val="FFFF00"/>
                </a:highlight>
              </a:rPr>
              <a:t>1120-S</a:t>
            </a:r>
            <a:r>
              <a:rPr lang="en-US" sz="1900" dirty="0">
                <a:solidFill>
                  <a:srgbClr val="2E2E38"/>
                </a:solidFill>
              </a:rPr>
              <a:t>, U.S. Income Tax Return for an S Corporation, and </a:t>
            </a:r>
            <a:r>
              <a:rPr lang="en-US" sz="1900" dirty="0">
                <a:solidFill>
                  <a:srgbClr val="2E2E38"/>
                </a:solidFill>
                <a:highlight>
                  <a:srgbClr val="FFFF00"/>
                </a:highlight>
              </a:rPr>
              <a:t>8865</a:t>
            </a:r>
            <a:r>
              <a:rPr lang="en-US" sz="1900" dirty="0">
                <a:solidFill>
                  <a:srgbClr val="2E2E38"/>
                </a:solidFill>
              </a:rPr>
              <a:t>, Return of U.S. Persons With Respect to Certain Foreign Partnerships, and invites comments on changes to these forms. </a:t>
            </a:r>
            <a:r>
              <a:rPr lang="en-US" sz="2000" dirty="0"/>
              <a:t>– See IRC § 6501(c)(8) regarding statute of limitations</a:t>
            </a:r>
            <a:endParaRPr lang="en-US" sz="1900" b="0" i="1" dirty="0">
              <a:solidFill>
                <a:srgbClr val="1B1B1B"/>
              </a:solidFill>
              <a:effectLst/>
            </a:endParaRPr>
          </a:p>
        </p:txBody>
      </p:sp>
    </p:spTree>
    <p:extLst>
      <p:ext uri="{BB962C8B-B14F-4D97-AF65-F5344CB8AC3E}">
        <p14:creationId xmlns:p14="http://schemas.microsoft.com/office/powerpoint/2010/main" val="777962204"/>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0568" y="90175"/>
            <a:ext cx="12122990" cy="484881"/>
          </a:xfrm>
        </p:spPr>
        <p:txBody>
          <a:bodyPr>
            <a:noAutofit/>
          </a:bodyPr>
          <a:lstStyle/>
          <a:p>
            <a:pPr algn="ctr"/>
            <a:r>
              <a:rPr lang="en-US" sz="3500" dirty="0"/>
              <a:t>Statute of Limitations for Omission of Certain Foreign Information</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248</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1C461BB-6989-4394-8119-6C9A7CBBBBE0}"/>
              </a:ext>
            </a:extLst>
          </p:cNvPr>
          <p:cNvSpPr txBox="1"/>
          <p:nvPr/>
        </p:nvSpPr>
        <p:spPr>
          <a:xfrm>
            <a:off x="582268" y="701040"/>
            <a:ext cx="10761372" cy="6394058"/>
          </a:xfrm>
          <a:prstGeom prst="rect">
            <a:avLst/>
          </a:prstGeom>
          <a:noFill/>
        </p:spPr>
        <p:txBody>
          <a:bodyPr wrap="square" rtlCol="0">
            <a:spAutoFit/>
          </a:bodyPr>
          <a:lstStyle/>
          <a:p>
            <a:r>
              <a:rPr lang="en-US" sz="1900" b="1" dirty="0"/>
              <a:t>(c) </a:t>
            </a:r>
            <a:r>
              <a:rPr lang="en-US" sz="1900" b="1" cap="small" dirty="0"/>
              <a:t>Exceptions</a:t>
            </a:r>
          </a:p>
          <a:p>
            <a:r>
              <a:rPr lang="en-US" sz="1900" b="1" cap="small" dirty="0"/>
              <a:t>. . .</a:t>
            </a:r>
          </a:p>
          <a:p>
            <a:r>
              <a:rPr lang="en-US" sz="1900" b="1" dirty="0"/>
              <a:t>(8) </a:t>
            </a:r>
            <a:r>
              <a:rPr lang="en-US" sz="1900" b="1" cap="small" dirty="0"/>
              <a:t>Failure to notify Secretary of certain foreign transfers –</a:t>
            </a:r>
          </a:p>
          <a:p>
            <a:endParaRPr lang="en-US" sz="1900" b="1" dirty="0"/>
          </a:p>
          <a:p>
            <a:r>
              <a:rPr lang="en-US" sz="1900" b="1" dirty="0"/>
              <a:t>(A) In general - </a:t>
            </a:r>
            <a:r>
              <a:rPr lang="en-US" sz="1900" dirty="0"/>
              <a:t>In the case of any information which is required to be reported to the </a:t>
            </a:r>
            <a:r>
              <a:rPr lang="en-US" sz="1900" dirty="0">
                <a:hlinkClick r:id="rId2"/>
              </a:rPr>
              <a:t>Secretary</a:t>
            </a:r>
            <a:r>
              <a:rPr lang="en-US" sz="1900" dirty="0"/>
              <a:t> pursuant to an</a:t>
            </a:r>
            <a:r>
              <a:rPr lang="en-US" sz="1900" dirty="0">
                <a:hlinkClick r:id="rId2"/>
              </a:rPr>
              <a:t> election </a:t>
            </a:r>
            <a:r>
              <a:rPr lang="en-US" sz="1900" dirty="0"/>
              <a:t>under </a:t>
            </a:r>
            <a:r>
              <a:rPr lang="en-US" sz="1900" dirty="0">
                <a:hlinkClick r:id="rId3"/>
              </a:rPr>
              <a:t>section 1295(b)</a:t>
            </a:r>
            <a:r>
              <a:rPr lang="en-US" sz="1900" dirty="0"/>
              <a:t> or under section 1298(f), 6038, 6038A, 6038B, 6038D, 6046, 6046A, or 6048, the time for assessment of any</a:t>
            </a:r>
            <a:r>
              <a:rPr lang="en-US" sz="1900" dirty="0">
                <a:hlinkClick r:id="rId2"/>
              </a:rPr>
              <a:t> tax </a:t>
            </a:r>
            <a:r>
              <a:rPr lang="en-US" sz="1900" dirty="0"/>
              <a:t>imposed by this title with respect to any tax</a:t>
            </a:r>
            <a:r>
              <a:rPr lang="en-US" sz="1900" dirty="0">
                <a:hlinkClick r:id="rId2"/>
              </a:rPr>
              <a:t> return,</a:t>
            </a:r>
            <a:r>
              <a:rPr lang="en-US" sz="1900" dirty="0"/>
              <a:t> event, or period to which such information relates shall not expire before the date which is 3</a:t>
            </a:r>
            <a:r>
              <a:rPr lang="en-US" sz="1900" dirty="0">
                <a:hlinkClick r:id="rId2"/>
              </a:rPr>
              <a:t> years </a:t>
            </a:r>
            <a:r>
              <a:rPr lang="en-US" sz="1900" dirty="0"/>
              <a:t>after the date on which the</a:t>
            </a:r>
            <a:r>
              <a:rPr lang="en-US" sz="1900" dirty="0">
                <a:hlinkClick r:id="rId2"/>
              </a:rPr>
              <a:t> Secretary </a:t>
            </a:r>
            <a:r>
              <a:rPr lang="en-US" sz="1900" dirty="0"/>
              <a:t>is furnished the information required to be reported under such section.</a:t>
            </a:r>
          </a:p>
          <a:p>
            <a:endParaRPr lang="en-US" sz="1900" b="1" dirty="0"/>
          </a:p>
          <a:p>
            <a:r>
              <a:rPr lang="en-US" sz="1900" b="1" dirty="0"/>
              <a:t>(B) Application to failures due to reasonable cause - </a:t>
            </a:r>
            <a:r>
              <a:rPr lang="en-US" sz="1900" dirty="0"/>
              <a:t>If the failure to furnish the information referred to in subparagraph (A) is due to reasonable cause </a:t>
            </a:r>
            <a:r>
              <a:rPr lang="en-US" sz="1900" dirty="0">
                <a:hlinkClick r:id="rId2"/>
              </a:rPr>
              <a:t>and</a:t>
            </a:r>
            <a:r>
              <a:rPr lang="en-US" sz="1900" dirty="0"/>
              <a:t> not willful neglect, subparagraph (A) shall apply only to the item or items related to such failure.</a:t>
            </a:r>
          </a:p>
          <a:p>
            <a:endParaRPr lang="en-US" sz="1900" dirty="0"/>
          </a:p>
          <a:p>
            <a:r>
              <a:rPr lang="en-US" sz="1900" dirty="0">
                <a:highlight>
                  <a:srgbClr val="FFFF00"/>
                </a:highlight>
              </a:rPr>
              <a:t>IRC § 6501(c)(8)</a:t>
            </a:r>
            <a:r>
              <a:rPr lang="en-US" sz="1900" dirty="0"/>
              <a:t> – Last amended in 2010 by Hiring Incentives to Restore Employment (“HIRE”) Act (Pub. L. No. 111-147, § 513(b)(1) – (3))</a:t>
            </a:r>
          </a:p>
          <a:p>
            <a:endParaRPr lang="en-US" sz="1900" dirty="0"/>
          </a:p>
          <a:p>
            <a:r>
              <a:rPr lang="en-US" sz="1900" dirty="0">
                <a:highlight>
                  <a:srgbClr val="FFFF00"/>
                </a:highlight>
              </a:rPr>
              <a:t>This provision could extend the statute of limitations for assessments and collection </a:t>
            </a:r>
            <a:r>
              <a:rPr lang="en-US" sz="1900" b="1" u="sng" dirty="0">
                <a:solidFill>
                  <a:srgbClr val="FF0000"/>
                </a:solidFill>
                <a:highlight>
                  <a:srgbClr val="FFFF00"/>
                </a:highlight>
              </a:rPr>
              <a:t>indefinitely</a:t>
            </a:r>
            <a:r>
              <a:rPr lang="en-US" sz="1900" dirty="0">
                <a:highlight>
                  <a:srgbClr val="FFFF00"/>
                </a:highlight>
              </a:rPr>
              <a:t> for omissions of information required for certain international filings (including attachments), such as Forms 926, 965, 965-A, 965-B, 3520, 3520-A, 5471, 5472, 8621, 8621-A, 8858, 8865, 8938, 8990, 8991, 8992, 8993, and FinCEN Form 114, Report of Foreign Bank and Financial Accounts (FBAR) [?].  See next slide descriptions</a:t>
            </a:r>
          </a:p>
        </p:txBody>
      </p:sp>
      <p:sp>
        <p:nvSpPr>
          <p:cNvPr id="7" name="TextBox 6">
            <a:extLst>
              <a:ext uri="{FF2B5EF4-FFF2-40B4-BE49-F238E27FC236}">
                <a16:creationId xmlns:a16="http://schemas.microsoft.com/office/drawing/2014/main" id="{84858339-E16E-4368-A18D-2C529F0708EA}"/>
              </a:ext>
            </a:extLst>
          </p:cNvPr>
          <p:cNvSpPr txBox="1"/>
          <p:nvPr/>
        </p:nvSpPr>
        <p:spPr>
          <a:xfrm>
            <a:off x="11269980" y="816610"/>
            <a:ext cx="822960" cy="461665"/>
          </a:xfrm>
          <a:prstGeom prst="rect">
            <a:avLst/>
          </a:prstGeom>
          <a:noFill/>
          <a:ln>
            <a:solidFill>
              <a:srgbClr val="00B050"/>
            </a:solidFill>
          </a:ln>
        </p:spPr>
        <p:txBody>
          <a:bodyPr wrap="square" rtlCol="0">
            <a:spAutoFit/>
          </a:bodyPr>
          <a:lstStyle/>
          <a:p>
            <a:r>
              <a:rPr lang="en-US" sz="2400" b="1" dirty="0">
                <a:solidFill>
                  <a:srgbClr val="00B050"/>
                </a:solidFill>
              </a:rPr>
              <a:t>1 / 2</a:t>
            </a:r>
          </a:p>
        </p:txBody>
      </p:sp>
      <p:sp>
        <p:nvSpPr>
          <p:cNvPr id="3" name="TextBox 2">
            <a:extLst>
              <a:ext uri="{FF2B5EF4-FFF2-40B4-BE49-F238E27FC236}">
                <a16:creationId xmlns:a16="http://schemas.microsoft.com/office/drawing/2014/main" id="{7C4DE26C-219D-4FB9-BD41-EB5582B602D8}"/>
              </a:ext>
            </a:extLst>
          </p:cNvPr>
          <p:cNvSpPr txBox="1"/>
          <p:nvPr/>
        </p:nvSpPr>
        <p:spPr>
          <a:xfrm>
            <a:off x="5519854" y="4204013"/>
            <a:ext cx="5207619" cy="646331"/>
          </a:xfrm>
          <a:prstGeom prst="rect">
            <a:avLst/>
          </a:prstGeom>
          <a:noFill/>
          <a:ln w="38100">
            <a:solidFill>
              <a:srgbClr val="FF0000"/>
            </a:solidFill>
          </a:ln>
        </p:spPr>
        <p:txBody>
          <a:bodyPr wrap="square" rtlCol="0">
            <a:spAutoFit/>
          </a:bodyPr>
          <a:lstStyle/>
          <a:p>
            <a:r>
              <a:rPr lang="en-US" dirty="0"/>
              <a:t>For possible penalty abatement, see IRS Practice Unit “Reasonable Cause and Good Faith” (April 02, 2021)</a:t>
            </a:r>
          </a:p>
        </p:txBody>
      </p:sp>
    </p:spTree>
    <p:extLst>
      <p:ext uri="{BB962C8B-B14F-4D97-AF65-F5344CB8AC3E}">
        <p14:creationId xmlns:p14="http://schemas.microsoft.com/office/powerpoint/2010/main" val="3819639177"/>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249</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1C461BB-6989-4394-8119-6C9A7CBBBBE0}"/>
              </a:ext>
            </a:extLst>
          </p:cNvPr>
          <p:cNvSpPr txBox="1"/>
          <p:nvPr/>
        </p:nvSpPr>
        <p:spPr>
          <a:xfrm>
            <a:off x="571116" y="719338"/>
            <a:ext cx="10803127" cy="5863144"/>
          </a:xfrm>
          <a:prstGeom prst="rect">
            <a:avLst/>
          </a:prstGeom>
          <a:noFill/>
        </p:spPr>
        <p:txBody>
          <a:bodyPr wrap="square" rtlCol="0">
            <a:spAutoFit/>
          </a:bodyPr>
          <a:lstStyle/>
          <a:p>
            <a:r>
              <a:rPr lang="en-US" sz="1700" dirty="0"/>
              <a:t>926, Return by a U.S. Transferor of Property to a Foreign Corporation</a:t>
            </a:r>
          </a:p>
          <a:p>
            <a:r>
              <a:rPr lang="en-US" sz="1700" dirty="0"/>
              <a:t>965, Inclusion of Deferred Foreign Income Upon Transition to Participation Exemption System</a:t>
            </a:r>
          </a:p>
          <a:p>
            <a:r>
              <a:rPr lang="en-US" sz="1700" dirty="0"/>
              <a:t>965-A, Individual Report of Net 965 Tax Liability</a:t>
            </a:r>
          </a:p>
          <a:p>
            <a:r>
              <a:rPr lang="en-US" sz="1700" dirty="0"/>
              <a:t>965-B, Corporate and Real Estate Investment Trust (REIT) Report of Net 965 Tax Liability and Electing REIT Report of 	965 Amounts </a:t>
            </a:r>
          </a:p>
          <a:p>
            <a:r>
              <a:rPr lang="en-US" sz="1700" dirty="0"/>
              <a:t>3520, Annual Return To Report Transactions With Foreign Trusts and Receipt of Certain Foreign Gifts </a:t>
            </a:r>
            <a:r>
              <a:rPr lang="en-US" sz="1700" b="1" dirty="0">
                <a:solidFill>
                  <a:srgbClr val="FF0000"/>
                </a:solidFill>
              </a:rPr>
              <a:t>*</a:t>
            </a:r>
          </a:p>
          <a:p>
            <a:r>
              <a:rPr lang="en-US" sz="1700" dirty="0"/>
              <a:t>3520-A, Annual Information Return of Foreign Trust With a U.S. Owner </a:t>
            </a:r>
          </a:p>
          <a:p>
            <a:r>
              <a:rPr lang="en-US" sz="1700" dirty="0"/>
              <a:t>5471, Information Return of U.S. Persons With Respect To Certain Foreign Corporations</a:t>
            </a:r>
          </a:p>
          <a:p>
            <a:r>
              <a:rPr lang="en-US" sz="1700" dirty="0"/>
              <a:t>5472, Information Return of a 25% Foreign-Owned U.S. Corporation or a Foreign Corporation Engaged in a U.S. Trade 	or Business</a:t>
            </a:r>
          </a:p>
          <a:p>
            <a:r>
              <a:rPr lang="en-US" sz="1700" dirty="0"/>
              <a:t>8621, Information Return by a Shareholder of a Passive Foreign Investment Company or Qualified Electing Fund</a:t>
            </a:r>
          </a:p>
          <a:p>
            <a:r>
              <a:rPr lang="en-US" sz="1700" dirty="0"/>
              <a:t>8621-A, Return by a Shareholder Making Certain Late Elections To End Treatment as a Passive Foreign Investment 	Company</a:t>
            </a:r>
          </a:p>
          <a:p>
            <a:r>
              <a:rPr lang="en-US" sz="1700" dirty="0"/>
              <a:t>8858, Information Return of U.S. Persons With Respect to Foreign Disregarded Entities (FDEs) and Foreign Branches (FBs)</a:t>
            </a:r>
          </a:p>
          <a:p>
            <a:r>
              <a:rPr lang="en-US" sz="1700" dirty="0"/>
              <a:t>8865, Return of U.S. Persons With Respect to Certain Foreign Partnerships</a:t>
            </a:r>
          </a:p>
          <a:p>
            <a:r>
              <a:rPr lang="en-US" sz="1700" dirty="0"/>
              <a:t>8938, Statement of Specified Foreign Financial Assets</a:t>
            </a:r>
          </a:p>
          <a:p>
            <a:r>
              <a:rPr lang="en-US" sz="1700" dirty="0"/>
              <a:t>8990, Limitation on Business Interest Expense Under Section 163(j) </a:t>
            </a:r>
          </a:p>
          <a:p>
            <a:r>
              <a:rPr lang="en-US" sz="1700" dirty="0"/>
              <a:t>8991, Tax on Base Erosion Payments of Taxpayers With Substantial Gross Receipts</a:t>
            </a:r>
          </a:p>
          <a:p>
            <a:r>
              <a:rPr lang="en-US" sz="1700" dirty="0"/>
              <a:t>8992, U.S. Shareholder Calculation of Global Intangible Low-Taxed Income (GILTI)</a:t>
            </a:r>
          </a:p>
          <a:p>
            <a:r>
              <a:rPr lang="en-US" sz="1700" dirty="0"/>
              <a:t>8993, Section 250 Deduction for Foreign Derived Intangible Income (FDII) and Global Intangible Low-Taxed Income 	(GILTI)</a:t>
            </a:r>
          </a:p>
          <a:p>
            <a:r>
              <a:rPr lang="en-US" sz="1700" dirty="0"/>
              <a:t>FinCEN Form 114, Report of Foreign Bank and Financial Accounts (FBAR) [?]  [Financial Crimes Enforcement Network - 	FinCEN Notice 2019-1, see also FinCEN Notices 2011-1, 2011-2, &amp; 2018-1 for </a:t>
            </a:r>
            <a:r>
              <a:rPr lang="en-US" dirty="0"/>
              <a:t>extended filings of FBARs</a:t>
            </a:r>
            <a:r>
              <a:rPr lang="en-US" sz="1700" dirty="0"/>
              <a:t>]</a:t>
            </a:r>
          </a:p>
        </p:txBody>
      </p:sp>
      <p:sp>
        <p:nvSpPr>
          <p:cNvPr id="7" name="TextBox 6">
            <a:extLst>
              <a:ext uri="{FF2B5EF4-FFF2-40B4-BE49-F238E27FC236}">
                <a16:creationId xmlns:a16="http://schemas.microsoft.com/office/drawing/2014/main" id="{84858339-E16E-4368-A18D-2C529F0708EA}"/>
              </a:ext>
            </a:extLst>
          </p:cNvPr>
          <p:cNvSpPr txBox="1"/>
          <p:nvPr/>
        </p:nvSpPr>
        <p:spPr>
          <a:xfrm>
            <a:off x="11269980" y="816610"/>
            <a:ext cx="822960" cy="461665"/>
          </a:xfrm>
          <a:prstGeom prst="rect">
            <a:avLst/>
          </a:prstGeom>
          <a:noFill/>
          <a:ln>
            <a:solidFill>
              <a:srgbClr val="00B050"/>
            </a:solidFill>
          </a:ln>
        </p:spPr>
        <p:txBody>
          <a:bodyPr wrap="square" rtlCol="0">
            <a:spAutoFit/>
          </a:bodyPr>
          <a:lstStyle/>
          <a:p>
            <a:r>
              <a:rPr lang="en-US" sz="2400" b="1" dirty="0">
                <a:solidFill>
                  <a:srgbClr val="00B050"/>
                </a:solidFill>
              </a:rPr>
              <a:t>2 / 2</a:t>
            </a:r>
          </a:p>
        </p:txBody>
      </p:sp>
      <p:sp>
        <p:nvSpPr>
          <p:cNvPr id="11" name="TextBox 10">
            <a:extLst>
              <a:ext uri="{FF2B5EF4-FFF2-40B4-BE49-F238E27FC236}">
                <a16:creationId xmlns:a16="http://schemas.microsoft.com/office/drawing/2014/main" id="{7E3BBE35-DA8D-4163-86BE-B8437EE52847}"/>
              </a:ext>
            </a:extLst>
          </p:cNvPr>
          <p:cNvSpPr txBox="1"/>
          <p:nvPr/>
        </p:nvSpPr>
        <p:spPr>
          <a:xfrm>
            <a:off x="8742558" y="4449344"/>
            <a:ext cx="3025698" cy="1200329"/>
          </a:xfrm>
          <a:prstGeom prst="rect">
            <a:avLst/>
          </a:prstGeom>
          <a:noFill/>
          <a:ln w="38100">
            <a:solidFill>
              <a:srgbClr val="FF0000"/>
            </a:solidFill>
          </a:ln>
        </p:spPr>
        <p:txBody>
          <a:bodyPr wrap="square" rtlCol="0">
            <a:spAutoFit/>
          </a:bodyPr>
          <a:lstStyle/>
          <a:p>
            <a:r>
              <a:rPr lang="en-US" dirty="0"/>
              <a:t>This is </a:t>
            </a:r>
            <a:r>
              <a:rPr lang="en-US" b="1" u="sng" dirty="0"/>
              <a:t>NOT</a:t>
            </a:r>
            <a:r>
              <a:rPr lang="en-US" dirty="0"/>
              <a:t> a complete list of Forms – Also, many Forms have supporting Schedules &amp; attachments, not herein listed</a:t>
            </a:r>
          </a:p>
        </p:txBody>
      </p:sp>
      <p:sp>
        <p:nvSpPr>
          <p:cNvPr id="9" name="TextBox 8">
            <a:extLst>
              <a:ext uri="{FF2B5EF4-FFF2-40B4-BE49-F238E27FC236}">
                <a16:creationId xmlns:a16="http://schemas.microsoft.com/office/drawing/2014/main" id="{F083682E-34A8-4548-AA9C-EB4F92B33836}"/>
              </a:ext>
            </a:extLst>
          </p:cNvPr>
          <p:cNvSpPr txBox="1"/>
          <p:nvPr/>
        </p:nvSpPr>
        <p:spPr>
          <a:xfrm>
            <a:off x="574430" y="6624122"/>
            <a:ext cx="11195539" cy="253916"/>
          </a:xfrm>
          <a:prstGeom prst="rect">
            <a:avLst/>
          </a:prstGeom>
          <a:noFill/>
          <a:ln w="38100">
            <a:solidFill>
              <a:srgbClr val="FF0000"/>
            </a:solidFill>
          </a:ln>
        </p:spPr>
        <p:txBody>
          <a:bodyPr wrap="square" rtlCol="0">
            <a:spAutoFit/>
          </a:bodyPr>
          <a:lstStyle/>
          <a:p>
            <a:r>
              <a:rPr lang="en-US" sz="1050" b="1" dirty="0">
                <a:solidFill>
                  <a:srgbClr val="FF0000"/>
                </a:solidFill>
                <a:hlinkClick r:id="rId2">
                  <a:extLst>
                    <a:ext uri="{A12FA001-AC4F-418D-AE19-62706E023703}">
                      <ahyp:hlinkClr xmlns:ahyp="http://schemas.microsoft.com/office/drawing/2018/hyperlinkcolor" val="tx"/>
                    </a:ext>
                  </a:extLst>
                </a:hlinkClick>
              </a:rPr>
              <a:t>*</a:t>
            </a:r>
            <a:r>
              <a:rPr lang="en-US" sz="1050" u="sng" dirty="0">
                <a:solidFill>
                  <a:srgbClr val="0563C1"/>
                </a:solidFill>
                <a:hlinkClick r:id="rId2">
                  <a:extLst>
                    <a:ext uri="{A12FA001-AC4F-418D-AE19-62706E023703}">
                      <ahyp:hlinkClr xmlns:ahyp="http://schemas.microsoft.com/office/drawing/2018/hyperlinkcolor" val="tx"/>
                    </a:ext>
                  </a:extLst>
                </a:hlinkClick>
              </a:rPr>
              <a:t> - Rev. Proc. 2020-17  - </a:t>
            </a:r>
            <a:r>
              <a:rPr lang="en-US" sz="1050" dirty="0">
                <a:solidFill>
                  <a:srgbClr val="0563C1"/>
                </a:solidFill>
                <a:hlinkClick r:id="rId2">
                  <a:extLst>
                    <a:ext uri="{A12FA001-AC4F-418D-AE19-62706E023703}">
                      <ahyp:hlinkClr xmlns:ahyp="http://schemas.microsoft.com/office/drawing/2018/hyperlinkcolor" val="tx"/>
                    </a:ext>
                  </a:extLst>
                </a:hlinkClick>
              </a:rPr>
              <a:t>IRS exempts US citizens and residents from foreign trust information reporting requirements for certain foreign tax-favored retirement, medical, disability, and educational trusts</a:t>
            </a:r>
            <a:r>
              <a:rPr lang="en-US" sz="1050" dirty="0">
                <a:solidFill>
                  <a:srgbClr val="0563C1"/>
                </a:solidFill>
              </a:rPr>
              <a:t>.</a:t>
            </a:r>
            <a:endParaRPr lang="en-US" sz="1050" dirty="0"/>
          </a:p>
        </p:txBody>
      </p:sp>
      <p:sp>
        <p:nvSpPr>
          <p:cNvPr id="12" name="Title 1">
            <a:extLst>
              <a:ext uri="{FF2B5EF4-FFF2-40B4-BE49-F238E27FC236}">
                <a16:creationId xmlns:a16="http://schemas.microsoft.com/office/drawing/2014/main" id="{6203269B-16E7-42BC-B195-15ED02DFC628}"/>
              </a:ext>
            </a:extLst>
          </p:cNvPr>
          <p:cNvSpPr>
            <a:spLocks noGrp="1"/>
          </p:cNvSpPr>
          <p:nvPr>
            <p:ph type="title"/>
          </p:nvPr>
        </p:nvSpPr>
        <p:spPr>
          <a:xfrm>
            <a:off x="58266" y="90175"/>
            <a:ext cx="12122990" cy="484881"/>
          </a:xfrm>
        </p:spPr>
        <p:txBody>
          <a:bodyPr>
            <a:noAutofit/>
          </a:bodyPr>
          <a:lstStyle/>
          <a:p>
            <a:pPr algn="ctr"/>
            <a:r>
              <a:rPr lang="en-US" sz="2900" dirty="0"/>
              <a:t>Select Forms - Statute of Limitations for Omission of Certain Foreign Information</a:t>
            </a:r>
          </a:p>
        </p:txBody>
      </p:sp>
    </p:spTree>
    <p:extLst>
      <p:ext uri="{BB962C8B-B14F-4D97-AF65-F5344CB8AC3E}">
        <p14:creationId xmlns:p14="http://schemas.microsoft.com/office/powerpoint/2010/main" val="4132268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9211" y="93757"/>
            <a:ext cx="12009862" cy="484881"/>
          </a:xfrm>
        </p:spPr>
        <p:txBody>
          <a:bodyPr>
            <a:noAutofit/>
          </a:bodyPr>
          <a:lstStyle/>
          <a:p>
            <a:pPr algn="ctr"/>
            <a:r>
              <a:rPr lang="en-US" sz="3800" dirty="0"/>
              <a:t>Most Common Types of Interest Expense (&amp; Related Income)</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992DA25-75CD-49E4-B74C-1B87B24DF230}"/>
              </a:ext>
            </a:extLst>
          </p:cNvPr>
          <p:cNvSpPr txBox="1"/>
          <p:nvPr/>
        </p:nvSpPr>
        <p:spPr>
          <a:xfrm>
            <a:off x="557559" y="735982"/>
            <a:ext cx="10850139" cy="6247864"/>
          </a:xfrm>
          <a:prstGeom prst="rect">
            <a:avLst/>
          </a:prstGeom>
          <a:noFill/>
        </p:spPr>
        <p:txBody>
          <a:bodyPr wrap="square" rtlCol="0">
            <a:spAutoFit/>
          </a:bodyPr>
          <a:lstStyle/>
          <a:p>
            <a:r>
              <a:rPr lang="en-US" sz="2500" b="1" dirty="0">
                <a:highlight>
                  <a:srgbClr val="FFFF00"/>
                </a:highlight>
              </a:rPr>
              <a:t>Investment</a:t>
            </a:r>
            <a:r>
              <a:rPr lang="en-US" sz="2500" dirty="0"/>
              <a:t> Interest Expense (Form 4952, Investment Interest Expense Deduction)</a:t>
            </a:r>
          </a:p>
          <a:p>
            <a:r>
              <a:rPr lang="en-US" sz="2500" dirty="0"/>
              <a:t>	Frequently (But Not Exclusively) Tied to Investment Interest, Dividend, 	Rent, or Royalty Income</a:t>
            </a:r>
          </a:p>
          <a:p>
            <a:endParaRPr lang="en-US" sz="2500" dirty="0"/>
          </a:p>
          <a:p>
            <a:r>
              <a:rPr lang="en-US" sz="2500" b="1" dirty="0">
                <a:highlight>
                  <a:srgbClr val="FFFF00"/>
                </a:highlight>
              </a:rPr>
              <a:t>Personal</a:t>
            </a:r>
            <a:r>
              <a:rPr lang="en-US" sz="2500" dirty="0"/>
              <a:t> Interest Expense (including Qualified Residence Interest &amp; Allocable Passive Activity Interest Expense)</a:t>
            </a:r>
          </a:p>
          <a:p>
            <a:r>
              <a:rPr lang="en-US" sz="2500" dirty="0"/>
              <a:t>	</a:t>
            </a:r>
          </a:p>
          <a:p>
            <a:r>
              <a:rPr lang="en-US" sz="2500" b="1" dirty="0">
                <a:highlight>
                  <a:srgbClr val="FFFF00"/>
                </a:highlight>
              </a:rPr>
              <a:t>Business</a:t>
            </a:r>
            <a:r>
              <a:rPr lang="en-US" sz="2500" dirty="0"/>
              <a:t> Interest Expense</a:t>
            </a:r>
          </a:p>
          <a:p>
            <a:r>
              <a:rPr lang="en-US" sz="2500" dirty="0"/>
              <a:t>	Frequently (But Not Exclusively) Tied to Business Interest, Dividend, 	Rent, Royalty Income, or Trade or Business Income</a:t>
            </a:r>
          </a:p>
          <a:p>
            <a:r>
              <a:rPr lang="en-US" sz="2500" dirty="0"/>
              <a:t> </a:t>
            </a:r>
          </a:p>
          <a:p>
            <a:r>
              <a:rPr lang="en-US" sz="2500" dirty="0"/>
              <a:t>IRC § 163(j) applies to all business interest expense, not only to interest expense with related parties, &amp; excludes investment interest &amp; personal interest expense.</a:t>
            </a:r>
          </a:p>
          <a:p>
            <a:endParaRPr lang="en-US" sz="2500" dirty="0"/>
          </a:p>
          <a:p>
            <a:r>
              <a:rPr lang="en-US" sz="2500" dirty="0"/>
              <a:t>IRC §§ 163(d), (h), &amp; (j), specifically see IRC § 163(j)(5) &amp; (6) &amp; 469; Temp. Treas. Reg. § 1.163-8T &amp; Treas. Reg. § 1.163(j)-10(a)(2)</a:t>
            </a:r>
            <a:r>
              <a:rPr lang="en-US" sz="2800" dirty="0"/>
              <a:t> (</a:t>
            </a:r>
            <a:r>
              <a:rPr lang="en-US" sz="2800" b="1" dirty="0">
                <a:solidFill>
                  <a:srgbClr val="FF0000"/>
                </a:solidFill>
              </a:rPr>
              <a:t>2020</a:t>
            </a:r>
            <a:r>
              <a:rPr lang="en-US" sz="2800" dirty="0"/>
              <a:t>)</a:t>
            </a:r>
            <a:endParaRPr lang="en-US" sz="2500" dirty="0"/>
          </a:p>
        </p:txBody>
      </p:sp>
      <p:sp>
        <p:nvSpPr>
          <p:cNvPr id="3" name="Slide Number Placeholder 2">
            <a:extLst>
              <a:ext uri="{FF2B5EF4-FFF2-40B4-BE49-F238E27FC236}">
                <a16:creationId xmlns:a16="http://schemas.microsoft.com/office/drawing/2014/main" id="{C8B4EFFC-CDB2-416D-8620-933AF0FC4BEA}"/>
              </a:ext>
            </a:extLst>
          </p:cNvPr>
          <p:cNvSpPr>
            <a:spLocks noGrp="1"/>
          </p:cNvSpPr>
          <p:nvPr>
            <p:ph type="sldNum" sz="quarter" idx="12"/>
          </p:nvPr>
        </p:nvSpPr>
        <p:spPr/>
        <p:txBody>
          <a:bodyPr/>
          <a:lstStyle/>
          <a:p>
            <a:fld id="{B7BD4E8F-DB89-41F9-BBEF-35A5EF59F7D1}" type="slidenum">
              <a:rPr lang="en-US" smtClean="0"/>
              <a:t>25</a:t>
            </a:fld>
            <a:endParaRPr lang="en-US"/>
          </a:p>
        </p:txBody>
      </p:sp>
    </p:spTree>
    <p:extLst>
      <p:ext uri="{BB962C8B-B14F-4D97-AF65-F5344CB8AC3E}">
        <p14:creationId xmlns:p14="http://schemas.microsoft.com/office/powerpoint/2010/main" val="807797355"/>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90175"/>
            <a:ext cx="12203558" cy="484881"/>
          </a:xfrm>
        </p:spPr>
        <p:txBody>
          <a:bodyPr>
            <a:noAutofit/>
          </a:bodyPr>
          <a:lstStyle/>
          <a:p>
            <a:pPr algn="ctr"/>
            <a:r>
              <a:rPr lang="en-US" sz="2100" dirty="0"/>
              <a:t>Financial Crimes Enforcement Network (“FinCEN”) - Beneficial Ownership Information Reporting Requirements</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250</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1C461BB-6989-4394-8119-6C9A7CBBBBE0}"/>
              </a:ext>
            </a:extLst>
          </p:cNvPr>
          <p:cNvSpPr txBox="1"/>
          <p:nvPr/>
        </p:nvSpPr>
        <p:spPr>
          <a:xfrm>
            <a:off x="582268" y="701040"/>
            <a:ext cx="10761372" cy="5693866"/>
          </a:xfrm>
          <a:prstGeom prst="rect">
            <a:avLst/>
          </a:prstGeom>
          <a:noFill/>
        </p:spPr>
        <p:txBody>
          <a:bodyPr wrap="square" rtlCol="0">
            <a:spAutoFit/>
          </a:bodyPr>
          <a:lstStyle/>
          <a:p>
            <a:pPr lvl="1"/>
            <a:r>
              <a:rPr lang="en-US" sz="2800" b="1" dirty="0"/>
              <a:t>SUMMARY: </a:t>
            </a:r>
            <a:r>
              <a:rPr lang="en-US" sz="2800" dirty="0"/>
              <a:t>FinCEN is issuing this advance notice of proposed rulemaking (ANPRM) to solicit public comment on questions pertinent to the implementation of the </a:t>
            </a:r>
            <a:r>
              <a:rPr lang="en-US" sz="2800" dirty="0">
                <a:highlight>
                  <a:srgbClr val="FFFF00"/>
                </a:highlight>
              </a:rPr>
              <a:t>Corporate Transparency Act (CTA)</a:t>
            </a:r>
            <a:r>
              <a:rPr lang="en-US" sz="2800" dirty="0"/>
              <a:t>, enacted into law as part of the National Defense Authorization Act for Fiscal Year 2021 (NDAA). This ANPRM seeks initial public input on procedures and standards for reporting companies to submit information to FinCEN about their beneficial owners (the individual natural persons who ultimately own or control the reporting companies) as required by the CTA. This ANPRM also seeks initial public input on FinCEN’s implementation of the related provisions of the CTA that govern FinCEN’s maintenance and </a:t>
            </a:r>
            <a:r>
              <a:rPr lang="en-US" sz="2800" dirty="0">
                <a:highlight>
                  <a:srgbClr val="FFFF00"/>
                </a:highlight>
              </a:rPr>
              <a:t>disclosure of beneficial ownership information</a:t>
            </a:r>
            <a:r>
              <a:rPr lang="en-US" sz="2800" dirty="0"/>
              <a:t> subject to appropriate protocols. </a:t>
            </a:r>
          </a:p>
          <a:p>
            <a:pPr lvl="1"/>
            <a:r>
              <a:rPr lang="en-US" sz="2800" dirty="0"/>
              <a:t>. . . [Regulations to be issued by Jan. 1, 2022]</a:t>
            </a:r>
          </a:p>
        </p:txBody>
      </p:sp>
      <p:sp>
        <p:nvSpPr>
          <p:cNvPr id="7" name="TextBox 6">
            <a:extLst>
              <a:ext uri="{FF2B5EF4-FFF2-40B4-BE49-F238E27FC236}">
                <a16:creationId xmlns:a16="http://schemas.microsoft.com/office/drawing/2014/main" id="{84858339-E16E-4368-A18D-2C529F0708EA}"/>
              </a:ext>
            </a:extLst>
          </p:cNvPr>
          <p:cNvSpPr txBox="1"/>
          <p:nvPr/>
        </p:nvSpPr>
        <p:spPr>
          <a:xfrm>
            <a:off x="11269980" y="816610"/>
            <a:ext cx="822960" cy="461665"/>
          </a:xfrm>
          <a:prstGeom prst="rect">
            <a:avLst/>
          </a:prstGeom>
          <a:noFill/>
          <a:ln>
            <a:solidFill>
              <a:srgbClr val="00B050"/>
            </a:solidFill>
          </a:ln>
        </p:spPr>
        <p:txBody>
          <a:bodyPr wrap="square" rtlCol="0">
            <a:spAutoFit/>
          </a:bodyPr>
          <a:lstStyle/>
          <a:p>
            <a:r>
              <a:rPr lang="en-US" sz="2400" b="1" dirty="0">
                <a:solidFill>
                  <a:srgbClr val="00B050"/>
                </a:solidFill>
              </a:rPr>
              <a:t>1 / 2</a:t>
            </a:r>
          </a:p>
        </p:txBody>
      </p:sp>
    </p:spTree>
    <p:extLst>
      <p:ext uri="{BB962C8B-B14F-4D97-AF65-F5344CB8AC3E}">
        <p14:creationId xmlns:p14="http://schemas.microsoft.com/office/powerpoint/2010/main" val="1976909351"/>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90175"/>
            <a:ext cx="12203558" cy="484881"/>
          </a:xfrm>
        </p:spPr>
        <p:txBody>
          <a:bodyPr>
            <a:noAutofit/>
          </a:bodyPr>
          <a:lstStyle/>
          <a:p>
            <a:pPr algn="ctr"/>
            <a:r>
              <a:rPr lang="en-US" sz="2100" dirty="0"/>
              <a:t>Financial Crimes Enforcement Network (“FinCEN”) - Beneficial Ownership Information Reporting Requirements</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251</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1C461BB-6989-4394-8119-6C9A7CBBBBE0}"/>
              </a:ext>
            </a:extLst>
          </p:cNvPr>
          <p:cNvSpPr txBox="1"/>
          <p:nvPr/>
        </p:nvSpPr>
        <p:spPr>
          <a:xfrm>
            <a:off x="582268" y="701040"/>
            <a:ext cx="10761372" cy="6047809"/>
          </a:xfrm>
          <a:prstGeom prst="rect">
            <a:avLst/>
          </a:prstGeom>
          <a:noFill/>
        </p:spPr>
        <p:txBody>
          <a:bodyPr wrap="square" rtlCol="0">
            <a:spAutoFit/>
          </a:bodyPr>
          <a:lstStyle/>
          <a:p>
            <a:pPr lvl="1"/>
            <a:r>
              <a:rPr lang="en-US" sz="2150" b="1" dirty="0"/>
              <a:t>III. Requirements of the CTA </a:t>
            </a:r>
          </a:p>
          <a:p>
            <a:pPr lvl="1"/>
            <a:r>
              <a:rPr lang="en-US" sz="2150" dirty="0"/>
              <a:t>In general, the CTA requires a reporting company26—in accordance with rules to be issued by FinCEN—to submit to FinCEN information that identifies the beneficial owner(s)27 and applicant(s)28 of the reporting company.29 Specifically, reporting companies must report, for each identified beneficial owner and applicant, the following </a:t>
            </a:r>
            <a:r>
              <a:rPr lang="en-US" sz="2150" dirty="0">
                <a:highlight>
                  <a:srgbClr val="FFFF00"/>
                </a:highlight>
              </a:rPr>
              <a:t>information: (</a:t>
            </a:r>
            <a:r>
              <a:rPr lang="en-US" sz="2150" dirty="0" err="1">
                <a:highlight>
                  <a:srgbClr val="FFFF00"/>
                </a:highlight>
              </a:rPr>
              <a:t>i</a:t>
            </a:r>
            <a:r>
              <a:rPr lang="en-US" sz="2150" dirty="0">
                <a:highlight>
                  <a:srgbClr val="FFFF00"/>
                </a:highlight>
              </a:rPr>
              <a:t>) full legal name; (ii) date of birth; (iii) current residential or business street address; and (iv) a unique identifying number </a:t>
            </a:r>
            <a:r>
              <a:rPr lang="en-US" sz="2150" dirty="0"/>
              <a:t>from an acceptable identification document or the individual’s FinCEN identifier.30 The CTA defines a beneficial owner of an entity as an individual who, directly or indirectly, through any contract, arrangement, understanding, relationship, or otherwise </a:t>
            </a:r>
            <a:r>
              <a:rPr lang="en-US" sz="2150" dirty="0">
                <a:highlight>
                  <a:srgbClr val="FFFF00"/>
                </a:highlight>
              </a:rPr>
              <a:t>(</a:t>
            </a:r>
            <a:r>
              <a:rPr lang="en-US" sz="2150" dirty="0" err="1">
                <a:highlight>
                  <a:srgbClr val="FFFF00"/>
                </a:highlight>
              </a:rPr>
              <a:t>i</a:t>
            </a:r>
            <a:r>
              <a:rPr lang="en-US" sz="2150" dirty="0">
                <a:highlight>
                  <a:srgbClr val="FFFF00"/>
                </a:highlight>
              </a:rPr>
              <a:t>) exercises substantial control over the entity, or (ii) owns or controls not less than 25 percent of the ownership interests of the entity.</a:t>
            </a:r>
            <a:r>
              <a:rPr lang="en-US" sz="2150" dirty="0"/>
              <a:t>31 The </a:t>
            </a:r>
            <a:r>
              <a:rPr lang="en-US" sz="2150" dirty="0">
                <a:highlight>
                  <a:srgbClr val="FFFF00"/>
                </a:highlight>
              </a:rPr>
              <a:t>CTA defines a reporting company as a corporation, LLC, or other similar entity that is (</a:t>
            </a:r>
            <a:r>
              <a:rPr lang="en-US" sz="2150" dirty="0" err="1">
                <a:highlight>
                  <a:srgbClr val="FFFF00"/>
                </a:highlight>
              </a:rPr>
              <a:t>i</a:t>
            </a:r>
            <a:r>
              <a:rPr lang="en-US" sz="2150" dirty="0">
                <a:highlight>
                  <a:srgbClr val="FFFF00"/>
                </a:highlight>
              </a:rPr>
              <a:t>) created by the filing of a document with a secretary of state or a similar office under the law of a state or Indian tribe, or (ii) formed under the law of a foreign country and registered to do business in the United States by the filing of a document with a secretary of state or a similar office under the laws of a state or Indian tribe</a:t>
            </a:r>
            <a:r>
              <a:rPr lang="en-US" sz="2150" dirty="0"/>
              <a:t>. The CTA exempts certain categories of entities from the reporting requirement. . . . [27 pages [9 pages in FR] regarding § 6403 </a:t>
            </a:r>
            <a:r>
              <a:rPr lang="en-US" sz="2150" i="1" dirty="0"/>
              <a:t>et al </a:t>
            </a:r>
            <a:r>
              <a:rPr lang="en-US" sz="2150" dirty="0"/>
              <a:t>of Title 31 of USC – footnotes omitted] </a:t>
            </a:r>
            <a:r>
              <a:rPr lang="de-DE" sz="2150" dirty="0"/>
              <a:t>31 CFR Part 1010, RIN 1506-AB49, 86 FR 17557 – 17565 </a:t>
            </a:r>
            <a:r>
              <a:rPr lang="en-US" sz="2150" dirty="0"/>
              <a:t>(April 05, 2021)</a:t>
            </a:r>
          </a:p>
        </p:txBody>
      </p:sp>
      <p:sp>
        <p:nvSpPr>
          <p:cNvPr id="7" name="TextBox 6">
            <a:extLst>
              <a:ext uri="{FF2B5EF4-FFF2-40B4-BE49-F238E27FC236}">
                <a16:creationId xmlns:a16="http://schemas.microsoft.com/office/drawing/2014/main" id="{84858339-E16E-4368-A18D-2C529F0708EA}"/>
              </a:ext>
            </a:extLst>
          </p:cNvPr>
          <p:cNvSpPr txBox="1"/>
          <p:nvPr/>
        </p:nvSpPr>
        <p:spPr>
          <a:xfrm>
            <a:off x="11269980" y="816610"/>
            <a:ext cx="822960" cy="461665"/>
          </a:xfrm>
          <a:prstGeom prst="rect">
            <a:avLst/>
          </a:prstGeom>
          <a:noFill/>
          <a:ln>
            <a:solidFill>
              <a:srgbClr val="00B050"/>
            </a:solidFill>
          </a:ln>
        </p:spPr>
        <p:txBody>
          <a:bodyPr wrap="square" rtlCol="0">
            <a:spAutoFit/>
          </a:bodyPr>
          <a:lstStyle/>
          <a:p>
            <a:r>
              <a:rPr lang="en-US" sz="2400" b="1" dirty="0">
                <a:solidFill>
                  <a:srgbClr val="00B050"/>
                </a:solidFill>
              </a:rPr>
              <a:t>2 / 2</a:t>
            </a:r>
          </a:p>
        </p:txBody>
      </p:sp>
    </p:spTree>
    <p:extLst>
      <p:ext uri="{BB962C8B-B14F-4D97-AF65-F5344CB8AC3E}">
        <p14:creationId xmlns:p14="http://schemas.microsoft.com/office/powerpoint/2010/main" val="2804841630"/>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BFF53F-8021-4553-AC92-9A0B300DD2F1}"/>
              </a:ext>
            </a:extLst>
          </p:cNvPr>
          <p:cNvSpPr/>
          <p:nvPr/>
        </p:nvSpPr>
        <p:spPr>
          <a:xfrm>
            <a:off x="200726" y="708337"/>
            <a:ext cx="5586760" cy="6247864"/>
          </a:xfrm>
          <a:prstGeom prst="rect">
            <a:avLst/>
          </a:prstGeom>
        </p:spPr>
        <p:txBody>
          <a:bodyPr wrap="square">
            <a:spAutoFit/>
          </a:bodyPr>
          <a:lstStyle/>
          <a:p>
            <a:endParaRPr lang="en-US" sz="2000" dirty="0"/>
          </a:p>
          <a:p>
            <a:r>
              <a:rPr lang="en-US" sz="2000" b="1" u="sng" dirty="0">
                <a:solidFill>
                  <a:srgbClr val="FF0000"/>
                </a:solidFill>
              </a:rPr>
              <a:t>CARES Act – Provisions Expire in 2021:</a:t>
            </a:r>
          </a:p>
          <a:p>
            <a:endParaRPr lang="en-US" sz="2000" dirty="0"/>
          </a:p>
          <a:p>
            <a:r>
              <a:rPr lang="en-US" sz="2000" dirty="0">
                <a:highlight>
                  <a:srgbClr val="FFFF00"/>
                </a:highlight>
              </a:rPr>
              <a:t>163(j) - 50% of ATI returns to 30% of ATI limit</a:t>
            </a:r>
          </a:p>
          <a:p>
            <a:endParaRPr lang="en-US" sz="2000" dirty="0"/>
          </a:p>
          <a:p>
            <a:r>
              <a:rPr lang="en-US" sz="2000" dirty="0"/>
              <a:t>172 - 5 Year NOL C/B &amp; suspension of 80% of TI limit</a:t>
            </a:r>
          </a:p>
          <a:p>
            <a:endParaRPr lang="en-US" sz="2000" dirty="0"/>
          </a:p>
          <a:p>
            <a:r>
              <a:rPr lang="en-US" sz="2000" dirty="0"/>
              <a:t>461(l) – Excess business loss limit suspension</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All references are to sections of the IRC</a:t>
            </a:r>
          </a:p>
        </p:txBody>
      </p:sp>
      <p:sp>
        <p:nvSpPr>
          <p:cNvPr id="3" name="Title 1">
            <a:extLst>
              <a:ext uri="{FF2B5EF4-FFF2-40B4-BE49-F238E27FC236}">
                <a16:creationId xmlns:a16="http://schemas.microsoft.com/office/drawing/2014/main" id="{67BBD54C-DE89-434A-A9ED-AB58302DEA26}"/>
              </a:ext>
            </a:extLst>
          </p:cNvPr>
          <p:cNvSpPr txBox="1">
            <a:spLocks/>
          </p:cNvSpPr>
          <p:nvPr/>
        </p:nvSpPr>
        <p:spPr>
          <a:xfrm>
            <a:off x="3167880" y="132723"/>
            <a:ext cx="5864603" cy="48488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t>What Happens </a:t>
            </a:r>
            <a:r>
              <a:rPr lang="en-US" sz="3600" b="1" u="sng" dirty="0">
                <a:solidFill>
                  <a:srgbClr val="FF0000"/>
                </a:solidFill>
              </a:rPr>
              <a:t>After</a:t>
            </a:r>
            <a:r>
              <a:rPr lang="en-US" sz="3600" dirty="0"/>
              <a:t> 2020???</a:t>
            </a:r>
          </a:p>
        </p:txBody>
      </p:sp>
      <p:cxnSp>
        <p:nvCxnSpPr>
          <p:cNvPr id="4" name="Straight Connector 3">
            <a:extLst>
              <a:ext uri="{FF2B5EF4-FFF2-40B4-BE49-F238E27FC236}">
                <a16:creationId xmlns:a16="http://schemas.microsoft.com/office/drawing/2014/main" id="{D55C8340-D632-48C4-87C1-714A7874DC7D}"/>
              </a:ext>
            </a:extLst>
          </p:cNvPr>
          <p:cNvCxnSpPr/>
          <p:nvPr/>
        </p:nvCxnSpPr>
        <p:spPr>
          <a:xfrm>
            <a:off x="579549"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521BD70F-C3DA-447F-BC86-D1D9F510D0F9}"/>
              </a:ext>
            </a:extLst>
          </p:cNvPr>
          <p:cNvSpPr>
            <a:spLocks noGrp="1"/>
          </p:cNvSpPr>
          <p:nvPr>
            <p:ph type="sldNum" sz="quarter" idx="12"/>
          </p:nvPr>
        </p:nvSpPr>
        <p:spPr/>
        <p:txBody>
          <a:bodyPr/>
          <a:lstStyle/>
          <a:p>
            <a:fld id="{59999BA8-5833-4EBD-87D2-B05BF3439043}" type="slidenum">
              <a:rPr lang="en-US" smtClean="0"/>
              <a:t>252</a:t>
            </a:fld>
            <a:endParaRPr lang="en-US"/>
          </a:p>
        </p:txBody>
      </p:sp>
      <p:sp>
        <p:nvSpPr>
          <p:cNvPr id="5" name="Rectangle 4">
            <a:extLst>
              <a:ext uri="{FF2B5EF4-FFF2-40B4-BE49-F238E27FC236}">
                <a16:creationId xmlns:a16="http://schemas.microsoft.com/office/drawing/2014/main" id="{0EF5F96A-06DC-4F4B-8B8C-E967B95AD7E3}"/>
              </a:ext>
            </a:extLst>
          </p:cNvPr>
          <p:cNvSpPr/>
          <p:nvPr/>
        </p:nvSpPr>
        <p:spPr>
          <a:xfrm>
            <a:off x="5988203" y="715774"/>
            <a:ext cx="6010507" cy="6247864"/>
          </a:xfrm>
          <a:prstGeom prst="rect">
            <a:avLst/>
          </a:prstGeom>
        </p:spPr>
        <p:txBody>
          <a:bodyPr wrap="square">
            <a:spAutoFit/>
          </a:bodyPr>
          <a:lstStyle/>
          <a:p>
            <a:endParaRPr lang="en-US" sz="2000" dirty="0"/>
          </a:p>
          <a:p>
            <a:r>
              <a:rPr lang="en-US" sz="2000" b="1" u="sng" dirty="0">
                <a:solidFill>
                  <a:srgbClr val="FF0000"/>
                </a:solidFill>
              </a:rPr>
              <a:t>TCJA – Provisions Expire by Operation of Law:</a:t>
            </a:r>
          </a:p>
          <a:p>
            <a:endParaRPr lang="en-US" sz="2000" dirty="0"/>
          </a:p>
          <a:p>
            <a:r>
              <a:rPr lang="en-US" sz="2000" dirty="0"/>
              <a:t>59A – BEAT increases from 10% to 12.5% - 2026</a:t>
            </a:r>
          </a:p>
          <a:p>
            <a:endParaRPr lang="en-US" sz="2000" dirty="0"/>
          </a:p>
          <a:p>
            <a:r>
              <a:rPr lang="en-US" sz="2000" dirty="0">
                <a:highlight>
                  <a:srgbClr val="FFFF00"/>
                </a:highlight>
              </a:rPr>
              <a:t>163(j) – EBITDA becomes EBIT ATI limit – 2022</a:t>
            </a:r>
          </a:p>
          <a:p>
            <a:endParaRPr lang="en-US" sz="2000" dirty="0"/>
          </a:p>
          <a:p>
            <a:r>
              <a:rPr lang="en-US" sz="2000" dirty="0"/>
              <a:t>168(k) – 100% depreciation (bonus) deduction ends &amp; phase down begins – 2023</a:t>
            </a:r>
          </a:p>
          <a:p>
            <a:endParaRPr lang="en-US" sz="2000" dirty="0"/>
          </a:p>
          <a:p>
            <a:r>
              <a:rPr lang="en-US" sz="2000" dirty="0"/>
              <a:t>174 – Expensing of R&amp;E ends &amp; amortization begins - 2022</a:t>
            </a:r>
          </a:p>
          <a:p>
            <a:endParaRPr lang="en-US" sz="2000" dirty="0"/>
          </a:p>
          <a:p>
            <a:r>
              <a:rPr lang="en-US" sz="2000" dirty="0"/>
              <a:t>250 – GILTI deduction decreases from 50% to 37.5% - 2026</a:t>
            </a:r>
          </a:p>
          <a:p>
            <a:endParaRPr lang="en-US" sz="2000" dirty="0"/>
          </a:p>
          <a:p>
            <a:r>
              <a:rPr lang="en-US" sz="2000" dirty="0"/>
              <a:t>250 – FDII deduction decreases from 37.5% to 21.875% - 2026 </a:t>
            </a:r>
          </a:p>
          <a:p>
            <a:endParaRPr lang="en-US" sz="2000" dirty="0"/>
          </a:p>
          <a:p>
            <a:r>
              <a:rPr lang="en-US" sz="2000" dirty="0"/>
              <a:t>461(l) – Excess business loss limit – 202</a:t>
            </a:r>
            <a:r>
              <a:rPr lang="en-US" sz="2000" strike="sngStrike" dirty="0">
                <a:highlight>
                  <a:srgbClr val="FFFF00"/>
                </a:highlight>
              </a:rPr>
              <a:t>5</a:t>
            </a:r>
            <a:r>
              <a:rPr lang="en-US" sz="2000" dirty="0">
                <a:highlight>
                  <a:srgbClr val="FFFF00"/>
                </a:highlight>
              </a:rPr>
              <a:t>6</a:t>
            </a:r>
            <a:r>
              <a:rPr lang="en-US" sz="2000" b="1" dirty="0">
                <a:solidFill>
                  <a:srgbClr val="FF0000"/>
                </a:solidFill>
              </a:rPr>
              <a:t>*</a:t>
            </a:r>
          </a:p>
        </p:txBody>
      </p:sp>
      <p:cxnSp>
        <p:nvCxnSpPr>
          <p:cNvPr id="14" name="Straight Arrow Connector 13">
            <a:extLst>
              <a:ext uri="{FF2B5EF4-FFF2-40B4-BE49-F238E27FC236}">
                <a16:creationId xmlns:a16="http://schemas.microsoft.com/office/drawing/2014/main" id="{8A7D0922-34D5-40FF-B9B8-8D829B267E81}"/>
              </a:ext>
            </a:extLst>
          </p:cNvPr>
          <p:cNvCxnSpPr>
            <a:cxnSpLocks/>
          </p:cNvCxnSpPr>
          <p:nvPr/>
        </p:nvCxnSpPr>
        <p:spPr>
          <a:xfrm>
            <a:off x="5029200" y="1817649"/>
            <a:ext cx="791737" cy="47950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9534B4A-B962-41BC-81E6-09449C7CF1A5}"/>
              </a:ext>
            </a:extLst>
          </p:cNvPr>
          <p:cNvCxnSpPr>
            <a:cxnSpLocks/>
          </p:cNvCxnSpPr>
          <p:nvPr/>
        </p:nvCxnSpPr>
        <p:spPr>
          <a:xfrm flipH="1" flipV="1">
            <a:off x="5854388" y="702528"/>
            <a:ext cx="78061" cy="615547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41EE64C4-6028-489D-AF88-DF29B3149E97}"/>
              </a:ext>
            </a:extLst>
          </p:cNvPr>
          <p:cNvSpPr txBox="1"/>
          <p:nvPr/>
        </p:nvSpPr>
        <p:spPr>
          <a:xfrm>
            <a:off x="334538" y="3323064"/>
            <a:ext cx="4772719" cy="3170099"/>
          </a:xfrm>
          <a:prstGeom prst="rect">
            <a:avLst/>
          </a:prstGeom>
          <a:noFill/>
          <a:ln w="38100">
            <a:solidFill>
              <a:srgbClr val="00B050"/>
            </a:solidFill>
            <a:prstDash val="dash"/>
          </a:ln>
        </p:spPr>
        <p:txBody>
          <a:bodyPr wrap="square" rtlCol="0">
            <a:spAutoFit/>
          </a:bodyPr>
          <a:lstStyle/>
          <a:p>
            <a:r>
              <a:rPr lang="en-US" sz="2000" dirty="0"/>
              <a:t>Retroactive tax increase to Jan. 1, 2021???</a:t>
            </a:r>
          </a:p>
          <a:p>
            <a:endParaRPr lang="en-US" sz="2000" dirty="0"/>
          </a:p>
          <a:p>
            <a:r>
              <a:rPr lang="en-US" sz="2000" dirty="0"/>
              <a:t>Precedent (Law Aug. 1993, eff. Jan. 1, 1993): </a:t>
            </a:r>
          </a:p>
          <a:p>
            <a:endParaRPr lang="en-US" sz="2000" dirty="0"/>
          </a:p>
          <a:p>
            <a:r>
              <a:rPr lang="en-US" sz="2000" dirty="0"/>
              <a:t>First year of Pres. Wm. J. Clinton’s first term</a:t>
            </a:r>
          </a:p>
          <a:p>
            <a:endParaRPr lang="en-US" sz="2000" dirty="0"/>
          </a:p>
          <a:p>
            <a:r>
              <a:rPr lang="en-US" sz="2000" dirty="0"/>
              <a:t>Omnibus Budget Reconciliation Act of 1993</a:t>
            </a:r>
          </a:p>
          <a:p>
            <a:r>
              <a:rPr lang="en-US" sz="2000" dirty="0"/>
              <a:t>(P.L. 103-66)</a:t>
            </a:r>
          </a:p>
          <a:p>
            <a:endParaRPr lang="en-US" sz="2000" dirty="0"/>
          </a:p>
          <a:p>
            <a:r>
              <a:rPr lang="en-US" sz="2000" dirty="0"/>
              <a:t>Approved: </a:t>
            </a:r>
            <a:r>
              <a:rPr lang="en-US" sz="2000" i="1" dirty="0"/>
              <a:t>US v. Carlton</a:t>
            </a:r>
            <a:r>
              <a:rPr lang="en-US" sz="2000" dirty="0"/>
              <a:t>, 512 US 26 (1994)  </a:t>
            </a:r>
          </a:p>
        </p:txBody>
      </p:sp>
      <p:cxnSp>
        <p:nvCxnSpPr>
          <p:cNvPr id="9" name="Connector: Elbow 8">
            <a:extLst>
              <a:ext uri="{FF2B5EF4-FFF2-40B4-BE49-F238E27FC236}">
                <a16:creationId xmlns:a16="http://schemas.microsoft.com/office/drawing/2014/main" id="{C6235270-D913-4A71-9ECE-3C7DA851DDA7}"/>
              </a:ext>
            </a:extLst>
          </p:cNvPr>
          <p:cNvCxnSpPr>
            <a:cxnSpLocks/>
          </p:cNvCxnSpPr>
          <p:nvPr/>
        </p:nvCxnSpPr>
        <p:spPr>
          <a:xfrm rot="16200000" flipH="1">
            <a:off x="3769112" y="4638907"/>
            <a:ext cx="3668754" cy="546413"/>
          </a:xfrm>
          <a:prstGeom prst="bentConnector3">
            <a:avLst>
              <a:gd name="adj1" fmla="val 99848"/>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6188EF6-729D-40E7-AA38-9F3A50BBBAC3}"/>
              </a:ext>
            </a:extLst>
          </p:cNvPr>
          <p:cNvCxnSpPr/>
          <p:nvPr/>
        </p:nvCxnSpPr>
        <p:spPr>
          <a:xfrm flipH="1">
            <a:off x="4973444" y="3088888"/>
            <a:ext cx="36799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C6B8066-06AC-4BA2-BCE4-C8166AE0EAD5}"/>
              </a:ext>
            </a:extLst>
          </p:cNvPr>
          <p:cNvSpPr txBox="1"/>
          <p:nvPr/>
        </p:nvSpPr>
        <p:spPr>
          <a:xfrm>
            <a:off x="2174492" y="2520178"/>
            <a:ext cx="3155795" cy="461665"/>
          </a:xfrm>
          <a:prstGeom prst="rect">
            <a:avLst/>
          </a:prstGeom>
          <a:noFill/>
          <a:ln w="38100">
            <a:solidFill>
              <a:srgbClr val="FF0000"/>
            </a:solidFill>
          </a:ln>
        </p:spPr>
        <p:txBody>
          <a:bodyPr wrap="square" rtlCol="0">
            <a:spAutoFit/>
          </a:bodyPr>
          <a:lstStyle/>
          <a:p>
            <a:r>
              <a:rPr lang="en-US" sz="1200" dirty="0"/>
              <a:t>See Notice 2021-8 for underpaid estimated tax installments due to suspension of IRC § 461(l)</a:t>
            </a:r>
          </a:p>
        </p:txBody>
      </p:sp>
      <p:sp>
        <p:nvSpPr>
          <p:cNvPr id="13" name="TextBox 12">
            <a:extLst>
              <a:ext uri="{FF2B5EF4-FFF2-40B4-BE49-F238E27FC236}">
                <a16:creationId xmlns:a16="http://schemas.microsoft.com/office/drawing/2014/main" id="{532D7488-23C0-4749-86AC-6FE516408F03}"/>
              </a:ext>
            </a:extLst>
          </p:cNvPr>
          <p:cNvSpPr txBox="1"/>
          <p:nvPr/>
        </p:nvSpPr>
        <p:spPr>
          <a:xfrm>
            <a:off x="7768681" y="6073697"/>
            <a:ext cx="3103759" cy="461665"/>
          </a:xfrm>
          <a:prstGeom prst="rect">
            <a:avLst/>
          </a:prstGeom>
          <a:noFill/>
          <a:ln w="38100">
            <a:solidFill>
              <a:srgbClr val="FF0000"/>
            </a:solidFill>
          </a:ln>
        </p:spPr>
        <p:txBody>
          <a:bodyPr wrap="square" rtlCol="0">
            <a:spAutoFit/>
          </a:bodyPr>
          <a:lstStyle/>
          <a:p>
            <a:r>
              <a:rPr lang="en-US" sz="1200" b="1" dirty="0">
                <a:solidFill>
                  <a:srgbClr val="FF0000"/>
                </a:solidFill>
              </a:rPr>
              <a:t>*</a:t>
            </a:r>
            <a:r>
              <a:rPr lang="en-US" sz="1200" dirty="0"/>
              <a:t> - Senate Amendment to H.R. 1319, American Rescue Plan Act of 2021, extending IRC § 461(l)</a:t>
            </a:r>
          </a:p>
        </p:txBody>
      </p:sp>
    </p:spTree>
    <p:extLst>
      <p:ext uri="{BB962C8B-B14F-4D97-AF65-F5344CB8AC3E}">
        <p14:creationId xmlns:p14="http://schemas.microsoft.com/office/powerpoint/2010/main" val="234115671"/>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CAC1FC-CDDE-4729-B290-E15D907069E0}"/>
              </a:ext>
            </a:extLst>
          </p:cNvPr>
          <p:cNvSpPr>
            <a:spLocks noGrp="1"/>
          </p:cNvSpPr>
          <p:nvPr>
            <p:ph type="sldNum" sz="quarter" idx="12"/>
          </p:nvPr>
        </p:nvSpPr>
        <p:spPr/>
        <p:txBody>
          <a:bodyPr/>
          <a:lstStyle/>
          <a:p>
            <a:fld id="{B7BD4E8F-DB89-41F9-BBEF-35A5EF59F7D1}" type="slidenum">
              <a:rPr lang="en-US" smtClean="0"/>
              <a:t>253</a:t>
            </a:fld>
            <a:endParaRPr lang="en-US"/>
          </a:p>
        </p:txBody>
      </p:sp>
      <p:sp>
        <p:nvSpPr>
          <p:cNvPr id="4" name="Rectangle 3">
            <a:extLst>
              <a:ext uri="{FF2B5EF4-FFF2-40B4-BE49-F238E27FC236}">
                <a16:creationId xmlns:a16="http://schemas.microsoft.com/office/drawing/2014/main" id="{D3F7BE2C-9083-4CA2-99FA-2411479C21AC}"/>
              </a:ext>
            </a:extLst>
          </p:cNvPr>
          <p:cNvSpPr>
            <a:spLocks noChangeArrowheads="1"/>
          </p:cNvSpPr>
          <p:nvPr/>
        </p:nvSpPr>
        <p:spPr bwMode="auto">
          <a:xfrm>
            <a:off x="3503219" y="-228600"/>
            <a:ext cx="518951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algn="ctr" eaLnBrk="1" hangingPunct="1"/>
            <a:r>
              <a:rPr lang="en-US" altLang="en-US" sz="4000" u="none" dirty="0">
                <a:solidFill>
                  <a:schemeClr val="tx2"/>
                </a:solidFill>
              </a:rPr>
              <a:t>L. Thomas Marchlen</a:t>
            </a:r>
          </a:p>
        </p:txBody>
      </p:sp>
      <p:cxnSp>
        <p:nvCxnSpPr>
          <p:cNvPr id="5" name="Straight Connector 4">
            <a:extLst>
              <a:ext uri="{FF2B5EF4-FFF2-40B4-BE49-F238E27FC236}">
                <a16:creationId xmlns:a16="http://schemas.microsoft.com/office/drawing/2014/main" id="{163C345F-1E92-4948-8A62-002466AE3794}"/>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2"/>
          <a:stretch>
            <a:fillRect/>
          </a:stretch>
        </p:blipFill>
        <p:spPr>
          <a:xfrm>
            <a:off x="2098963" y="0"/>
            <a:ext cx="5320915" cy="6858000"/>
          </a:xfrm>
          <a:prstGeom prst="rect">
            <a:avLst/>
          </a:prstGeom>
        </p:spPr>
      </p:pic>
    </p:spTree>
    <p:extLst>
      <p:ext uri="{BB962C8B-B14F-4D97-AF65-F5344CB8AC3E}">
        <p14:creationId xmlns:p14="http://schemas.microsoft.com/office/powerpoint/2010/main" val="1536500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9211" y="93757"/>
            <a:ext cx="12009862" cy="484881"/>
          </a:xfrm>
        </p:spPr>
        <p:txBody>
          <a:bodyPr>
            <a:noAutofit/>
          </a:bodyPr>
          <a:lstStyle/>
          <a:p>
            <a:pPr algn="ctr"/>
            <a:r>
              <a:rPr lang="en-US" sz="3000" dirty="0"/>
              <a:t>Debt Proceeds Expended w/</a:t>
            </a:r>
            <a:r>
              <a:rPr lang="en-US" sz="3000" dirty="0" err="1"/>
              <a:t>i</a:t>
            </a:r>
            <a:r>
              <a:rPr lang="en-US" sz="3000" dirty="0"/>
              <a:t> 30 Days - Treas. Reg. § 1.163-15 &amp; Notice 89-35</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992DA25-75CD-49E4-B74C-1B87B24DF230}"/>
              </a:ext>
            </a:extLst>
          </p:cNvPr>
          <p:cNvSpPr txBox="1"/>
          <p:nvPr/>
        </p:nvSpPr>
        <p:spPr>
          <a:xfrm>
            <a:off x="557559" y="735982"/>
            <a:ext cx="10850139" cy="5970865"/>
          </a:xfrm>
          <a:prstGeom prst="rect">
            <a:avLst/>
          </a:prstGeom>
          <a:noFill/>
        </p:spPr>
        <p:txBody>
          <a:bodyPr wrap="square" rtlCol="0">
            <a:spAutoFit/>
          </a:bodyPr>
          <a:lstStyle/>
          <a:p>
            <a:pPr lvl="1"/>
            <a:r>
              <a:rPr lang="en-US" sz="2400" dirty="0"/>
              <a:t>Section 1.163-15 of the 2020 Proposed Regulations supplemented the rules in §1.163-8T, temporary regulations issued prior to TCJA, regarding debt proceeds distributed from any taxpayer account or from cash proceeds. Consistent with section VI of Notice 89-35, 1989-1 C.B. 675, proposed §1.163-15 provided that </a:t>
            </a:r>
            <a:r>
              <a:rPr lang="en-US" sz="2400" dirty="0">
                <a:highlight>
                  <a:srgbClr val="FFFF00"/>
                </a:highlight>
              </a:rPr>
              <a:t>taxpayers may treat any expenditure made from an account of the taxpayer, or from cash, within 30 days before or after debt proceeds are deposited in any account of the taxpayer, or received in cash, as made from such proceeds. </a:t>
            </a:r>
            <a:r>
              <a:rPr lang="en-US" sz="2400" dirty="0"/>
              <a:t>Section 1.163-14 of the 2020 Proposed Regulations related to sections I-V of Notice 89-35. The Treasury Department and the IRS received no comments with respect to proposed §1.163-15. Accordingly, the final regulations adopt this section unchanged. Additional consideration is being given to §1.163-14, which is not being finalized in these final regulations; thus </a:t>
            </a:r>
            <a:r>
              <a:rPr lang="en-US" sz="2400" dirty="0">
                <a:highlight>
                  <a:srgbClr val="FFFF00"/>
                </a:highlight>
              </a:rPr>
              <a:t>Notice 89-35 remains in effect. </a:t>
            </a:r>
          </a:p>
          <a:p>
            <a:pPr lvl="1"/>
            <a:endParaRPr lang="en-US" sz="2350" dirty="0"/>
          </a:p>
          <a:p>
            <a:pPr>
              <a:tabLst>
                <a:tab pos="3490913" algn="l"/>
              </a:tabLst>
            </a:pPr>
            <a:r>
              <a:rPr lang="en-US" sz="2350" dirty="0"/>
              <a:t>T.D. 9943 (Jan. 19, 2021), Preamble, Summary of Comments and Explanation of Revisions, II. Notice 89-35 and Comments on and Changes to Proposed §1.163-15: Debt Proceeds Distributed From Any Taxpayer Account or From Cash, 86 FR 5496, at 5498.</a:t>
            </a:r>
          </a:p>
        </p:txBody>
      </p:sp>
      <p:sp>
        <p:nvSpPr>
          <p:cNvPr id="3" name="Slide Number Placeholder 2">
            <a:extLst>
              <a:ext uri="{FF2B5EF4-FFF2-40B4-BE49-F238E27FC236}">
                <a16:creationId xmlns:a16="http://schemas.microsoft.com/office/drawing/2014/main" id="{B124943A-E2BA-4B79-95D9-7C58907D8292}"/>
              </a:ext>
            </a:extLst>
          </p:cNvPr>
          <p:cNvSpPr>
            <a:spLocks noGrp="1"/>
          </p:cNvSpPr>
          <p:nvPr>
            <p:ph type="sldNum" sz="quarter" idx="12"/>
          </p:nvPr>
        </p:nvSpPr>
        <p:spPr/>
        <p:txBody>
          <a:bodyPr/>
          <a:lstStyle/>
          <a:p>
            <a:fld id="{B7BD4E8F-DB89-41F9-BBEF-35A5EF59F7D1}" type="slidenum">
              <a:rPr lang="en-US" smtClean="0"/>
              <a:t>26</a:t>
            </a:fld>
            <a:endParaRPr lang="en-US" dirty="0"/>
          </a:p>
        </p:txBody>
      </p:sp>
    </p:spTree>
    <p:extLst>
      <p:ext uri="{BB962C8B-B14F-4D97-AF65-F5344CB8AC3E}">
        <p14:creationId xmlns:p14="http://schemas.microsoft.com/office/powerpoint/2010/main" val="3577953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93757"/>
            <a:ext cx="12099073" cy="484881"/>
          </a:xfrm>
        </p:spPr>
        <p:txBody>
          <a:bodyPr>
            <a:normAutofit fontScale="90000"/>
          </a:bodyPr>
          <a:lstStyle/>
          <a:p>
            <a:pPr algn="ctr"/>
            <a:r>
              <a:rPr lang="en-US" u="sng" dirty="0"/>
              <a:t>Bus.</a:t>
            </a:r>
            <a:r>
              <a:rPr lang="en-US" dirty="0"/>
              <a:t> Interest Exp. Deduct. Limiters – OECD / G-20 Actions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992DA25-75CD-49E4-B74C-1B87B24DF230}"/>
              </a:ext>
            </a:extLst>
          </p:cNvPr>
          <p:cNvSpPr txBox="1"/>
          <p:nvPr/>
        </p:nvSpPr>
        <p:spPr>
          <a:xfrm>
            <a:off x="557559" y="735982"/>
            <a:ext cx="10861290" cy="6047809"/>
          </a:xfrm>
          <a:prstGeom prst="rect">
            <a:avLst/>
          </a:prstGeom>
          <a:noFill/>
        </p:spPr>
        <p:txBody>
          <a:bodyPr wrap="square" rtlCol="0">
            <a:spAutoFit/>
          </a:bodyPr>
          <a:lstStyle/>
          <a:p>
            <a:r>
              <a:rPr lang="en-US" sz="2150" dirty="0"/>
              <a:t>Origin: Organization for Economic Cooperation and Development (“OECD”) and Group of 20 (“G-20”) Base Erosion and Profit Shifting (“BEPS”) Action Plan - (“</a:t>
            </a:r>
            <a:r>
              <a:rPr lang="en-US" sz="2150" b="1" dirty="0"/>
              <a:t>OECD / G-20 Actions</a:t>
            </a:r>
            <a:r>
              <a:rPr lang="en-US" sz="2150" dirty="0"/>
              <a:t>”) – Report Issued in October 2015</a:t>
            </a:r>
          </a:p>
          <a:p>
            <a:endParaRPr lang="en-US" sz="2150" dirty="0"/>
          </a:p>
          <a:p>
            <a:pPr marL="457200"/>
            <a:r>
              <a:rPr lang="en-US" sz="2150" b="1" dirty="0"/>
              <a:t>Action 4. Limiting Base Erosion Involving Interest Deductions and Other Financial Payments</a:t>
            </a:r>
          </a:p>
          <a:p>
            <a:endParaRPr lang="en-US" sz="2150" dirty="0"/>
          </a:p>
          <a:p>
            <a:r>
              <a:rPr lang="en-US" sz="2150" dirty="0"/>
              <a:t>The response of </a:t>
            </a:r>
            <a:r>
              <a:rPr lang="en-US" sz="2150" b="1" dirty="0"/>
              <a:t>most countries </a:t>
            </a:r>
            <a:r>
              <a:rPr lang="en-US" sz="2150" dirty="0"/>
              <a:t>was to limit the Business Interest Expense (“BIE”) deduction to: </a:t>
            </a:r>
          </a:p>
          <a:p>
            <a:endParaRPr lang="en-US" sz="2150" dirty="0"/>
          </a:p>
          <a:p>
            <a:pPr marL="457200" indent="-457200">
              <a:buFont typeface="Arial" panose="020B0604020202020204" pitchFamily="34" charset="0"/>
              <a:buChar char="•"/>
            </a:pPr>
            <a:r>
              <a:rPr lang="en-US" sz="2150" dirty="0"/>
              <a:t>Business Interest Income (“BII”)</a:t>
            </a:r>
          </a:p>
          <a:p>
            <a:endParaRPr lang="en-US" sz="2150" dirty="0"/>
          </a:p>
          <a:p>
            <a:pPr marL="457200" indent="-457200">
              <a:buFont typeface="Arial" panose="020B0604020202020204" pitchFamily="34" charset="0"/>
              <a:buChar char="•"/>
            </a:pPr>
            <a:r>
              <a:rPr lang="en-US" sz="2150" dirty="0"/>
              <a:t>Adjusted Taxable Income (“ATI”) - 30% of Earnings Before Interest, Taxes, Depreciation, and Amortization (“EBITDA”)  or ATI - 30% of Earnings Before Interest and Taxes (“EBIT”)</a:t>
            </a:r>
          </a:p>
          <a:p>
            <a:pPr marL="457200" indent="-457200">
              <a:buFont typeface="Arial" panose="020B0604020202020204" pitchFamily="34" charset="0"/>
              <a:buChar char="•"/>
            </a:pPr>
            <a:endParaRPr lang="en-US" sz="2150" dirty="0"/>
          </a:p>
          <a:p>
            <a:pPr marL="457200" indent="-457200">
              <a:buFont typeface="Arial" panose="020B0604020202020204" pitchFamily="34" charset="0"/>
              <a:buChar char="•"/>
            </a:pPr>
            <a:r>
              <a:rPr lang="en-US" sz="2150" dirty="0"/>
              <a:t>Possible Other Adjustments &amp; Exceptions – Excess Business Interest Income (“EBII”), Excess Business Interest Expense (“EBIE”), Excess Taxable Income (“ETI”), Borrowing Costs, Tax-Exempt Income, </a:t>
            </a:r>
            <a:r>
              <a:rPr lang="en-US" sz="2150" i="1" dirty="0"/>
              <a:t>De Minimis </a:t>
            </a:r>
            <a:r>
              <a:rPr lang="en-US" sz="2150" dirty="0"/>
              <a:t>Interest Expense Threshold, C / O of Unused Interest Deduction Capacity, Grandfathering Old Debt, Etc.</a:t>
            </a:r>
          </a:p>
        </p:txBody>
      </p:sp>
      <p:sp>
        <p:nvSpPr>
          <p:cNvPr id="3" name="Slide Number Placeholder 2">
            <a:extLst>
              <a:ext uri="{FF2B5EF4-FFF2-40B4-BE49-F238E27FC236}">
                <a16:creationId xmlns:a16="http://schemas.microsoft.com/office/drawing/2014/main" id="{7A90AF27-81DD-4ABA-A4A1-68370DCDF7A9}"/>
              </a:ext>
            </a:extLst>
          </p:cNvPr>
          <p:cNvSpPr>
            <a:spLocks noGrp="1"/>
          </p:cNvSpPr>
          <p:nvPr>
            <p:ph type="sldNum" sz="quarter" idx="12"/>
          </p:nvPr>
        </p:nvSpPr>
        <p:spPr/>
        <p:txBody>
          <a:bodyPr/>
          <a:lstStyle/>
          <a:p>
            <a:fld id="{B7BD4E8F-DB89-41F9-BBEF-35A5EF59F7D1}" type="slidenum">
              <a:rPr lang="en-US" smtClean="0"/>
              <a:t>27</a:t>
            </a:fld>
            <a:endParaRPr lang="en-US" dirty="0"/>
          </a:p>
        </p:txBody>
      </p:sp>
    </p:spTree>
    <p:extLst>
      <p:ext uri="{BB962C8B-B14F-4D97-AF65-F5344CB8AC3E}">
        <p14:creationId xmlns:p14="http://schemas.microsoft.com/office/powerpoint/2010/main" val="2009947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899314" y="93757"/>
            <a:ext cx="6423105" cy="484881"/>
          </a:xfrm>
        </p:spPr>
        <p:txBody>
          <a:bodyPr>
            <a:normAutofit fontScale="90000"/>
          </a:bodyPr>
          <a:lstStyle/>
          <a:p>
            <a:pPr algn="ctr"/>
            <a:r>
              <a:rPr lang="en-US" u="sng" dirty="0"/>
              <a:t>Business</a:t>
            </a:r>
            <a:r>
              <a:rPr lang="en-US" dirty="0"/>
              <a:t> Interest – Key Terms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992DA25-75CD-49E4-B74C-1B87B24DF230}"/>
              </a:ext>
            </a:extLst>
          </p:cNvPr>
          <p:cNvSpPr txBox="1"/>
          <p:nvPr/>
        </p:nvSpPr>
        <p:spPr>
          <a:xfrm>
            <a:off x="624466" y="747133"/>
            <a:ext cx="10727475" cy="6109365"/>
          </a:xfrm>
          <a:prstGeom prst="rect">
            <a:avLst/>
          </a:prstGeom>
          <a:noFill/>
        </p:spPr>
        <p:txBody>
          <a:bodyPr wrap="square" rtlCol="0">
            <a:spAutoFit/>
          </a:bodyPr>
          <a:lstStyle/>
          <a:p>
            <a:r>
              <a:rPr lang="en-US" sz="2300" dirty="0"/>
              <a:t>Adjusted Taxable Income (“ATI”) </a:t>
            </a:r>
            <a:r>
              <a:rPr lang="en-US" sz="2300" b="1" dirty="0">
                <a:solidFill>
                  <a:srgbClr val="FF0000"/>
                </a:solidFill>
              </a:rPr>
              <a:t>***</a:t>
            </a:r>
            <a:endParaRPr lang="en-US" sz="2300" dirty="0"/>
          </a:p>
          <a:p>
            <a:endParaRPr lang="en-US" sz="2300" dirty="0"/>
          </a:p>
          <a:p>
            <a:r>
              <a:rPr lang="en-US" sz="2300" dirty="0"/>
              <a:t>Business Interest Expense (“BIE”) </a:t>
            </a:r>
            <a:r>
              <a:rPr lang="en-US" sz="2300" b="1" dirty="0">
                <a:solidFill>
                  <a:srgbClr val="FF0000"/>
                </a:solidFill>
              </a:rPr>
              <a:t>*</a:t>
            </a:r>
          </a:p>
          <a:p>
            <a:endParaRPr lang="en-US" sz="2300" dirty="0"/>
          </a:p>
          <a:p>
            <a:r>
              <a:rPr lang="en-US" sz="2300" dirty="0"/>
              <a:t>Business Interest Income (“BII”) </a:t>
            </a:r>
            <a:r>
              <a:rPr lang="en-US" sz="2300" b="1" dirty="0">
                <a:solidFill>
                  <a:srgbClr val="FF0000"/>
                </a:solidFill>
              </a:rPr>
              <a:t>**</a:t>
            </a:r>
            <a:endParaRPr lang="en-US" sz="2300" dirty="0"/>
          </a:p>
          <a:p>
            <a:endParaRPr lang="en-US" sz="2300" dirty="0"/>
          </a:p>
          <a:p>
            <a:r>
              <a:rPr lang="en-US" sz="2300" dirty="0"/>
              <a:t>Earnings Before Interest, Taxes, Depreciation, and Amortization (“EBITDA”) (2018 – 2021) </a:t>
            </a:r>
          </a:p>
          <a:p>
            <a:endParaRPr lang="en-US" sz="2300" dirty="0"/>
          </a:p>
          <a:p>
            <a:r>
              <a:rPr lang="en-US" sz="2300" dirty="0"/>
              <a:t>Earnings Before Interest and Taxes (“EBIT”) (2022 – Future)</a:t>
            </a:r>
          </a:p>
          <a:p>
            <a:endParaRPr lang="en-US" sz="2300" dirty="0"/>
          </a:p>
          <a:p>
            <a:r>
              <a:rPr lang="en-US" sz="2300" dirty="0"/>
              <a:t>Excess Business Interest Expense (“EBIE”) </a:t>
            </a:r>
            <a:r>
              <a:rPr lang="en-US" sz="2300" b="1" dirty="0">
                <a:solidFill>
                  <a:srgbClr val="FF0000"/>
                </a:solidFill>
              </a:rPr>
              <a:t>*</a:t>
            </a:r>
            <a:endParaRPr lang="en-US" sz="2300" dirty="0"/>
          </a:p>
          <a:p>
            <a:endParaRPr lang="en-US" sz="2300" dirty="0"/>
          </a:p>
          <a:p>
            <a:r>
              <a:rPr lang="en-US" sz="2300" b="1" dirty="0">
                <a:highlight>
                  <a:srgbClr val="FFFF00"/>
                </a:highlight>
              </a:rPr>
              <a:t>Excess Business Interest Income (“EBII”)</a:t>
            </a:r>
            <a:r>
              <a:rPr lang="en-US" sz="2300" dirty="0">
                <a:highlight>
                  <a:srgbClr val="FFFF00"/>
                </a:highlight>
              </a:rPr>
              <a:t> </a:t>
            </a:r>
            <a:r>
              <a:rPr lang="en-US" sz="2300" b="1" dirty="0">
                <a:solidFill>
                  <a:srgbClr val="FF0000"/>
                </a:solidFill>
              </a:rPr>
              <a:t>**</a:t>
            </a:r>
            <a:r>
              <a:rPr lang="en-US" sz="2300" dirty="0"/>
              <a:t> – </a:t>
            </a:r>
            <a:r>
              <a:rPr lang="en-US" sz="2300" b="1" u="sng" dirty="0">
                <a:solidFill>
                  <a:srgbClr val="FF0000"/>
                </a:solidFill>
                <a:highlight>
                  <a:srgbClr val="FFFF00"/>
                </a:highlight>
              </a:rPr>
              <a:t>Use it or Loose it! </a:t>
            </a:r>
            <a:endParaRPr lang="en-US" sz="2300" dirty="0"/>
          </a:p>
          <a:p>
            <a:endParaRPr lang="en-US" sz="2300" dirty="0"/>
          </a:p>
          <a:p>
            <a:r>
              <a:rPr lang="en-US" sz="2300" b="1" dirty="0">
                <a:highlight>
                  <a:srgbClr val="FFFF00"/>
                </a:highlight>
              </a:rPr>
              <a:t>Excess Taxable Income (“ETI”) </a:t>
            </a:r>
            <a:r>
              <a:rPr lang="en-US" sz="2300" b="1" dirty="0">
                <a:solidFill>
                  <a:srgbClr val="FF0000"/>
                </a:solidFill>
              </a:rPr>
              <a:t>*** </a:t>
            </a:r>
            <a:r>
              <a:rPr lang="en-US" sz="2300" dirty="0"/>
              <a:t>– </a:t>
            </a:r>
            <a:r>
              <a:rPr lang="en-US" sz="2300" b="1" u="sng" dirty="0">
                <a:solidFill>
                  <a:srgbClr val="FF0000"/>
                </a:solidFill>
                <a:highlight>
                  <a:srgbClr val="FFFF00"/>
                </a:highlight>
              </a:rPr>
              <a:t>Use it or Loose it! </a:t>
            </a:r>
          </a:p>
          <a:p>
            <a:endParaRPr lang="en-US" sz="2300" dirty="0"/>
          </a:p>
          <a:p>
            <a:r>
              <a:rPr lang="en-US" sz="2300" dirty="0"/>
              <a:t>Tentative Taxable Income (“TTI”)</a:t>
            </a:r>
            <a:r>
              <a:rPr lang="en-US" sz="2300" b="1" dirty="0">
                <a:solidFill>
                  <a:srgbClr val="FF0000"/>
                </a:solidFill>
              </a:rPr>
              <a:t> ***</a:t>
            </a:r>
            <a:endParaRPr lang="en-US" sz="2300" dirty="0"/>
          </a:p>
        </p:txBody>
      </p:sp>
      <p:sp>
        <p:nvSpPr>
          <p:cNvPr id="3" name="Slide Number Placeholder 2">
            <a:extLst>
              <a:ext uri="{FF2B5EF4-FFF2-40B4-BE49-F238E27FC236}">
                <a16:creationId xmlns:a16="http://schemas.microsoft.com/office/drawing/2014/main" id="{1DB3FB7A-267D-4AFF-8D44-5544BF314529}"/>
              </a:ext>
            </a:extLst>
          </p:cNvPr>
          <p:cNvSpPr>
            <a:spLocks noGrp="1"/>
          </p:cNvSpPr>
          <p:nvPr>
            <p:ph type="sldNum" sz="quarter" idx="12"/>
          </p:nvPr>
        </p:nvSpPr>
        <p:spPr/>
        <p:txBody>
          <a:bodyPr/>
          <a:lstStyle/>
          <a:p>
            <a:fld id="{B7BD4E8F-DB89-41F9-BBEF-35A5EF59F7D1}" type="slidenum">
              <a:rPr lang="en-US" smtClean="0"/>
              <a:t>28</a:t>
            </a:fld>
            <a:endParaRPr lang="en-US"/>
          </a:p>
        </p:txBody>
      </p:sp>
    </p:spTree>
    <p:extLst>
      <p:ext uri="{BB962C8B-B14F-4D97-AF65-F5344CB8AC3E}">
        <p14:creationId xmlns:p14="http://schemas.microsoft.com/office/powerpoint/2010/main" val="979228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0362" y="112478"/>
            <a:ext cx="12348117" cy="484881"/>
          </a:xfrm>
        </p:spPr>
        <p:txBody>
          <a:bodyPr>
            <a:noAutofit/>
          </a:bodyPr>
          <a:lstStyle/>
          <a:p>
            <a:pPr marL="0" indent="0">
              <a:buNone/>
            </a:pPr>
            <a:r>
              <a:rPr lang="en-US" sz="3500" dirty="0"/>
              <a:t>TCJA &amp; CARES Act - </a:t>
            </a:r>
            <a:r>
              <a:rPr lang="en-US" sz="3500" u="sng" dirty="0"/>
              <a:t>Business</a:t>
            </a:r>
            <a:r>
              <a:rPr lang="en-US" sz="3500" dirty="0"/>
              <a:t> Interest Expense Deduction – Summary</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606350" y="726729"/>
            <a:ext cx="11336606" cy="6131271"/>
          </a:xfrm>
        </p:spPr>
        <p:txBody>
          <a:bodyPr>
            <a:noAutofit/>
          </a:bodyPr>
          <a:lstStyle/>
          <a:p>
            <a:pPr marL="0" indent="0">
              <a:buNone/>
            </a:pPr>
            <a:r>
              <a:rPr lang="en-US" dirty="0">
                <a:highlight>
                  <a:srgbClr val="00FFFF"/>
                </a:highlight>
              </a:rPr>
              <a:t>TCJA &amp; CARES Act</a:t>
            </a:r>
          </a:p>
          <a:p>
            <a:pPr marL="0" indent="0">
              <a:buNone/>
            </a:pPr>
            <a:r>
              <a:rPr lang="en-US" u="sng" dirty="0">
                <a:highlight>
                  <a:srgbClr val="00FFFF"/>
                </a:highlight>
              </a:rPr>
              <a:t>Business</a:t>
            </a:r>
            <a:r>
              <a:rPr lang="en-US" dirty="0">
                <a:highlight>
                  <a:srgbClr val="00FFFF"/>
                </a:highlight>
              </a:rPr>
              <a:t> Interest Expense Deduction – Summary</a:t>
            </a:r>
          </a:p>
          <a:p>
            <a:pPr marL="0" indent="0">
              <a:buNone/>
            </a:pPr>
            <a:r>
              <a:rPr lang="en-US" dirty="0"/>
              <a:t>Single Definition of Int. Exp. – GILTI &amp; Business Int. Exp.</a:t>
            </a:r>
          </a:p>
          <a:p>
            <a:pPr marL="0" indent="0">
              <a:buNone/>
            </a:pPr>
            <a:r>
              <a:rPr lang="en-US" u="sng" dirty="0"/>
              <a:t>Business</a:t>
            </a:r>
            <a:r>
              <a:rPr lang="en-US" dirty="0"/>
              <a:t> Interest Expense Deduction Enablers &amp; Limiters</a:t>
            </a:r>
          </a:p>
          <a:p>
            <a:pPr marL="0" indent="0">
              <a:buNone/>
            </a:pPr>
            <a:r>
              <a:rPr lang="en-US" dirty="0"/>
              <a:t>Interest Expense Defined for Purposes of IRC § 163(j) – 13</a:t>
            </a:r>
          </a:p>
          <a:p>
            <a:pPr marL="0" indent="0">
              <a:buNone/>
            </a:pPr>
            <a:r>
              <a:rPr lang="en-US" u="sng" dirty="0"/>
              <a:t>Bus.</a:t>
            </a:r>
            <a:r>
              <a:rPr lang="en-US" dirty="0"/>
              <a:t> Int. Exp. Deducts - </a:t>
            </a:r>
            <a:r>
              <a:rPr lang="en-US" b="1" u="sng" dirty="0">
                <a:solidFill>
                  <a:srgbClr val="FF0000"/>
                </a:solidFill>
              </a:rPr>
              <a:t>After</a:t>
            </a:r>
            <a:r>
              <a:rPr lang="en-US" dirty="0"/>
              <a:t> to TCJA – Other Provisions Affecting Interest – 3</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29</a:t>
            </a:fld>
            <a:endParaRPr lang="en-US"/>
          </a:p>
        </p:txBody>
      </p:sp>
    </p:spTree>
    <p:extLst>
      <p:ext uri="{BB962C8B-B14F-4D97-AF65-F5344CB8AC3E}">
        <p14:creationId xmlns:p14="http://schemas.microsoft.com/office/powerpoint/2010/main" val="4218691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995978" y="112478"/>
            <a:ext cx="10260534" cy="484881"/>
          </a:xfrm>
        </p:spPr>
        <p:txBody>
          <a:bodyPr>
            <a:noAutofit/>
          </a:bodyPr>
          <a:lstStyle/>
          <a:p>
            <a:pPr algn="ctr"/>
            <a:r>
              <a:rPr lang="en-US" sz="4000" dirty="0"/>
              <a:t>Agenda - </a:t>
            </a:r>
            <a:r>
              <a:rPr lang="en-US" sz="4000" u="sng" dirty="0"/>
              <a:t>Business</a:t>
            </a:r>
            <a:r>
              <a:rPr lang="en-US" sz="4000" dirty="0"/>
              <a:t> Interest Expense Deductions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628652" y="726726"/>
            <a:ext cx="5393007" cy="6131271"/>
          </a:xfrm>
        </p:spPr>
        <p:txBody>
          <a:bodyPr>
            <a:noAutofit/>
          </a:bodyPr>
          <a:lstStyle/>
          <a:p>
            <a:pPr marL="0" indent="0">
              <a:buNone/>
            </a:pPr>
            <a:r>
              <a:rPr lang="en-US" sz="2350" dirty="0"/>
              <a:t>Background</a:t>
            </a:r>
          </a:p>
          <a:p>
            <a:pPr marL="0" indent="0">
              <a:buNone/>
            </a:pPr>
            <a:r>
              <a:rPr lang="en-US" sz="2350" dirty="0"/>
              <a:t>TCJA &amp; CARES Act</a:t>
            </a:r>
          </a:p>
          <a:p>
            <a:pPr marL="0" indent="0">
              <a:buNone/>
            </a:pPr>
            <a:r>
              <a:rPr lang="en-US" sz="2350" u="sng" dirty="0"/>
              <a:t>Business</a:t>
            </a:r>
            <a:r>
              <a:rPr lang="en-US" sz="2350" dirty="0"/>
              <a:t> Interest Expense Deduction – Summary</a:t>
            </a:r>
          </a:p>
          <a:p>
            <a:pPr marL="0" indent="0">
              <a:buNone/>
            </a:pPr>
            <a:r>
              <a:rPr lang="en-US" sz="2350" u="sng" dirty="0"/>
              <a:t>Business</a:t>
            </a:r>
            <a:r>
              <a:rPr lang="en-US" sz="2350" dirty="0"/>
              <a:t> Interest Expense Deduction</a:t>
            </a:r>
          </a:p>
          <a:p>
            <a:pPr marL="0" indent="0">
              <a:buNone/>
            </a:pPr>
            <a:r>
              <a:rPr lang="en-US" sz="2350" dirty="0"/>
              <a:t>Enablers – BII</a:t>
            </a:r>
          </a:p>
          <a:p>
            <a:pPr marL="0" indent="0">
              <a:buNone/>
            </a:pPr>
            <a:r>
              <a:rPr lang="en-US" sz="2350" dirty="0"/>
              <a:t>Limiters - ATI</a:t>
            </a:r>
          </a:p>
          <a:p>
            <a:pPr marL="0" indent="0">
              <a:buNone/>
            </a:pPr>
            <a:r>
              <a:rPr lang="en-US" sz="2350" dirty="0"/>
              <a:t>Enablers – Floor Plan</a:t>
            </a:r>
          </a:p>
          <a:p>
            <a:pPr marL="0" indent="0">
              <a:buNone/>
            </a:pPr>
            <a:r>
              <a:rPr lang="en-US" sz="2350" dirty="0"/>
              <a:t>Exceptions</a:t>
            </a:r>
          </a:p>
          <a:p>
            <a:pPr marL="0" indent="0">
              <a:buNone/>
            </a:pPr>
            <a:r>
              <a:rPr lang="en-US" sz="2350" dirty="0"/>
              <a:t>Exceptions - Average annual gross receipts do not exceed $ 25 M ($ 26 M  2019 / 21)</a:t>
            </a:r>
          </a:p>
          <a:p>
            <a:pPr marL="0" indent="0">
              <a:buNone/>
            </a:pPr>
            <a:r>
              <a:rPr lang="en-US" sz="2350" dirty="0"/>
              <a:t>Exceptions – Performing services as an employee</a:t>
            </a:r>
          </a:p>
          <a:p>
            <a:pPr marL="0" indent="0">
              <a:buNone/>
            </a:pPr>
            <a:r>
              <a:rPr lang="en-US" sz="2350" dirty="0"/>
              <a:t>Exceptions – Electing (irrevocable) real property trade or business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3</a:t>
            </a:fld>
            <a:endParaRPr lang="en-US" dirty="0"/>
          </a:p>
        </p:txBody>
      </p:sp>
      <p:sp>
        <p:nvSpPr>
          <p:cNvPr id="10" name="Content Placeholder 2">
            <a:extLst>
              <a:ext uri="{FF2B5EF4-FFF2-40B4-BE49-F238E27FC236}">
                <a16:creationId xmlns:a16="http://schemas.microsoft.com/office/drawing/2014/main" id="{4CF728F1-1D49-4E87-A754-FC37782F3CDC}"/>
              </a:ext>
            </a:extLst>
          </p:cNvPr>
          <p:cNvSpPr txBox="1">
            <a:spLocks/>
          </p:cNvSpPr>
          <p:nvPr/>
        </p:nvSpPr>
        <p:spPr>
          <a:xfrm>
            <a:off x="6133633" y="734165"/>
            <a:ext cx="5393007" cy="59900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Exceptions – Electing (irrevocable) farming business</a:t>
            </a:r>
          </a:p>
          <a:p>
            <a:pPr marL="0" indent="0">
              <a:buNone/>
            </a:pPr>
            <a:r>
              <a:rPr lang="en-US" sz="2400" dirty="0"/>
              <a:t>Exceptions – Sale or furnishing certain utility services</a:t>
            </a:r>
          </a:p>
          <a:p>
            <a:pPr marL="0" indent="0">
              <a:buFont typeface="Arial" panose="020B0604020202020204" pitchFamily="34" charset="0"/>
              <a:buNone/>
            </a:pPr>
            <a:r>
              <a:rPr lang="en-US" sz="2400" dirty="0"/>
              <a:t>C Corps. (including Real Estate Investment Trusts (“REITs”), Regulated Investment Companies (“RICs”), and members of consolidated groups) and tax-exempt corporations</a:t>
            </a:r>
          </a:p>
          <a:p>
            <a:pPr marL="0" indent="0">
              <a:buFont typeface="Arial" panose="020B0604020202020204" pitchFamily="34" charset="0"/>
              <a:buNone/>
            </a:pPr>
            <a:r>
              <a:rPr lang="en-US" sz="2400" dirty="0"/>
              <a:t>Partnerships &amp; S Corporations</a:t>
            </a:r>
          </a:p>
          <a:p>
            <a:pPr marL="0" indent="0">
              <a:buFont typeface="Arial" panose="020B0604020202020204" pitchFamily="34" charset="0"/>
              <a:buNone/>
            </a:pPr>
            <a:r>
              <a:rPr lang="en-US" sz="2400" dirty="0"/>
              <a:t>Controlled Foreign Corporations (“CFCs”)</a:t>
            </a:r>
            <a:endParaRPr lang="en-US" sz="2400" i="1" dirty="0"/>
          </a:p>
          <a:p>
            <a:pPr marL="0" indent="0">
              <a:buFont typeface="Arial" panose="020B0604020202020204" pitchFamily="34" charset="0"/>
              <a:buNone/>
            </a:pPr>
            <a:r>
              <a:rPr lang="en-US" sz="2400" dirty="0"/>
              <a:t>Effectively Connected Income (“ECI”)</a:t>
            </a:r>
          </a:p>
          <a:p>
            <a:pPr marL="0" indent="0">
              <a:buFont typeface="Arial" panose="020B0604020202020204" pitchFamily="34" charset="0"/>
              <a:buNone/>
            </a:pPr>
            <a:r>
              <a:rPr lang="en-US" sz="2400" dirty="0"/>
              <a:t>Summary of Forms Possibly Used with Form 8990</a:t>
            </a:r>
          </a:p>
          <a:p>
            <a:pPr marL="0" indent="0">
              <a:buFont typeface="Arial" panose="020B0604020202020204" pitchFamily="34" charset="0"/>
              <a:buNone/>
            </a:pPr>
            <a:r>
              <a:rPr lang="en-US" sz="2400" dirty="0"/>
              <a:t>What Happens </a:t>
            </a:r>
            <a:r>
              <a:rPr lang="en-US" sz="2400" b="1" u="sng" dirty="0">
                <a:solidFill>
                  <a:srgbClr val="FF0000"/>
                </a:solidFill>
              </a:rPr>
              <a:t>After</a:t>
            </a:r>
            <a:r>
              <a:rPr lang="en-US" sz="2400" dirty="0"/>
              <a:t> 2020???</a:t>
            </a:r>
          </a:p>
        </p:txBody>
      </p:sp>
    </p:spTree>
    <p:extLst>
      <p:ext uri="{BB962C8B-B14F-4D97-AF65-F5344CB8AC3E}">
        <p14:creationId xmlns:p14="http://schemas.microsoft.com/office/powerpoint/2010/main" val="37436145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59367" y="93757"/>
            <a:ext cx="10047245" cy="484881"/>
          </a:xfrm>
        </p:spPr>
        <p:txBody>
          <a:bodyPr>
            <a:normAutofit fontScale="90000"/>
          </a:bodyPr>
          <a:lstStyle/>
          <a:p>
            <a:pPr algn="ctr"/>
            <a:r>
              <a:rPr lang="en-US" u="sng" dirty="0">
                <a:highlight>
                  <a:srgbClr val="FFFF00"/>
                </a:highlight>
              </a:rPr>
              <a:t>Business</a:t>
            </a:r>
            <a:r>
              <a:rPr lang="en-US" dirty="0">
                <a:highlight>
                  <a:srgbClr val="FFFF00"/>
                </a:highlight>
              </a:rPr>
              <a:t> Interest Expense Deduction - Summary</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4180294" cy="3293209"/>
          </a:xfrm>
          <a:prstGeom prst="rect">
            <a:avLst/>
          </a:prstGeom>
          <a:noFill/>
        </p:spPr>
        <p:txBody>
          <a:bodyPr wrap="square" rtlCol="0">
            <a:spAutoFit/>
          </a:bodyPr>
          <a:lstStyle/>
          <a:p>
            <a:r>
              <a:rPr lang="en-US" sz="2600" b="1" dirty="0"/>
              <a:t>Enablers &amp; Limiters</a:t>
            </a:r>
            <a:r>
              <a:rPr lang="en-US" sz="2600" dirty="0"/>
              <a:t>: </a:t>
            </a:r>
          </a:p>
          <a:p>
            <a:pPr marL="457200" indent="-457200">
              <a:buFont typeface="Arial" panose="020B0604020202020204" pitchFamily="34" charset="0"/>
              <a:buChar char="•"/>
            </a:pPr>
            <a:r>
              <a:rPr lang="en-US" sz="2600" dirty="0"/>
              <a:t>BII</a:t>
            </a:r>
          </a:p>
          <a:p>
            <a:pPr marL="457200" indent="-457200">
              <a:buFont typeface="Arial" panose="020B0604020202020204" pitchFamily="34" charset="0"/>
              <a:buChar char="•"/>
            </a:pPr>
            <a:r>
              <a:rPr lang="en-US" sz="2600" dirty="0"/>
              <a:t>ATI - 30% </a:t>
            </a:r>
            <a:r>
              <a:rPr lang="en-US" sz="2600" b="1" dirty="0">
                <a:solidFill>
                  <a:srgbClr val="FF0000"/>
                </a:solidFill>
              </a:rPr>
              <a:t>√ </a:t>
            </a:r>
            <a:r>
              <a:rPr lang="en-US" sz="2600" dirty="0"/>
              <a:t>of EBITDA  2018 – 2021 then </a:t>
            </a:r>
          </a:p>
          <a:p>
            <a:pPr marL="457200" indent="-457200">
              <a:buFont typeface="Arial" panose="020B0604020202020204" pitchFamily="34" charset="0"/>
              <a:buChar char="•"/>
            </a:pPr>
            <a:r>
              <a:rPr lang="en-US" sz="2600" dirty="0"/>
              <a:t>ATI - 30%</a:t>
            </a:r>
            <a:r>
              <a:rPr lang="en-US" sz="2600" b="1" dirty="0">
                <a:solidFill>
                  <a:srgbClr val="FF0000"/>
                </a:solidFill>
              </a:rPr>
              <a:t> </a:t>
            </a:r>
            <a:r>
              <a:rPr lang="en-US" sz="2600" dirty="0"/>
              <a:t>of EBIT from 2022</a:t>
            </a:r>
          </a:p>
          <a:p>
            <a:pPr lvl="1" indent="-457200">
              <a:buFont typeface="Arial" panose="020B0604020202020204" pitchFamily="34" charset="0"/>
              <a:buChar char="•"/>
            </a:pPr>
            <a:r>
              <a:rPr lang="en-US" sz="2600" dirty="0"/>
              <a:t>Floor plan financing interest expense</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30</a:t>
            </a:fld>
            <a:endParaRPr lang="en-US"/>
          </a:p>
        </p:txBody>
      </p:sp>
      <p:sp>
        <p:nvSpPr>
          <p:cNvPr id="5" name="TextBox 4">
            <a:extLst>
              <a:ext uri="{FF2B5EF4-FFF2-40B4-BE49-F238E27FC236}">
                <a16:creationId xmlns:a16="http://schemas.microsoft.com/office/drawing/2014/main" id="{260D29D3-D9D7-4BF0-97A1-825ACF6D9A55}"/>
              </a:ext>
            </a:extLst>
          </p:cNvPr>
          <p:cNvSpPr txBox="1"/>
          <p:nvPr/>
        </p:nvSpPr>
        <p:spPr>
          <a:xfrm>
            <a:off x="646770" y="4059053"/>
            <a:ext cx="3958683" cy="1107996"/>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CARES Act increased to 50% for 2019 &amp; 2020 – can elect out – can elect 2019 ATI limit in 2020.</a:t>
            </a:r>
          </a:p>
        </p:txBody>
      </p:sp>
      <p:sp>
        <p:nvSpPr>
          <p:cNvPr id="12" name="TextBox 11">
            <a:extLst>
              <a:ext uri="{FF2B5EF4-FFF2-40B4-BE49-F238E27FC236}">
                <a16:creationId xmlns:a16="http://schemas.microsoft.com/office/drawing/2014/main" id="{1D175F4B-EEB8-4C86-90AB-FB01595A4D55}"/>
              </a:ext>
            </a:extLst>
          </p:cNvPr>
          <p:cNvSpPr txBox="1"/>
          <p:nvPr/>
        </p:nvSpPr>
        <p:spPr>
          <a:xfrm>
            <a:off x="5093319" y="717002"/>
            <a:ext cx="6347834" cy="3693319"/>
          </a:xfrm>
          <a:prstGeom prst="rect">
            <a:avLst/>
          </a:prstGeom>
          <a:noFill/>
        </p:spPr>
        <p:txBody>
          <a:bodyPr wrap="square">
            <a:spAutoFit/>
          </a:bodyPr>
          <a:lstStyle/>
          <a:p>
            <a:r>
              <a:rPr lang="en-US" sz="2600" b="1" dirty="0"/>
              <a:t>Exceptions:</a:t>
            </a:r>
          </a:p>
          <a:p>
            <a:pPr marL="457200" indent="-457200">
              <a:buFont typeface="Arial" panose="020B0604020202020204" pitchFamily="34" charset="0"/>
              <a:buChar char="•"/>
            </a:pPr>
            <a:r>
              <a:rPr lang="en-US" sz="2600" dirty="0"/>
              <a:t>Average annual gross receipts do not exceed $ 25 M ($ 26 M inflation adjusted – 2019 - 2021) for the prior 3-tax yr. period.</a:t>
            </a:r>
          </a:p>
          <a:p>
            <a:pPr marL="457200" indent="-457200">
              <a:buFont typeface="Arial" panose="020B0604020202020204" pitchFamily="34" charset="0"/>
              <a:buChar char="•"/>
            </a:pPr>
            <a:r>
              <a:rPr lang="en-US" sz="2600" dirty="0"/>
              <a:t>Performing services as an employee</a:t>
            </a:r>
          </a:p>
          <a:p>
            <a:pPr marL="457200" indent="-457200">
              <a:buFont typeface="Arial" panose="020B0604020202020204" pitchFamily="34" charset="0"/>
              <a:buChar char="•"/>
            </a:pPr>
            <a:r>
              <a:rPr lang="en-US" sz="2600" dirty="0"/>
              <a:t>Electing (irrevocable) real property trade or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Electing (irrevocable) farming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Sale or furnishing of certain utility services</a:t>
            </a:r>
          </a:p>
        </p:txBody>
      </p:sp>
      <p:sp>
        <p:nvSpPr>
          <p:cNvPr id="14" name="TextBox 13">
            <a:extLst>
              <a:ext uri="{FF2B5EF4-FFF2-40B4-BE49-F238E27FC236}">
                <a16:creationId xmlns:a16="http://schemas.microsoft.com/office/drawing/2014/main" id="{E60F4E94-4D1A-4152-AED6-22B33EAA9C24}"/>
              </a:ext>
            </a:extLst>
          </p:cNvPr>
          <p:cNvSpPr txBox="1"/>
          <p:nvPr/>
        </p:nvSpPr>
        <p:spPr>
          <a:xfrm>
            <a:off x="5207620" y="4378009"/>
            <a:ext cx="6423102" cy="769441"/>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One-Time Extension to Make or W/D Election (2018 - 2020) – CARES Act - Rev. Proc. 2020-22 (4-10-20)</a:t>
            </a:r>
          </a:p>
        </p:txBody>
      </p:sp>
      <p:sp>
        <p:nvSpPr>
          <p:cNvPr id="15" name="TextBox 14">
            <a:extLst>
              <a:ext uri="{FF2B5EF4-FFF2-40B4-BE49-F238E27FC236}">
                <a16:creationId xmlns:a16="http://schemas.microsoft.com/office/drawing/2014/main" id="{9DB52648-0D5D-4236-ABED-1794346CE7F0}"/>
              </a:ext>
            </a:extLst>
          </p:cNvPr>
          <p:cNvSpPr txBox="1"/>
          <p:nvPr/>
        </p:nvSpPr>
        <p:spPr>
          <a:xfrm>
            <a:off x="646773" y="5386043"/>
            <a:ext cx="10660564" cy="1354217"/>
          </a:xfrm>
          <a:prstGeom prst="rect">
            <a:avLst/>
          </a:prstGeom>
          <a:noFill/>
        </p:spPr>
        <p:txBody>
          <a:bodyPr wrap="square" rtlCol="0">
            <a:spAutoFit/>
          </a:bodyPr>
          <a:lstStyle/>
          <a:p>
            <a:r>
              <a:rPr lang="en-US" sz="2050" dirty="0"/>
              <a:t>Above rules generally apply to Individuals &amp; Others.  Above &amp; additional rules apply to </a:t>
            </a:r>
            <a:r>
              <a:rPr lang="en-US" sz="2050" b="1" dirty="0">
                <a:solidFill>
                  <a:srgbClr val="FF0000"/>
                </a:solidFill>
              </a:rPr>
              <a:t>(1) </a:t>
            </a:r>
            <a:r>
              <a:rPr lang="en-US" sz="2050" dirty="0"/>
              <a:t>C Corps. (including Real Estate Investment Trusts (“REITs”), Regulated Investment Companies (“RICs”), and members of consolidated groups) and tax-exempt corporations, </a:t>
            </a:r>
            <a:r>
              <a:rPr lang="en-US" sz="2050" b="1" dirty="0">
                <a:solidFill>
                  <a:srgbClr val="FF0000"/>
                </a:solidFill>
              </a:rPr>
              <a:t>(2) </a:t>
            </a:r>
            <a:r>
              <a:rPr lang="en-US" sz="2050" dirty="0"/>
              <a:t>Partnerships &amp; S Corporations, </a:t>
            </a:r>
            <a:r>
              <a:rPr lang="en-US" sz="2050" b="1" dirty="0">
                <a:solidFill>
                  <a:srgbClr val="FF0000"/>
                </a:solidFill>
              </a:rPr>
              <a:t>(3) </a:t>
            </a:r>
            <a:r>
              <a:rPr lang="en-US" sz="2050" dirty="0"/>
              <a:t>Controlled Foreign Corporations (“CFCs”), and </a:t>
            </a:r>
            <a:r>
              <a:rPr lang="en-US" sz="2050" b="1" dirty="0">
                <a:solidFill>
                  <a:srgbClr val="FF0000"/>
                </a:solidFill>
              </a:rPr>
              <a:t>(4)</a:t>
            </a:r>
            <a:r>
              <a:rPr lang="en-US" sz="2050" dirty="0"/>
              <a:t> Effectively Connected Income (“ECI”)</a:t>
            </a:r>
          </a:p>
        </p:txBody>
      </p:sp>
      <p:cxnSp>
        <p:nvCxnSpPr>
          <p:cNvPr id="11" name="Straight Connector 10">
            <a:extLst>
              <a:ext uri="{FF2B5EF4-FFF2-40B4-BE49-F238E27FC236}">
                <a16:creationId xmlns:a16="http://schemas.microsoft.com/office/drawing/2014/main" id="{AC957B9D-104B-4EAC-A7F5-6EA46B59637F}"/>
              </a:ext>
            </a:extLst>
          </p:cNvPr>
          <p:cNvCxnSpPr>
            <a:cxnSpLocks/>
          </p:cNvCxnSpPr>
          <p:nvPr/>
        </p:nvCxnSpPr>
        <p:spPr>
          <a:xfrm flipV="1">
            <a:off x="4962293" y="702528"/>
            <a:ext cx="0" cy="454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46563E0-8796-4C96-B266-68A92C7EA04D}"/>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8451141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422028" y="102276"/>
            <a:ext cx="11366679" cy="484881"/>
          </a:xfrm>
        </p:spPr>
        <p:txBody>
          <a:bodyPr>
            <a:normAutofit fontScale="90000"/>
          </a:bodyPr>
          <a:lstStyle/>
          <a:p>
            <a:pPr algn="ctr"/>
            <a:r>
              <a:rPr lang="en-US" dirty="0"/>
              <a:t>Single Definition of Int. Exp. – GILTI &amp; Business Int. Exp.</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700680"/>
            <a:ext cx="10761372" cy="6110425"/>
          </a:xfrm>
        </p:spPr>
        <p:txBody>
          <a:bodyPr>
            <a:noAutofit/>
          </a:bodyPr>
          <a:lstStyle/>
          <a:p>
            <a:pPr marL="0" indent="0">
              <a:buNone/>
            </a:pPr>
            <a:r>
              <a:rPr lang="en-US" sz="2500" dirty="0"/>
              <a:t>The Treasury Department and the IRS have determined that taxpayers and the government would benefit from the application of a single definition of interest for both IRC § 951A(b)(2)(B) and IRC § 163(j) (rather than the application of two partially overlapping, but ultimately different standards).  Accordingly, the final regulations define “interest expense” and “interest income” by reference to the definition of interest expense and interest income under IRC § 163(j).  See Treas. Reg. § 1.951A-4(b)(1)(ii) and (2)(ii).</a:t>
            </a:r>
          </a:p>
          <a:p>
            <a:pPr marL="0" indent="0">
              <a:buNone/>
            </a:pPr>
            <a:endParaRPr lang="en-US" sz="2500" dirty="0"/>
          </a:p>
          <a:p>
            <a:pPr marL="0" indent="0">
              <a:buNone/>
            </a:pPr>
            <a:r>
              <a:rPr lang="en-US" sz="2500" dirty="0"/>
              <a:t>The regulations under IRC § 163(j) address comments on the validity of the definition of interest expense and interest income that are used in those regulations.  Because the final regulations under IRC § 951A adopt this definition for purposes of determining specified interest expense, the discussion in the regulations under IRC § 163(j) will, by extension, address the validity of the definitions as used in IRC § 951A final regulations.</a:t>
            </a:r>
          </a:p>
          <a:p>
            <a:pPr marL="0" indent="0">
              <a:buNone/>
            </a:pPr>
            <a:endParaRPr lang="en-US" sz="2500" dirty="0"/>
          </a:p>
          <a:p>
            <a:pPr marL="0" indent="0">
              <a:buNone/>
            </a:pPr>
            <a:r>
              <a:rPr lang="en-US" sz="2500" dirty="0"/>
              <a:t>IRC § 163(j) and 951A(b)(2)(B) and Treas. Reg. § 1.951A-4(b)(1)(ii) and (2)(ii)</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61AB202-1377-46C2-A611-B43BA5E8BC80}"/>
              </a:ext>
            </a:extLst>
          </p:cNvPr>
          <p:cNvSpPr>
            <a:spLocks noGrp="1"/>
          </p:cNvSpPr>
          <p:nvPr>
            <p:ph type="sldNum" sz="quarter" idx="12"/>
          </p:nvPr>
        </p:nvSpPr>
        <p:spPr/>
        <p:txBody>
          <a:bodyPr/>
          <a:lstStyle/>
          <a:p>
            <a:fld id="{59999BA8-5833-4EBD-87D2-B05BF3439043}" type="slidenum">
              <a:rPr lang="en-US" smtClean="0"/>
              <a:t>31</a:t>
            </a:fld>
            <a:endParaRPr lang="en-US"/>
          </a:p>
        </p:txBody>
      </p:sp>
    </p:spTree>
    <p:extLst>
      <p:ext uri="{BB962C8B-B14F-4D97-AF65-F5344CB8AC3E}">
        <p14:creationId xmlns:p14="http://schemas.microsoft.com/office/powerpoint/2010/main" val="1722710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23022" y="138361"/>
            <a:ext cx="11753385" cy="484881"/>
          </a:xfrm>
        </p:spPr>
        <p:txBody>
          <a:bodyPr>
            <a:normAutofit fontScale="90000"/>
          </a:bodyPr>
          <a:lstStyle/>
          <a:p>
            <a:pPr algn="ctr"/>
            <a:r>
              <a:rPr lang="en-US" u="sng" dirty="0"/>
              <a:t>Business</a:t>
            </a:r>
            <a:r>
              <a:rPr lang="en-US" dirty="0"/>
              <a:t> Interest Expense Deduction Enablers &amp; Limiters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28503"/>
            <a:ext cx="10761372" cy="6370975"/>
          </a:xfrm>
          <a:prstGeom prst="rect">
            <a:avLst/>
          </a:prstGeom>
          <a:noFill/>
        </p:spPr>
        <p:txBody>
          <a:bodyPr wrap="square" rtlCol="0">
            <a:spAutoFit/>
          </a:bodyPr>
          <a:lstStyle/>
          <a:p>
            <a:pPr lvl="1"/>
            <a:r>
              <a:rPr lang="en-US" sz="2500" dirty="0"/>
              <a:t>Treating amounts that are closely related to interest as interest income or expense when appropriate to achieve a statutory purpose is not new; most of the rules treating such payments as interest in these proposed regulations were developed in [Temp. Treas. Reg.] § 1.861–9T and [Treas. Reg.] § 1.954–2. . . . Thus, for example, in certain cases, </a:t>
            </a:r>
            <a:r>
              <a:rPr lang="en-US" sz="2500" dirty="0">
                <a:highlight>
                  <a:srgbClr val="FFFF00"/>
                </a:highlight>
              </a:rPr>
              <a:t>an amount that was previously deductible under section 162 without limitation could now be tested as business interest expense under section 163(j).  </a:t>
            </a:r>
          </a:p>
          <a:p>
            <a:pPr marL="4763" lvl="1" indent="-4763"/>
            <a:r>
              <a:rPr lang="en-US" sz="2500" dirty="0"/>
              <a:t>Preamble, REG-106089-18, RIN 1545-BO73, 83 FR 67490 (Dec. 28, 2018), at 67493, Column 3.</a:t>
            </a:r>
          </a:p>
          <a:p>
            <a:endParaRPr lang="en-US" sz="2500" dirty="0"/>
          </a:p>
          <a:p>
            <a:r>
              <a:rPr lang="en-US" sz="2500" dirty="0"/>
              <a:t>Foreign </a:t>
            </a:r>
            <a:r>
              <a:rPr lang="en-US" sz="2500" u="sng" dirty="0"/>
              <a:t>related</a:t>
            </a:r>
            <a:r>
              <a:rPr lang="en-US" sz="2500" dirty="0"/>
              <a:t> parties are on the cash method of accounting for deductions for certain payments, including interest expense.  Treas. Reg. § 1.267(a)-3(b)(1).  </a:t>
            </a:r>
          </a:p>
          <a:p>
            <a:endParaRPr lang="en-US" sz="2500" dirty="0"/>
          </a:p>
          <a:p>
            <a:r>
              <a:rPr lang="en-US" sz="2500" dirty="0"/>
              <a:t>Cash method of accounting rule applies to subpart F income, but not to GILTI for IRC §§ 163(e)(3)(B)(</a:t>
            </a:r>
            <a:r>
              <a:rPr lang="en-US" sz="2500" dirty="0" err="1"/>
              <a:t>i</a:t>
            </a:r>
            <a:r>
              <a:rPr lang="en-US" sz="2500" dirty="0"/>
              <a:t>) [OID] &amp; 267(a)(3)(B) [item payable to a CFC or PFIC].  </a:t>
            </a:r>
            <a:r>
              <a:rPr lang="en-US" sz="2500" strike="sngStrike" dirty="0">
                <a:highlight>
                  <a:srgbClr val="FFFF00"/>
                </a:highlight>
              </a:rPr>
              <a:t>Prop. </a:t>
            </a:r>
            <a:r>
              <a:rPr lang="en-US" sz="2500" dirty="0"/>
              <a:t>Treas. Reg. §§ 1.163(j)-3</a:t>
            </a:r>
            <a:r>
              <a:rPr lang="en-US" sz="2800" dirty="0"/>
              <a:t> (</a:t>
            </a:r>
            <a:r>
              <a:rPr lang="en-US" sz="2800" b="1" dirty="0">
                <a:solidFill>
                  <a:srgbClr val="FF0000"/>
                </a:solidFill>
              </a:rPr>
              <a:t>2020</a:t>
            </a:r>
            <a:r>
              <a:rPr lang="en-US" sz="2800" dirty="0"/>
              <a:t>)</a:t>
            </a:r>
            <a:r>
              <a:rPr lang="en-US" sz="2500" dirty="0"/>
              <a:t>.</a:t>
            </a:r>
          </a:p>
        </p:txBody>
      </p:sp>
      <p:sp>
        <p:nvSpPr>
          <p:cNvPr id="8" name="Slide Number Placeholder 7">
            <a:extLst>
              <a:ext uri="{FF2B5EF4-FFF2-40B4-BE49-F238E27FC236}">
                <a16:creationId xmlns:a16="http://schemas.microsoft.com/office/drawing/2014/main" id="{6BC4B4B2-4033-4A8A-9B3A-6C4583A3399E}"/>
              </a:ext>
            </a:extLst>
          </p:cNvPr>
          <p:cNvSpPr>
            <a:spLocks noGrp="1"/>
          </p:cNvSpPr>
          <p:nvPr>
            <p:ph type="sldNum" sz="quarter" idx="12"/>
          </p:nvPr>
        </p:nvSpPr>
        <p:spPr/>
        <p:txBody>
          <a:bodyPr/>
          <a:lstStyle/>
          <a:p>
            <a:fld id="{59999BA8-5833-4EBD-87D2-B05BF3439043}" type="slidenum">
              <a:rPr lang="en-US" smtClean="0"/>
              <a:t>32</a:t>
            </a:fld>
            <a:endParaRPr lang="en-US" dirty="0"/>
          </a:p>
        </p:txBody>
      </p:sp>
    </p:spTree>
    <p:extLst>
      <p:ext uri="{BB962C8B-B14F-4D97-AF65-F5344CB8AC3E}">
        <p14:creationId xmlns:p14="http://schemas.microsoft.com/office/powerpoint/2010/main" val="2779867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391884" y="78600"/>
            <a:ext cx="11079684" cy="484881"/>
          </a:xfrm>
        </p:spPr>
        <p:txBody>
          <a:bodyPr>
            <a:normAutofit fontScale="90000"/>
          </a:bodyPr>
          <a:lstStyle/>
          <a:p>
            <a:pPr algn="ctr"/>
            <a:r>
              <a:rPr lang="en-US" dirty="0"/>
              <a:t>Interest Expense Defined for Purposes of IRC § 163(j)</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155082" y="829633"/>
            <a:ext cx="11979768" cy="6028365"/>
          </a:xfrm>
        </p:spPr>
        <p:txBody>
          <a:bodyPr>
            <a:noAutofit/>
          </a:bodyPr>
          <a:lstStyle/>
          <a:p>
            <a:pPr marL="0" indent="0">
              <a:buNone/>
            </a:pPr>
            <a:r>
              <a:rPr lang="en-US" sz="2500" dirty="0"/>
              <a:t>(22) </a:t>
            </a:r>
            <a:r>
              <a:rPr lang="en-US" sz="2500" b="1" u="sng" dirty="0"/>
              <a:t>Interest</a:t>
            </a:r>
            <a:r>
              <a:rPr lang="en-US" sz="2500" dirty="0"/>
              <a:t>. The term </a:t>
            </a:r>
            <a:r>
              <a:rPr lang="en-US" sz="2500" b="1" u="sng" dirty="0"/>
              <a:t>interest</a:t>
            </a:r>
            <a:r>
              <a:rPr lang="en-US" sz="2500" dirty="0"/>
              <a:t> means any amount described in paragraph (b)(22)(</a:t>
            </a:r>
            <a:r>
              <a:rPr lang="en-US" sz="2500" dirty="0" err="1"/>
              <a:t>i</a:t>
            </a:r>
            <a:r>
              <a:rPr lang="en-US" sz="2500" dirty="0"/>
              <a:t>), (ii), (iii), or (iv) of this section. </a:t>
            </a:r>
          </a:p>
          <a:p>
            <a:pPr marL="571500" indent="-571500">
              <a:buAutoNum type="romanLcParenBoth"/>
            </a:pPr>
            <a:r>
              <a:rPr lang="en-US" sz="2500" b="1" u="sng" dirty="0"/>
              <a:t>In general</a:t>
            </a:r>
            <a:r>
              <a:rPr lang="en-US" sz="2500" dirty="0"/>
              <a:t>. Interest is an amount paid, received, or accrued as compensation for the use or forbearance of money under the terms of an instrument or contractual arrangement, including a series of transactions, that is treated as a debt instrument for purposes of section 1275(a) and §1.1275-1(d), and not treated as stock under §1.385-3, or an amount that is treated as interest under other provisions of the </a:t>
            </a:r>
            <a:r>
              <a:rPr lang="en-US" sz="2500" strike="sngStrike" dirty="0">
                <a:highlight>
                  <a:srgbClr val="FFFF00"/>
                </a:highlight>
              </a:rPr>
              <a:t>Internal Revenue Code (</a:t>
            </a:r>
            <a:r>
              <a:rPr lang="en-US" sz="2500" dirty="0"/>
              <a:t>Code</a:t>
            </a:r>
            <a:r>
              <a:rPr lang="en-US" sz="2500" strike="sngStrike" dirty="0">
                <a:highlight>
                  <a:srgbClr val="FFFF00"/>
                </a:highlight>
              </a:rPr>
              <a:t>)</a:t>
            </a:r>
            <a:r>
              <a:rPr lang="en-US" sz="2500" dirty="0"/>
              <a:t> or the Income Tax </a:t>
            </a:r>
            <a:r>
              <a:rPr lang="en-US" sz="2500" dirty="0" err="1"/>
              <a:t>R</a:t>
            </a:r>
            <a:r>
              <a:rPr lang="en-US" sz="2500" strike="sngStrike" dirty="0" err="1">
                <a:highlight>
                  <a:srgbClr val="FFFF00"/>
                </a:highlight>
              </a:rPr>
              <a:t>r</a:t>
            </a:r>
            <a:r>
              <a:rPr lang="en-US" sz="2500" dirty="0" err="1"/>
              <a:t>egulations</a:t>
            </a:r>
            <a:r>
              <a:rPr lang="en-US" sz="2500" dirty="0"/>
              <a:t> thereunder. Thus, </a:t>
            </a:r>
            <a:r>
              <a:rPr lang="en-US" sz="2500" strike="sngStrike" dirty="0">
                <a:highlight>
                  <a:srgbClr val="FFFF00"/>
                </a:highlight>
              </a:rPr>
              <a:t>for example, </a:t>
            </a:r>
            <a:r>
              <a:rPr lang="en-US" sz="2500" dirty="0"/>
              <a:t>interest includes</a:t>
            </a:r>
            <a:r>
              <a:rPr lang="en-US" sz="2500" dirty="0">
                <a:highlight>
                  <a:srgbClr val="FFFF00"/>
                </a:highlight>
              </a:rPr>
              <a:t>,</a:t>
            </a:r>
            <a:r>
              <a:rPr lang="en-US" sz="2500" strike="sngStrike" dirty="0">
                <a:highlight>
                  <a:srgbClr val="FFFF00"/>
                </a:highlight>
              </a:rPr>
              <a:t>–</a:t>
            </a:r>
            <a:r>
              <a:rPr lang="en-US" sz="2500" dirty="0">
                <a:highlight>
                  <a:srgbClr val="FFFF00"/>
                </a:highlight>
              </a:rPr>
              <a:t>but is not limited to, the following:</a:t>
            </a:r>
            <a:r>
              <a:rPr lang="en-US" sz="2500" dirty="0"/>
              <a:t> </a:t>
            </a:r>
          </a:p>
          <a:p>
            <a:pPr marL="457200" lvl="1" indent="0">
              <a:buNone/>
            </a:pPr>
            <a:endParaRPr lang="en-US" sz="2500" dirty="0"/>
          </a:p>
          <a:p>
            <a:pPr marL="457200" lvl="1" indent="0">
              <a:buNone/>
            </a:pPr>
            <a:r>
              <a:rPr lang="en-US" sz="2500" dirty="0"/>
              <a:t>(A) Original issue discount (OID), as adjusted by the holder for any acquisition premium or amortizable bond premium; </a:t>
            </a:r>
          </a:p>
          <a:p>
            <a:pPr marL="457200" lvl="1" indent="0">
              <a:buNone/>
            </a:pPr>
            <a:endParaRPr lang="en-US" sz="2500" dirty="0"/>
          </a:p>
          <a:p>
            <a:pPr marL="457200" lvl="1" indent="0">
              <a:buNone/>
            </a:pPr>
            <a:r>
              <a:rPr lang="en-US" sz="2500" dirty="0"/>
              <a:t>(B) Qualified stated interest, as adjusted by the holder for any amortizable bond premium or by the issuer for any bond issuance premium; </a:t>
            </a:r>
          </a:p>
          <a:p>
            <a:pPr marL="0" indent="0">
              <a:buNone/>
            </a:pPr>
            <a:r>
              <a:rPr lang="en-US" sz="2600" strike="sngStrike" dirty="0">
                <a:highlight>
                  <a:srgbClr val="FFFF00"/>
                </a:highlight>
              </a:rPr>
              <a:t>Prop. </a:t>
            </a:r>
            <a:r>
              <a:rPr lang="en-US" sz="2600" dirty="0"/>
              <a:t>Treas. Reg. §§ 1.163(j)-1(b)(</a:t>
            </a:r>
            <a:r>
              <a:rPr lang="en-US" sz="2600" strike="sngStrike" dirty="0">
                <a:highlight>
                  <a:srgbClr val="FFFF00"/>
                </a:highlight>
              </a:rPr>
              <a:t>20)</a:t>
            </a:r>
            <a:r>
              <a:rPr lang="en-US" sz="2600" dirty="0"/>
              <a:t>(22)</a:t>
            </a:r>
            <a:r>
              <a:rPr lang="en-US" sz="2800" dirty="0"/>
              <a:t> (</a:t>
            </a:r>
            <a:r>
              <a:rPr lang="en-US" sz="2800" b="1" dirty="0">
                <a:solidFill>
                  <a:srgbClr val="FF0000"/>
                </a:solidFill>
              </a:rPr>
              <a:t>2020</a:t>
            </a:r>
            <a:r>
              <a:rPr lang="en-US" sz="2800" dirty="0"/>
              <a:t>)</a:t>
            </a:r>
            <a:endParaRPr lang="en-US" sz="2600" dirty="0"/>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33</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150930" y="100637"/>
            <a:ext cx="958265"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13</a:t>
            </a:r>
          </a:p>
        </p:txBody>
      </p:sp>
    </p:spTree>
    <p:extLst>
      <p:ext uri="{BB962C8B-B14F-4D97-AF65-F5344CB8AC3E}">
        <p14:creationId xmlns:p14="http://schemas.microsoft.com/office/powerpoint/2010/main" val="25479461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Expense Defined for Purposes of IRC § 163(j)</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155082" y="794008"/>
            <a:ext cx="11979768" cy="6028366"/>
          </a:xfrm>
        </p:spPr>
        <p:txBody>
          <a:bodyPr>
            <a:noAutofit/>
          </a:bodyPr>
          <a:lstStyle/>
          <a:p>
            <a:pPr marL="0" indent="0">
              <a:buNone/>
            </a:pPr>
            <a:r>
              <a:rPr lang="en-US" sz="2600" dirty="0"/>
              <a:t>(</a:t>
            </a:r>
            <a:r>
              <a:rPr lang="en-US" sz="2600" dirty="0" err="1"/>
              <a:t>i</a:t>
            </a:r>
            <a:r>
              <a:rPr lang="en-US" sz="2600" b="1" dirty="0"/>
              <a:t>) </a:t>
            </a:r>
            <a:r>
              <a:rPr lang="en-US" sz="2600" b="1" u="sng" dirty="0"/>
              <a:t>In general</a:t>
            </a:r>
            <a:r>
              <a:rPr lang="en-US" sz="2600" b="1" dirty="0"/>
              <a:t> </a:t>
            </a:r>
            <a:r>
              <a:rPr lang="en-US" sz="2600" dirty="0"/>
              <a:t>(continued)</a:t>
            </a:r>
          </a:p>
          <a:p>
            <a:pPr marL="914400" lvl="2" indent="0">
              <a:buNone/>
            </a:pPr>
            <a:r>
              <a:rPr lang="en-US" sz="2600" dirty="0"/>
              <a:t>(C) Acquisition discount;</a:t>
            </a:r>
          </a:p>
          <a:p>
            <a:pPr marL="914400" lvl="2" indent="0">
              <a:buNone/>
            </a:pPr>
            <a:endParaRPr lang="en-US" sz="2600" dirty="0"/>
          </a:p>
          <a:p>
            <a:pPr marL="914400" lvl="2" indent="0">
              <a:buNone/>
            </a:pPr>
            <a:r>
              <a:rPr lang="en-US" sz="2600" dirty="0"/>
              <a:t>(D) Amounts treated as taxable OID under section 1286 (relating to stripped bonds and stripped coupons); </a:t>
            </a:r>
          </a:p>
          <a:p>
            <a:pPr marL="914400" lvl="2" indent="0">
              <a:buNone/>
            </a:pPr>
            <a:endParaRPr lang="en-US" sz="2600" dirty="0"/>
          </a:p>
          <a:p>
            <a:pPr marL="914400" lvl="2" indent="0">
              <a:buNone/>
            </a:pPr>
            <a:r>
              <a:rPr lang="en-US" sz="2600" dirty="0"/>
              <a:t>(E) Accrued market discount on a market discount bond to the extent includible in income by the holder under either section 1276(a) or 1278(b); </a:t>
            </a:r>
          </a:p>
          <a:p>
            <a:pPr marL="914400" lvl="2" indent="0">
              <a:buNone/>
            </a:pPr>
            <a:endParaRPr lang="en-US" sz="2600" dirty="0"/>
          </a:p>
          <a:p>
            <a:pPr marL="914400" lvl="2" indent="0">
              <a:buNone/>
            </a:pPr>
            <a:r>
              <a:rPr lang="en-US" sz="2600" dirty="0"/>
              <a:t>(F) OID includible in income by a holder that has made an election under §1.1272-3 to treat all interest on a debt instrument as OID; </a:t>
            </a:r>
          </a:p>
          <a:p>
            <a:pPr marL="914400" lvl="2" indent="0">
              <a:buNone/>
            </a:pPr>
            <a:endParaRPr lang="en-US" sz="2600" dirty="0"/>
          </a:p>
          <a:p>
            <a:pPr marL="914400" lvl="2" indent="0">
              <a:buNone/>
            </a:pPr>
            <a:r>
              <a:rPr lang="en-US" sz="2600" dirty="0"/>
              <a:t>(G) OID on a synthetic debt instrument arising from an integrated transaction under §1.1275-6; </a:t>
            </a:r>
          </a:p>
          <a:p>
            <a:pPr marL="0" indent="0">
              <a:buNone/>
            </a:pPr>
            <a:r>
              <a:rPr lang="en-US" sz="2600" strike="sngStrike" dirty="0">
                <a:highlight>
                  <a:srgbClr val="FFFF00"/>
                </a:highlight>
              </a:rPr>
              <a:t>Prop. </a:t>
            </a:r>
            <a:r>
              <a:rPr lang="en-US" sz="2600" dirty="0"/>
              <a:t>Treas. Reg. §§ 1.163(j)-1(b)(</a:t>
            </a:r>
            <a:r>
              <a:rPr lang="en-US" sz="2600" strike="sngStrike" dirty="0">
                <a:highlight>
                  <a:srgbClr val="FFFF00"/>
                </a:highlight>
              </a:rPr>
              <a:t>20)</a:t>
            </a:r>
            <a:r>
              <a:rPr lang="en-US" sz="2600" dirty="0"/>
              <a:t>(22)</a:t>
            </a:r>
            <a:r>
              <a:rPr lang="en-US" sz="2800" dirty="0"/>
              <a:t> (</a:t>
            </a:r>
            <a:r>
              <a:rPr lang="en-US" sz="2800" b="1" dirty="0">
                <a:solidFill>
                  <a:srgbClr val="FF0000"/>
                </a:solidFill>
              </a:rPr>
              <a:t>2020</a:t>
            </a:r>
            <a:r>
              <a:rPr lang="en-US" sz="2800" dirty="0"/>
              <a:t>)</a:t>
            </a:r>
            <a:endParaRPr lang="en-US" sz="2600" dirty="0"/>
          </a:p>
          <a:p>
            <a:pPr marL="0" indent="0">
              <a:buNone/>
            </a:pPr>
            <a:endParaRPr lang="en-US" sz="3400" dirty="0"/>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34</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162806" y="100637"/>
            <a:ext cx="94639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13</a:t>
            </a:r>
          </a:p>
        </p:txBody>
      </p:sp>
    </p:spTree>
    <p:extLst>
      <p:ext uri="{BB962C8B-B14F-4D97-AF65-F5344CB8AC3E}">
        <p14:creationId xmlns:p14="http://schemas.microsoft.com/office/powerpoint/2010/main" val="14565767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Expense Defined for Purposes of IRC § 163(j)</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155082" y="794008"/>
            <a:ext cx="11979768" cy="6028366"/>
          </a:xfrm>
        </p:spPr>
        <p:txBody>
          <a:bodyPr>
            <a:noAutofit/>
          </a:bodyPr>
          <a:lstStyle/>
          <a:p>
            <a:pPr marL="0" indent="0">
              <a:buNone/>
            </a:pPr>
            <a:r>
              <a:rPr lang="en-US" sz="2600" dirty="0"/>
              <a:t>(</a:t>
            </a:r>
            <a:r>
              <a:rPr lang="en-US" sz="2600" dirty="0" err="1"/>
              <a:t>i</a:t>
            </a:r>
            <a:r>
              <a:rPr lang="en-US" sz="2600" dirty="0"/>
              <a:t>) </a:t>
            </a:r>
            <a:r>
              <a:rPr lang="en-US" sz="2400" b="1" u="sng" dirty="0"/>
              <a:t>In general</a:t>
            </a:r>
            <a:r>
              <a:rPr lang="en-US" sz="2400" b="1" dirty="0"/>
              <a:t> </a:t>
            </a:r>
            <a:r>
              <a:rPr lang="en-US" sz="2600" dirty="0"/>
              <a:t>(continued)</a:t>
            </a:r>
          </a:p>
          <a:p>
            <a:pPr marL="914400" lvl="2" indent="0">
              <a:buNone/>
            </a:pPr>
            <a:endParaRPr lang="en-US" sz="2600" dirty="0"/>
          </a:p>
          <a:p>
            <a:pPr marL="914400" lvl="2" indent="0">
              <a:buNone/>
            </a:pPr>
            <a:r>
              <a:rPr lang="en-US" sz="2600" dirty="0"/>
              <a:t>(H) Repurchase premium to the extent deductible by the issuer under §1.163- 7(c)</a:t>
            </a:r>
            <a:r>
              <a:rPr lang="en-US" sz="2400" dirty="0"/>
              <a:t> </a:t>
            </a:r>
            <a:r>
              <a:rPr lang="en-US" sz="2400" dirty="0">
                <a:highlight>
                  <a:srgbClr val="FFFF00"/>
                </a:highlight>
              </a:rPr>
              <a:t>(determined without regard to section 163(j))</a:t>
            </a:r>
            <a:r>
              <a:rPr lang="en-US" sz="2600" dirty="0"/>
              <a:t>; </a:t>
            </a:r>
          </a:p>
          <a:p>
            <a:pPr marL="914400" lvl="2" indent="0">
              <a:buNone/>
            </a:pPr>
            <a:endParaRPr lang="en-US" sz="2600" dirty="0"/>
          </a:p>
          <a:p>
            <a:pPr marL="914400" lvl="2" indent="0">
              <a:buNone/>
            </a:pPr>
            <a:r>
              <a:rPr lang="en-US" sz="2600" dirty="0"/>
              <a:t>(I) Deferred payments treated as interest under section 483; </a:t>
            </a:r>
          </a:p>
          <a:p>
            <a:pPr marL="914400" lvl="2" indent="0">
              <a:buNone/>
            </a:pPr>
            <a:endParaRPr lang="en-US" sz="2600" dirty="0"/>
          </a:p>
          <a:p>
            <a:pPr marL="914400" lvl="2" indent="0">
              <a:buNone/>
            </a:pPr>
            <a:r>
              <a:rPr lang="en-US" sz="2600" dirty="0"/>
              <a:t>(J) Amounts treated as interest under a section 467 rental agreement; </a:t>
            </a:r>
          </a:p>
          <a:p>
            <a:pPr marL="914400" lvl="2" indent="0">
              <a:buNone/>
            </a:pPr>
            <a:endParaRPr lang="en-US" sz="2600" dirty="0"/>
          </a:p>
          <a:p>
            <a:pPr marL="914400" lvl="2" indent="0">
              <a:buNone/>
            </a:pPr>
            <a:r>
              <a:rPr lang="en-US" sz="2600" dirty="0"/>
              <a:t>(K) Amounts treated as interest under section 988; </a:t>
            </a:r>
          </a:p>
          <a:p>
            <a:pPr marL="914400" lvl="2" indent="0">
              <a:buNone/>
            </a:pPr>
            <a:endParaRPr lang="en-US" sz="2600" dirty="0"/>
          </a:p>
          <a:p>
            <a:pPr marL="914400" lvl="2" indent="0">
              <a:buNone/>
            </a:pPr>
            <a:r>
              <a:rPr lang="en-US" sz="2600" dirty="0"/>
              <a:t>(L) Forgone interest under section 7872; </a:t>
            </a:r>
          </a:p>
          <a:p>
            <a:pPr marL="914400" lvl="2" indent="0">
              <a:buNone/>
            </a:pPr>
            <a:endParaRPr lang="en-US" sz="2600" dirty="0"/>
          </a:p>
          <a:p>
            <a:pPr marL="0" indent="0">
              <a:buNone/>
            </a:pPr>
            <a:r>
              <a:rPr lang="en-US" sz="2600" strike="sngStrike" dirty="0">
                <a:highlight>
                  <a:srgbClr val="FFFF00"/>
                </a:highlight>
              </a:rPr>
              <a:t>Prop. </a:t>
            </a:r>
            <a:r>
              <a:rPr lang="en-US" sz="2600" dirty="0"/>
              <a:t>Treas. Reg. §§ 1.163(j)-1(b)(</a:t>
            </a:r>
            <a:r>
              <a:rPr lang="en-US" sz="2600" strike="sngStrike" dirty="0">
                <a:highlight>
                  <a:srgbClr val="FFFF00"/>
                </a:highlight>
              </a:rPr>
              <a:t>20)</a:t>
            </a:r>
            <a:r>
              <a:rPr lang="en-US" sz="2600" dirty="0"/>
              <a:t>(22)</a:t>
            </a:r>
            <a:r>
              <a:rPr lang="en-US" sz="2800" dirty="0"/>
              <a:t> (</a:t>
            </a:r>
            <a:r>
              <a:rPr lang="en-US" sz="2800" b="1" dirty="0">
                <a:solidFill>
                  <a:srgbClr val="FF0000"/>
                </a:solidFill>
              </a:rPr>
              <a:t>2020</a:t>
            </a:r>
            <a:r>
              <a:rPr lang="en-US" sz="2800" dirty="0"/>
              <a:t>)</a:t>
            </a:r>
            <a:endParaRPr lang="en-US" sz="2600" dirty="0"/>
          </a:p>
          <a:p>
            <a:pPr marL="0" indent="0">
              <a:buNone/>
            </a:pPr>
            <a:endParaRPr lang="en-US" sz="3400" dirty="0"/>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35</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162805" y="100637"/>
            <a:ext cx="94639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13</a:t>
            </a:r>
          </a:p>
        </p:txBody>
      </p:sp>
    </p:spTree>
    <p:extLst>
      <p:ext uri="{BB962C8B-B14F-4D97-AF65-F5344CB8AC3E}">
        <p14:creationId xmlns:p14="http://schemas.microsoft.com/office/powerpoint/2010/main" val="22464311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Expense Defined for Purposes of IRC § 163(j)</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155082" y="794008"/>
            <a:ext cx="11979768" cy="6028366"/>
          </a:xfrm>
        </p:spPr>
        <p:txBody>
          <a:bodyPr>
            <a:noAutofit/>
          </a:bodyPr>
          <a:lstStyle/>
          <a:p>
            <a:pPr marL="0" indent="0">
              <a:buNone/>
            </a:pPr>
            <a:r>
              <a:rPr lang="en-US" sz="2600" dirty="0"/>
              <a:t>(</a:t>
            </a:r>
            <a:r>
              <a:rPr lang="en-US" sz="2600" dirty="0" err="1"/>
              <a:t>i</a:t>
            </a:r>
            <a:r>
              <a:rPr lang="en-US" sz="2600" dirty="0"/>
              <a:t>) </a:t>
            </a:r>
            <a:r>
              <a:rPr lang="en-US" sz="2400" b="1" u="sng" dirty="0"/>
              <a:t>In general</a:t>
            </a:r>
            <a:r>
              <a:rPr lang="en-US" sz="2400" b="1" dirty="0"/>
              <a:t> </a:t>
            </a:r>
            <a:r>
              <a:rPr lang="en-US" sz="2600" dirty="0"/>
              <a:t>(continued)</a:t>
            </a:r>
          </a:p>
          <a:p>
            <a:pPr marL="914400" lvl="2" indent="0">
              <a:buNone/>
            </a:pPr>
            <a:endParaRPr lang="en-US" sz="2600" dirty="0"/>
          </a:p>
          <a:p>
            <a:pPr marL="914400" lvl="2" indent="0">
              <a:buNone/>
            </a:pPr>
            <a:r>
              <a:rPr lang="en-US" sz="2600" dirty="0"/>
              <a:t>(M) De minimis OID taken into account by the issuer;</a:t>
            </a:r>
          </a:p>
          <a:p>
            <a:pPr marL="914400" lvl="2" indent="0">
              <a:buNone/>
            </a:pPr>
            <a:endParaRPr lang="en-US" sz="2600" dirty="0"/>
          </a:p>
          <a:p>
            <a:pPr marL="914400" lvl="2" indent="0">
              <a:buNone/>
            </a:pPr>
            <a:r>
              <a:rPr lang="en-US" sz="2600" dirty="0"/>
              <a:t>(N) Amounts paid or received in connection with a sale-repurchase agreement treated as indebtedness under Federal tax principles; in the case of a sale-repurchase agreement relating to tax-exempt bonds, </a:t>
            </a:r>
            <a:r>
              <a:rPr lang="en-US" sz="2600" strike="sngStrike" dirty="0">
                <a:highlight>
                  <a:srgbClr val="FFFF00"/>
                </a:highlight>
              </a:rPr>
              <a:t>however, </a:t>
            </a:r>
            <a:r>
              <a:rPr lang="en-US" sz="2600" dirty="0"/>
              <a:t>the amount is not tax-exempt interest; </a:t>
            </a:r>
          </a:p>
          <a:p>
            <a:pPr marL="914400" lvl="2" indent="0">
              <a:buNone/>
            </a:pPr>
            <a:endParaRPr lang="en-US" sz="2600" dirty="0"/>
          </a:p>
          <a:p>
            <a:pPr marL="914400" lvl="2" indent="0">
              <a:buNone/>
            </a:pPr>
            <a:r>
              <a:rPr lang="en-US" sz="2600" dirty="0"/>
              <a:t>(O) Redeemable ground rent treated as interest under section 163(c); and </a:t>
            </a:r>
          </a:p>
          <a:p>
            <a:pPr marL="914400" lvl="2" indent="0">
              <a:buNone/>
            </a:pPr>
            <a:endParaRPr lang="en-US" sz="2600" dirty="0"/>
          </a:p>
          <a:p>
            <a:pPr marL="914400" lvl="2" indent="0">
              <a:buNone/>
            </a:pPr>
            <a:r>
              <a:rPr lang="en-US" sz="2600" dirty="0"/>
              <a:t>(P) Amounts treated as interest under section 636.</a:t>
            </a:r>
          </a:p>
          <a:p>
            <a:pPr marL="914400" lvl="2" indent="0">
              <a:buNone/>
            </a:pPr>
            <a:endParaRPr lang="en-US" sz="2600" dirty="0"/>
          </a:p>
          <a:p>
            <a:pPr marL="0" indent="0">
              <a:buNone/>
            </a:pPr>
            <a:r>
              <a:rPr lang="en-US" sz="2600" strike="sngStrike" dirty="0">
                <a:highlight>
                  <a:srgbClr val="FFFF00"/>
                </a:highlight>
              </a:rPr>
              <a:t>Prop. </a:t>
            </a:r>
            <a:r>
              <a:rPr lang="en-US" sz="2600" dirty="0"/>
              <a:t>Treas. Reg. §§ 1.163(j)-1(b)(</a:t>
            </a:r>
            <a:r>
              <a:rPr lang="en-US" sz="2600" strike="sngStrike" dirty="0">
                <a:highlight>
                  <a:srgbClr val="FFFF00"/>
                </a:highlight>
              </a:rPr>
              <a:t>20)</a:t>
            </a:r>
            <a:r>
              <a:rPr lang="en-US" sz="2600" dirty="0"/>
              <a:t>(22)</a:t>
            </a:r>
            <a:r>
              <a:rPr lang="en-US" sz="2800" dirty="0"/>
              <a:t> (</a:t>
            </a:r>
            <a:r>
              <a:rPr lang="en-US" sz="2800" b="1" dirty="0">
                <a:solidFill>
                  <a:srgbClr val="FF0000"/>
                </a:solidFill>
              </a:rPr>
              <a:t>2020</a:t>
            </a:r>
            <a:r>
              <a:rPr lang="en-US" sz="2800" dirty="0"/>
              <a:t>)</a:t>
            </a:r>
            <a:endParaRPr lang="en-US" sz="2600" dirty="0"/>
          </a:p>
          <a:p>
            <a:pPr marL="0" indent="0">
              <a:buNone/>
            </a:pPr>
            <a:endParaRPr lang="en-US" sz="3400" dirty="0"/>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36</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174681" y="100637"/>
            <a:ext cx="934514"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4 / 13</a:t>
            </a:r>
          </a:p>
        </p:txBody>
      </p:sp>
    </p:spTree>
    <p:extLst>
      <p:ext uri="{BB962C8B-B14F-4D97-AF65-F5344CB8AC3E}">
        <p14:creationId xmlns:p14="http://schemas.microsoft.com/office/powerpoint/2010/main" val="3011783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Expense Defined for Purposes of IRC § 163(j)</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79548" y="794008"/>
            <a:ext cx="10774252" cy="6028366"/>
          </a:xfrm>
        </p:spPr>
        <p:txBody>
          <a:bodyPr>
            <a:noAutofit/>
          </a:bodyPr>
          <a:lstStyle/>
          <a:p>
            <a:pPr marL="0" indent="0">
              <a:buNone/>
            </a:pPr>
            <a:r>
              <a:rPr lang="en-US" sz="2200" dirty="0"/>
              <a:t>(ii) </a:t>
            </a:r>
            <a:r>
              <a:rPr lang="en-US" sz="2200" b="1" u="sng" dirty="0"/>
              <a:t>Swaps with significant nonperiodic payments</a:t>
            </a:r>
            <a:r>
              <a:rPr lang="en-US" sz="2200" dirty="0"/>
              <a:t>—</a:t>
            </a:r>
          </a:p>
          <a:p>
            <a:pPr marL="914400" lvl="2" indent="0">
              <a:buNone/>
            </a:pPr>
            <a:endParaRPr lang="en-US" sz="2200" dirty="0"/>
          </a:p>
          <a:p>
            <a:pPr marL="1428750" lvl="2" indent="-514350">
              <a:buAutoNum type="alphaUcParenBoth"/>
            </a:pPr>
            <a:r>
              <a:rPr lang="en-US" sz="2200" strike="sngStrike" dirty="0">
                <a:highlight>
                  <a:srgbClr val="FFFF00"/>
                </a:highlight>
              </a:rPr>
              <a:t>Non-cleared swaps. A swap other than a cleared swap with significant nonperiodic payments is treated as two separate transactions consisting of an on-market, level payment swap and a loan. The loan must be accounted for by the parties to the contract independently of the swap. The time value component associated with the loan, determined in accordance with §1.446-3(f)(2)(iii)(A), is recognized as interest expense to the payor and interest income to the recipient. </a:t>
            </a:r>
          </a:p>
          <a:p>
            <a:pPr marL="1428750" lvl="2" indent="-514350">
              <a:buAutoNum type="alphaUcParenBoth"/>
            </a:pPr>
            <a:endParaRPr lang="en-US" sz="2200" strike="sngStrike" dirty="0">
              <a:highlight>
                <a:srgbClr val="FFFF00"/>
              </a:highlight>
            </a:endParaRPr>
          </a:p>
          <a:p>
            <a:pPr marL="1428750" lvl="2" indent="-514350">
              <a:buAutoNum type="alphaUcParenBoth"/>
            </a:pPr>
            <a:r>
              <a:rPr lang="en-US" sz="2200" strike="sngStrike" dirty="0">
                <a:highlight>
                  <a:srgbClr val="FFFF00"/>
                </a:highlight>
              </a:rPr>
              <a:t>Cleared swaps. [Reserved]</a:t>
            </a:r>
          </a:p>
          <a:p>
            <a:pPr marL="1428750" lvl="2" indent="-514350">
              <a:buAutoNum type="alphaUcParenBoth"/>
            </a:pPr>
            <a:endParaRPr lang="en-US" sz="2200" dirty="0"/>
          </a:p>
          <a:p>
            <a:pPr marL="914400" lvl="2" indent="0">
              <a:buNone/>
            </a:pPr>
            <a:r>
              <a:rPr lang="en-US" sz="2200" dirty="0">
                <a:highlight>
                  <a:srgbClr val="FFFF00"/>
                </a:highlight>
              </a:rPr>
              <a:t>Revised provision not herein reproduced.  Embedded loan rule requires a bifurcation of these contracts into a loan and an on-market, level payment swap.  The embedded loan rule is delayed for one year (unless the taxpayer elects otherwise). </a:t>
            </a:r>
          </a:p>
          <a:p>
            <a:pPr marL="0" indent="0">
              <a:buNone/>
            </a:pPr>
            <a:endParaRPr lang="en-US" sz="2200" dirty="0">
              <a:highlight>
                <a:srgbClr val="FFFF00"/>
              </a:highlight>
            </a:endParaRPr>
          </a:p>
          <a:p>
            <a:pPr marL="0" indent="0">
              <a:buNone/>
            </a:pPr>
            <a:r>
              <a:rPr lang="en-US" sz="2200" strike="sngStrike" dirty="0">
                <a:highlight>
                  <a:srgbClr val="FFFF00"/>
                </a:highlight>
              </a:rPr>
              <a:t>Prop. </a:t>
            </a:r>
            <a:r>
              <a:rPr lang="en-US" sz="2200" dirty="0"/>
              <a:t>Treas. Reg. §§ 1.163(j)-1(b)(</a:t>
            </a:r>
            <a:r>
              <a:rPr lang="en-US" sz="2200" strike="sngStrike" dirty="0">
                <a:highlight>
                  <a:srgbClr val="FFFF00"/>
                </a:highlight>
              </a:rPr>
              <a:t>20)</a:t>
            </a:r>
            <a:r>
              <a:rPr lang="en-US" sz="2200" dirty="0"/>
              <a:t>(22)</a:t>
            </a:r>
            <a:r>
              <a:rPr lang="en-US" sz="2400" dirty="0"/>
              <a:t> (</a:t>
            </a:r>
            <a:r>
              <a:rPr lang="en-US" sz="2400" b="1" dirty="0">
                <a:solidFill>
                  <a:srgbClr val="FF0000"/>
                </a:solidFill>
              </a:rPr>
              <a:t>2020</a:t>
            </a:r>
            <a:r>
              <a:rPr lang="en-US" sz="2400" dirty="0"/>
              <a:t>)</a:t>
            </a:r>
            <a:endParaRPr lang="en-US" sz="2200" dirty="0"/>
          </a:p>
          <a:p>
            <a:pPr marL="0" indent="0">
              <a:buNone/>
            </a:pPr>
            <a:endParaRPr lang="en-US" sz="3400" dirty="0"/>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37</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186556" y="100637"/>
            <a:ext cx="922639"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5 / 13</a:t>
            </a:r>
          </a:p>
        </p:txBody>
      </p:sp>
    </p:spTree>
    <p:extLst>
      <p:ext uri="{BB962C8B-B14F-4D97-AF65-F5344CB8AC3E}">
        <p14:creationId xmlns:p14="http://schemas.microsoft.com/office/powerpoint/2010/main" val="14658579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Expense Defined for Purposes of IRC § 163(j)</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7" y="794008"/>
            <a:ext cx="10774252" cy="6028366"/>
          </a:xfrm>
        </p:spPr>
        <p:txBody>
          <a:bodyPr>
            <a:noAutofit/>
          </a:bodyPr>
          <a:lstStyle/>
          <a:p>
            <a:pPr marL="0" indent="0">
              <a:buNone/>
            </a:pPr>
            <a:r>
              <a:rPr lang="en-US" sz="2600" dirty="0"/>
              <a:t>(iii) </a:t>
            </a:r>
            <a:r>
              <a:rPr lang="en-US" sz="2600" b="1" u="sng" dirty="0"/>
              <a:t>Other amounts treated as interest</a:t>
            </a:r>
            <a:r>
              <a:rPr lang="en-US" sz="2600" dirty="0"/>
              <a:t>—</a:t>
            </a:r>
          </a:p>
          <a:p>
            <a:pPr marL="914400" lvl="1" indent="-457200">
              <a:buAutoNum type="alphaUcParenBoth"/>
            </a:pPr>
            <a:endParaRPr lang="en-US" sz="2600" dirty="0"/>
          </a:p>
          <a:p>
            <a:pPr marL="914400" lvl="1" indent="-457200">
              <a:buAutoNum type="alphaUcParenBoth"/>
            </a:pPr>
            <a:r>
              <a:rPr lang="en-US" sz="2600" b="1" u="sng" dirty="0"/>
              <a:t>Treatment of premium</a:t>
            </a:r>
            <a:r>
              <a:rPr lang="en-US" sz="2600" dirty="0"/>
              <a:t>—</a:t>
            </a:r>
          </a:p>
          <a:p>
            <a:pPr marL="914400" lvl="2" indent="0">
              <a:buNone/>
            </a:pPr>
            <a:endParaRPr lang="en-US" sz="2600" dirty="0"/>
          </a:p>
          <a:p>
            <a:pPr marL="914400" lvl="2" indent="0">
              <a:buNone/>
            </a:pPr>
            <a:r>
              <a:rPr lang="en-US" sz="2600" dirty="0"/>
              <a:t>(1) </a:t>
            </a:r>
            <a:r>
              <a:rPr lang="en-US" sz="2600" b="1" u="sng" dirty="0"/>
              <a:t>Issuer</a:t>
            </a:r>
            <a:r>
              <a:rPr lang="en-US" sz="2600" dirty="0"/>
              <a:t>. If a debt instrument is issued at a premium within the meaning of §1.163-13, any ordinary income under §1.163-13(d)(4) is treated as interest income of the issuer. </a:t>
            </a:r>
          </a:p>
          <a:p>
            <a:pPr marL="914400" lvl="2" indent="0">
              <a:buNone/>
            </a:pPr>
            <a:endParaRPr lang="en-US" sz="2600" dirty="0"/>
          </a:p>
          <a:p>
            <a:pPr marL="914400" lvl="2" indent="0">
              <a:buNone/>
            </a:pPr>
            <a:r>
              <a:rPr lang="en-US" sz="2600" dirty="0"/>
              <a:t>(2) </a:t>
            </a:r>
            <a:r>
              <a:rPr lang="en-US" sz="2600" b="1" u="sng" dirty="0"/>
              <a:t>Holder</a:t>
            </a:r>
            <a:r>
              <a:rPr lang="en-US" sz="2600" dirty="0"/>
              <a:t>. If a taxable debt instrument is acquired at a premium within the meaning of §1.171-1 and the holder elects to amortize the premium, any amount otherwise deductible under section 171(a)(1) as a bond premium deduction under §1.171-2(a)(4)(</a:t>
            </a:r>
            <a:r>
              <a:rPr lang="en-US" sz="2600" dirty="0" err="1"/>
              <a:t>i</a:t>
            </a:r>
            <a:r>
              <a:rPr lang="en-US" sz="2600" dirty="0"/>
              <a:t>)(A) or (C) is treated as interest expense of the holder. </a:t>
            </a:r>
          </a:p>
          <a:p>
            <a:pPr marL="0" indent="0">
              <a:buNone/>
            </a:pPr>
            <a:endParaRPr lang="en-US" sz="2600" dirty="0"/>
          </a:p>
          <a:p>
            <a:pPr marL="0" indent="0">
              <a:buNone/>
            </a:pPr>
            <a:r>
              <a:rPr lang="en-US" sz="2600" strike="sngStrike" dirty="0">
                <a:highlight>
                  <a:srgbClr val="FFFF00"/>
                </a:highlight>
              </a:rPr>
              <a:t>Prop. </a:t>
            </a:r>
            <a:r>
              <a:rPr lang="en-US" sz="2600" dirty="0"/>
              <a:t>Treas. Reg. §§ 1.163(j)-1(b)(</a:t>
            </a:r>
            <a:r>
              <a:rPr lang="en-US" sz="2600" strike="sngStrike" dirty="0">
                <a:highlight>
                  <a:srgbClr val="FFFF00"/>
                </a:highlight>
              </a:rPr>
              <a:t>20)</a:t>
            </a:r>
            <a:r>
              <a:rPr lang="en-US" sz="2600" dirty="0"/>
              <a:t>(22)</a:t>
            </a:r>
            <a:r>
              <a:rPr lang="en-US" sz="2800" dirty="0"/>
              <a:t> (</a:t>
            </a:r>
            <a:r>
              <a:rPr lang="en-US" sz="2800" b="1" dirty="0">
                <a:solidFill>
                  <a:srgbClr val="FF0000"/>
                </a:solidFill>
              </a:rPr>
              <a:t>2020</a:t>
            </a:r>
            <a:r>
              <a:rPr lang="en-US" sz="2800" dirty="0"/>
              <a:t>)</a:t>
            </a:r>
            <a:endParaRPr lang="en-US" sz="2600" dirty="0"/>
          </a:p>
          <a:p>
            <a:pPr marL="0" indent="0">
              <a:buNone/>
            </a:pPr>
            <a:endParaRPr lang="en-US" sz="3400" dirty="0"/>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38</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186556" y="100637"/>
            <a:ext cx="922639"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6 / 13</a:t>
            </a:r>
          </a:p>
        </p:txBody>
      </p:sp>
    </p:spTree>
    <p:extLst>
      <p:ext uri="{BB962C8B-B14F-4D97-AF65-F5344CB8AC3E}">
        <p14:creationId xmlns:p14="http://schemas.microsoft.com/office/powerpoint/2010/main" val="2121567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Expense Defined for Purposes of IRC § 163(j)</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23757" y="794008"/>
            <a:ext cx="11400311" cy="6028366"/>
          </a:xfrm>
        </p:spPr>
        <p:txBody>
          <a:bodyPr>
            <a:noAutofit/>
          </a:bodyPr>
          <a:lstStyle/>
          <a:p>
            <a:pPr marL="0" indent="0">
              <a:buNone/>
            </a:pPr>
            <a:r>
              <a:rPr lang="en-US" sz="2600" dirty="0"/>
              <a:t>(iii) </a:t>
            </a:r>
            <a:r>
              <a:rPr lang="en-US" sz="2600" b="1" u="sng" dirty="0"/>
              <a:t>Other amounts treated as interest</a:t>
            </a:r>
            <a:r>
              <a:rPr lang="en-US" sz="2600" dirty="0"/>
              <a:t>— (continued)</a:t>
            </a:r>
          </a:p>
          <a:p>
            <a:pPr marL="914400" lvl="1" indent="-457200">
              <a:buAutoNum type="alphaUcParenBoth"/>
            </a:pPr>
            <a:endParaRPr lang="en-US" sz="2600" dirty="0"/>
          </a:p>
          <a:p>
            <a:pPr marL="457200" lvl="1" indent="0">
              <a:buNone/>
            </a:pPr>
            <a:r>
              <a:rPr lang="en-US" sz="2600" b="1" dirty="0"/>
              <a:t>(B)</a:t>
            </a:r>
            <a:r>
              <a:rPr lang="en-US" sz="2600" dirty="0"/>
              <a:t> </a:t>
            </a:r>
            <a:r>
              <a:rPr lang="en-US" sz="2600" b="1" u="sng" dirty="0"/>
              <a:t>Treatment of ordinary income or loss on certain debt instruments</a:t>
            </a:r>
            <a:r>
              <a:rPr lang="en-US" sz="2600" dirty="0"/>
              <a:t>. If an issuer of a contingent payment debt instrument subject to §1.1275-4(b), a nonfunctional currency contingent payment debt instrument subject to §1.988-6, or an inflation indexed debt instrument subject to §1.1275-7 recognizes ordinary income on the debt instrument in accordance with the rules in §1.1275-4(b), §1.988-6(b)(2), or §1.1275-7(f), whichever is applicable, the ordinary income is treated as interest income of the issuer. If a holder of a contingent payment debt instrument subject to §1.1275-4(b), a nonfunctional currency contingent payment debt instrument subject to §1.988-6, or an inflation-indexed debt instrument subject to §1.1275-7 recognizes an ordinary loss on the debt instrument in accordance with the rules in §1.1275-4(b), §1.988-6(b)(2), or §1.1275-7(f), whichever is applicable, the ordinary loss is treated as interest expense of the holder. </a:t>
            </a:r>
          </a:p>
          <a:p>
            <a:pPr marL="0" indent="0">
              <a:buNone/>
            </a:pPr>
            <a:r>
              <a:rPr lang="en-US" sz="2600" strike="sngStrike" dirty="0">
                <a:highlight>
                  <a:srgbClr val="FFFF00"/>
                </a:highlight>
              </a:rPr>
              <a:t>Prop. </a:t>
            </a:r>
            <a:r>
              <a:rPr lang="en-US" sz="2600" dirty="0"/>
              <a:t>Treas. Reg. §§ 1.163(j)-1(b)(</a:t>
            </a:r>
            <a:r>
              <a:rPr lang="en-US" sz="2600" strike="sngStrike" dirty="0">
                <a:highlight>
                  <a:srgbClr val="FFFF00"/>
                </a:highlight>
              </a:rPr>
              <a:t>20)</a:t>
            </a:r>
            <a:r>
              <a:rPr lang="en-US" sz="2600" dirty="0"/>
              <a:t>(22)</a:t>
            </a:r>
            <a:r>
              <a:rPr lang="en-US" sz="2800" dirty="0"/>
              <a:t> (</a:t>
            </a:r>
            <a:r>
              <a:rPr lang="en-US" sz="2800" b="1" dirty="0">
                <a:solidFill>
                  <a:srgbClr val="FF0000"/>
                </a:solidFill>
              </a:rPr>
              <a:t>2020</a:t>
            </a:r>
            <a:r>
              <a:rPr lang="en-US" sz="2800" dirty="0"/>
              <a:t>)</a:t>
            </a:r>
            <a:endParaRPr lang="en-US" sz="2600" dirty="0"/>
          </a:p>
          <a:p>
            <a:pPr marL="0" indent="0">
              <a:buNone/>
            </a:pPr>
            <a:endParaRPr lang="en-US" sz="3400" dirty="0"/>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39</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150929" y="100637"/>
            <a:ext cx="958265"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7 / 13</a:t>
            </a:r>
          </a:p>
        </p:txBody>
      </p:sp>
    </p:spTree>
    <p:extLst>
      <p:ext uri="{BB962C8B-B14F-4D97-AF65-F5344CB8AC3E}">
        <p14:creationId xmlns:p14="http://schemas.microsoft.com/office/powerpoint/2010/main" val="3054108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4638912" y="112478"/>
            <a:ext cx="2937702" cy="484881"/>
          </a:xfrm>
        </p:spPr>
        <p:txBody>
          <a:bodyPr>
            <a:noAutofit/>
          </a:bodyPr>
          <a:lstStyle/>
          <a:p>
            <a:pPr algn="ctr"/>
            <a:r>
              <a:rPr lang="en-US" sz="4000" dirty="0"/>
              <a:t>Background</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628652" y="737879"/>
            <a:ext cx="10700987" cy="6131271"/>
          </a:xfrm>
        </p:spPr>
        <p:txBody>
          <a:bodyPr>
            <a:noAutofit/>
          </a:bodyPr>
          <a:lstStyle/>
          <a:p>
            <a:pPr marL="0" indent="0">
              <a:buNone/>
            </a:pPr>
            <a:r>
              <a:rPr lang="en-US" sz="2300" dirty="0">
                <a:highlight>
                  <a:srgbClr val="00FFFF"/>
                </a:highlight>
              </a:rPr>
              <a:t>Background</a:t>
            </a:r>
          </a:p>
          <a:p>
            <a:pPr marL="0" indent="0">
              <a:buNone/>
            </a:pPr>
            <a:r>
              <a:rPr lang="en-US" sz="2300" dirty="0"/>
              <a:t>High Level Legislative History</a:t>
            </a:r>
          </a:p>
          <a:p>
            <a:pPr marL="0" indent="0">
              <a:buNone/>
            </a:pPr>
            <a:r>
              <a:rPr lang="en-US" sz="2300" dirty="0"/>
              <a:t>High Level Legislative History – Blue Book</a:t>
            </a:r>
          </a:p>
          <a:p>
            <a:pPr marL="0" indent="0">
              <a:buNone/>
            </a:pPr>
            <a:r>
              <a:rPr lang="en-US" sz="2300" dirty="0"/>
              <a:t>High Level Regulation History</a:t>
            </a:r>
          </a:p>
          <a:p>
            <a:pPr marL="0" indent="0">
              <a:buNone/>
            </a:pPr>
            <a:r>
              <a:rPr lang="en-US" sz="2300" dirty="0"/>
              <a:t>Interest Deductions – 2021 </a:t>
            </a:r>
            <a:r>
              <a:rPr lang="en-US" sz="2300" b="1" u="sng" dirty="0">
                <a:solidFill>
                  <a:srgbClr val="FF0000"/>
                </a:solidFill>
              </a:rPr>
              <a:t>Final</a:t>
            </a:r>
            <a:r>
              <a:rPr lang="en-US" sz="2300" dirty="0"/>
              <a:t> Treasury Regulations – 2</a:t>
            </a:r>
          </a:p>
          <a:p>
            <a:pPr marL="0" indent="0">
              <a:buNone/>
            </a:pPr>
            <a:r>
              <a:rPr lang="en-US" sz="2300" dirty="0"/>
              <a:t>Interest Deductions – 2020 </a:t>
            </a:r>
            <a:r>
              <a:rPr lang="en-US" sz="2300" b="1" u="sng" dirty="0">
                <a:solidFill>
                  <a:srgbClr val="FF0000"/>
                </a:solidFill>
              </a:rPr>
              <a:t>Final</a:t>
            </a:r>
            <a:r>
              <a:rPr lang="en-US" sz="2300" dirty="0"/>
              <a:t> Treasury Regulations – 3</a:t>
            </a:r>
            <a:endParaRPr lang="en-US" sz="2300" dirty="0">
              <a:highlight>
                <a:srgbClr val="00FFFF"/>
              </a:highlight>
            </a:endParaRPr>
          </a:p>
          <a:p>
            <a:pPr marL="0" indent="0">
              <a:buNone/>
            </a:pPr>
            <a:r>
              <a:rPr lang="en-US" sz="2300" dirty="0"/>
              <a:t>Interest Deductions – 2020 </a:t>
            </a:r>
            <a:r>
              <a:rPr lang="en-US" sz="2300" b="1" u="sng" dirty="0">
                <a:solidFill>
                  <a:srgbClr val="FF0000"/>
                </a:solidFill>
              </a:rPr>
              <a:t>Proposed</a:t>
            </a:r>
            <a:r>
              <a:rPr lang="en-US" sz="2300" dirty="0"/>
              <a:t> Treasury Regulations - 2</a:t>
            </a:r>
          </a:p>
          <a:p>
            <a:pPr marL="0" indent="0">
              <a:buNone/>
            </a:pPr>
            <a:r>
              <a:rPr lang="en-US" sz="2300" dirty="0"/>
              <a:t>Interest Deductions – 2018 </a:t>
            </a:r>
            <a:r>
              <a:rPr lang="en-US" sz="2300" b="1" u="sng" dirty="0">
                <a:solidFill>
                  <a:srgbClr val="FF0000"/>
                </a:solidFill>
              </a:rPr>
              <a:t>Proposed</a:t>
            </a:r>
            <a:r>
              <a:rPr lang="en-US" sz="2300" dirty="0"/>
              <a:t> Treasury Regulations – 3</a:t>
            </a:r>
          </a:p>
          <a:p>
            <a:pPr marL="0" indent="0">
              <a:buNone/>
            </a:pPr>
            <a:r>
              <a:rPr lang="en-US" sz="2300" dirty="0"/>
              <a:t>Some Issues Not Addressed in Final Regulations</a:t>
            </a:r>
          </a:p>
          <a:p>
            <a:pPr marL="0" indent="0">
              <a:buNone/>
            </a:pPr>
            <a:r>
              <a:rPr lang="en-US" sz="2300" u="sng" dirty="0"/>
              <a:t>Business</a:t>
            </a:r>
            <a:r>
              <a:rPr lang="en-US" sz="2300" dirty="0"/>
              <a:t> Interest Exp. Deducts – </a:t>
            </a:r>
            <a:r>
              <a:rPr lang="en-US" sz="2300" b="1" u="sng" dirty="0">
                <a:solidFill>
                  <a:srgbClr val="FF0000"/>
                </a:solidFill>
              </a:rPr>
              <a:t>Prior</a:t>
            </a:r>
            <a:r>
              <a:rPr lang="en-US" sz="2300" dirty="0"/>
              <a:t> to TCJA - Pre-2018 – 3</a:t>
            </a:r>
          </a:p>
          <a:p>
            <a:pPr marL="0" indent="0">
              <a:buNone/>
            </a:pPr>
            <a:r>
              <a:rPr lang="en-US" sz="2300" u="sng" dirty="0"/>
              <a:t>Business</a:t>
            </a:r>
            <a:r>
              <a:rPr lang="en-US" sz="2300" dirty="0"/>
              <a:t> Interest Exp. Deducts – </a:t>
            </a:r>
            <a:r>
              <a:rPr lang="en-US" sz="2300" b="1" u="sng" dirty="0">
                <a:solidFill>
                  <a:srgbClr val="FF0000"/>
                </a:solidFill>
              </a:rPr>
              <a:t>Prior</a:t>
            </a:r>
            <a:r>
              <a:rPr lang="en-US" sz="2300" dirty="0"/>
              <a:t> to TCJA – </a:t>
            </a:r>
            <a:r>
              <a:rPr lang="en-US" sz="2300" b="1" u="sng" dirty="0">
                <a:solidFill>
                  <a:srgbClr val="FF0000"/>
                </a:solidFill>
              </a:rPr>
              <a:t>IRC § 385</a:t>
            </a:r>
            <a:r>
              <a:rPr lang="en-US" sz="2300" dirty="0"/>
              <a:t> – 3</a:t>
            </a:r>
          </a:p>
          <a:p>
            <a:pPr marL="0" indent="0">
              <a:buNone/>
            </a:pPr>
            <a:r>
              <a:rPr lang="en-US" sz="2300" dirty="0"/>
              <a:t>Most Common Types of Interest Expense (&amp; Related Income)</a:t>
            </a:r>
          </a:p>
          <a:p>
            <a:pPr marL="0" indent="0">
              <a:buNone/>
            </a:pPr>
            <a:r>
              <a:rPr lang="en-US" sz="2300" u="sng" dirty="0"/>
              <a:t>Bus.</a:t>
            </a:r>
            <a:r>
              <a:rPr lang="en-US" sz="2300" dirty="0"/>
              <a:t> Interest Exp. Deduct. Limiters – OECD / G-20 Actions</a:t>
            </a:r>
          </a:p>
          <a:p>
            <a:pPr marL="0" indent="0">
              <a:buNone/>
            </a:pPr>
            <a:r>
              <a:rPr lang="en-US" sz="2300" u="sng" dirty="0"/>
              <a:t>Business</a:t>
            </a:r>
            <a:r>
              <a:rPr lang="en-US" sz="2300" dirty="0"/>
              <a:t> Interest – Key Terms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4</a:t>
            </a:fld>
            <a:endParaRPr lang="en-US" dirty="0"/>
          </a:p>
        </p:txBody>
      </p:sp>
    </p:spTree>
    <p:extLst>
      <p:ext uri="{BB962C8B-B14F-4D97-AF65-F5344CB8AC3E}">
        <p14:creationId xmlns:p14="http://schemas.microsoft.com/office/powerpoint/2010/main" val="17516332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Expense Defined for Purposes of IRC § 163(j)</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23757" y="794008"/>
            <a:ext cx="11400311" cy="6028366"/>
          </a:xfrm>
        </p:spPr>
        <p:txBody>
          <a:bodyPr>
            <a:noAutofit/>
          </a:bodyPr>
          <a:lstStyle/>
          <a:p>
            <a:pPr marL="0" indent="0">
              <a:buNone/>
            </a:pPr>
            <a:r>
              <a:rPr lang="en-US" sz="2600" dirty="0"/>
              <a:t>(iii) </a:t>
            </a:r>
            <a:r>
              <a:rPr lang="en-US" sz="2600" b="1" u="sng" dirty="0"/>
              <a:t>Other amounts treated as interest</a:t>
            </a:r>
            <a:r>
              <a:rPr lang="en-US" sz="2600" dirty="0"/>
              <a:t>— (continued)</a:t>
            </a:r>
          </a:p>
          <a:p>
            <a:pPr marL="914400" lvl="1" indent="-457200">
              <a:buAutoNum type="alphaUcParenBoth"/>
            </a:pPr>
            <a:endParaRPr lang="en-US" sz="2600" dirty="0"/>
          </a:p>
          <a:p>
            <a:pPr marL="457200" lvl="1" indent="0">
              <a:buNone/>
            </a:pPr>
            <a:r>
              <a:rPr lang="en-US" sz="2600" dirty="0"/>
              <a:t>(C) </a:t>
            </a:r>
            <a:r>
              <a:rPr lang="en-US" sz="2600" b="1" u="sng" dirty="0"/>
              <a:t>Substitute interest payments</a:t>
            </a:r>
            <a:r>
              <a:rPr lang="en-US" sz="2600" dirty="0"/>
              <a:t>. A substitute interest payment described in §1.861-2(a)(7) is treated as interest expense to the payor </a:t>
            </a:r>
            <a:r>
              <a:rPr lang="en-US" sz="2600" dirty="0">
                <a:highlight>
                  <a:srgbClr val="FFFF00"/>
                </a:highlight>
              </a:rPr>
              <a:t>only if the payment relates to a sale-repurchase agreement or a securities lending transaction that is not entered into by the payor in the ordinary course of the payor’s business. A substitute interest payment described in §1.861-2(a)(7) is treated as</a:t>
            </a:r>
            <a:r>
              <a:rPr lang="en-US" sz="2600" dirty="0"/>
              <a:t> </a:t>
            </a:r>
            <a:r>
              <a:rPr lang="en-US" sz="2600" strike="sngStrike" dirty="0">
                <a:highlight>
                  <a:srgbClr val="FFFF00"/>
                </a:highlight>
              </a:rPr>
              <a:t>or</a:t>
            </a:r>
            <a:r>
              <a:rPr lang="en-US" sz="2600" dirty="0"/>
              <a:t> interest income to the recipient </a:t>
            </a:r>
            <a:r>
              <a:rPr lang="en-US" sz="2600" dirty="0">
                <a:highlight>
                  <a:srgbClr val="FFFF00"/>
                </a:highlight>
              </a:rPr>
              <a:t>only if the payment relates to a sale-repurchase agreement or a securities lending transaction that is not entered into by the recipient in the ordinary course of the recipient’s business; however,</a:t>
            </a:r>
            <a:r>
              <a:rPr lang="en-US" sz="2600" dirty="0"/>
              <a:t> in the case of a sale-repurchase agreement or a securities lending transaction relating to tax-exempt bonds, </a:t>
            </a:r>
            <a:r>
              <a:rPr lang="en-US" sz="2600" strike="sngStrike" dirty="0">
                <a:highlight>
                  <a:srgbClr val="FFFF00"/>
                </a:highlight>
              </a:rPr>
              <a:t>however, </a:t>
            </a:r>
            <a:r>
              <a:rPr lang="en-US" sz="2600" dirty="0"/>
              <a:t>the recipient of a substitute payment does not receive tax-exempt interest income. </a:t>
            </a:r>
            <a:r>
              <a:rPr lang="en-US" sz="2600" dirty="0">
                <a:highlight>
                  <a:srgbClr val="FFFF00"/>
                </a:highlight>
              </a:rPr>
              <a:t>This paragraph (b)(22)(iii)(C) does not apply to an amount described in paragraph (b)(22)(</a:t>
            </a:r>
            <a:r>
              <a:rPr lang="en-US" sz="2600" dirty="0" err="1">
                <a:highlight>
                  <a:srgbClr val="FFFF00"/>
                </a:highlight>
              </a:rPr>
              <a:t>i</a:t>
            </a:r>
            <a:r>
              <a:rPr lang="en-US" sz="2600" dirty="0">
                <a:highlight>
                  <a:srgbClr val="FFFF00"/>
                </a:highlight>
              </a:rPr>
              <a:t>)(N) of this section. </a:t>
            </a:r>
          </a:p>
          <a:p>
            <a:pPr marL="0" indent="0">
              <a:buNone/>
            </a:pPr>
            <a:endParaRPr lang="en-US" sz="2600" dirty="0"/>
          </a:p>
          <a:p>
            <a:pPr marL="0" indent="0">
              <a:buNone/>
            </a:pPr>
            <a:r>
              <a:rPr lang="en-US" sz="2600" strike="sngStrike" dirty="0">
                <a:highlight>
                  <a:srgbClr val="FFFF00"/>
                </a:highlight>
              </a:rPr>
              <a:t>Prop. </a:t>
            </a:r>
            <a:r>
              <a:rPr lang="en-US" sz="2600" dirty="0"/>
              <a:t>Treas. Reg. §§ 1.163(j)-1(b)(</a:t>
            </a:r>
            <a:r>
              <a:rPr lang="en-US" sz="2600" strike="sngStrike" dirty="0">
                <a:highlight>
                  <a:srgbClr val="FFFF00"/>
                </a:highlight>
              </a:rPr>
              <a:t>20)</a:t>
            </a:r>
            <a:r>
              <a:rPr lang="en-US" sz="2600" dirty="0"/>
              <a:t>(22)</a:t>
            </a:r>
            <a:r>
              <a:rPr lang="en-US" sz="2800" dirty="0"/>
              <a:t> (</a:t>
            </a:r>
            <a:r>
              <a:rPr lang="en-US" sz="2800" b="1" dirty="0">
                <a:solidFill>
                  <a:srgbClr val="FF0000"/>
                </a:solidFill>
              </a:rPr>
              <a:t>2020</a:t>
            </a:r>
            <a:r>
              <a:rPr lang="en-US" sz="2800" dirty="0"/>
              <a:t>)</a:t>
            </a:r>
            <a:endParaRPr lang="en-US" sz="2600" dirty="0"/>
          </a:p>
          <a:p>
            <a:pPr marL="0" indent="0">
              <a:buNone/>
            </a:pPr>
            <a:endParaRPr lang="en-US" sz="3400" dirty="0"/>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40</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162805" y="100637"/>
            <a:ext cx="94639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8 / 13</a:t>
            </a:r>
          </a:p>
        </p:txBody>
      </p:sp>
    </p:spTree>
    <p:extLst>
      <p:ext uri="{BB962C8B-B14F-4D97-AF65-F5344CB8AC3E}">
        <p14:creationId xmlns:p14="http://schemas.microsoft.com/office/powerpoint/2010/main" val="13572088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Expense Defined for Purposes of IRC § 163(j)</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23757" y="727102"/>
            <a:ext cx="11400311" cy="6028366"/>
          </a:xfrm>
        </p:spPr>
        <p:txBody>
          <a:bodyPr>
            <a:noAutofit/>
          </a:bodyPr>
          <a:lstStyle/>
          <a:p>
            <a:pPr marL="0" indent="0">
              <a:buNone/>
            </a:pPr>
            <a:r>
              <a:rPr lang="en-US" sz="2150" dirty="0"/>
              <a:t>(iii) </a:t>
            </a:r>
            <a:r>
              <a:rPr lang="en-US" sz="2150" b="1" u="sng" dirty="0"/>
              <a:t>Other amounts treated as interest</a:t>
            </a:r>
            <a:r>
              <a:rPr lang="en-US" sz="2150" dirty="0"/>
              <a:t>— (continued)</a:t>
            </a:r>
          </a:p>
          <a:p>
            <a:pPr marL="914400" lvl="1" indent="-457200">
              <a:buAutoNum type="alphaUcParenBoth"/>
            </a:pPr>
            <a:endParaRPr lang="en-US" sz="2150" dirty="0"/>
          </a:p>
          <a:p>
            <a:pPr marL="457200" lvl="1" indent="0">
              <a:buNone/>
            </a:pPr>
            <a:r>
              <a:rPr lang="en-US" sz="2150" dirty="0"/>
              <a:t>(D) </a:t>
            </a:r>
            <a:r>
              <a:rPr lang="en-US" sz="2150" b="1" u="sng" dirty="0"/>
              <a:t>Section 1258 gain</a:t>
            </a:r>
            <a:r>
              <a:rPr lang="en-US" sz="2150" dirty="0"/>
              <a:t>. Any gain treated as ordinary gain under section 1258 is treated as interest income.</a:t>
            </a:r>
          </a:p>
          <a:p>
            <a:pPr marL="457200" lvl="1" indent="0">
              <a:buNone/>
            </a:pPr>
            <a:endParaRPr lang="en-US" sz="2150" dirty="0"/>
          </a:p>
          <a:p>
            <a:pPr marL="457200" lvl="1" indent="0">
              <a:buNone/>
            </a:pPr>
            <a:r>
              <a:rPr lang="en-US" sz="2400" strike="sngStrike" dirty="0">
                <a:highlight>
                  <a:srgbClr val="FFFF00"/>
                </a:highlight>
              </a:rPr>
              <a:t>(J)</a:t>
            </a:r>
            <a:r>
              <a:rPr lang="en-US" sz="2400" dirty="0"/>
              <a:t>(E)</a:t>
            </a:r>
            <a:r>
              <a:rPr lang="en-US" sz="2150" dirty="0"/>
              <a:t> </a:t>
            </a:r>
            <a:r>
              <a:rPr lang="en-US" sz="2150" b="1" u="sng" dirty="0"/>
              <a:t>Factoring income</a:t>
            </a:r>
            <a:r>
              <a:rPr lang="en-US" sz="2150" dirty="0"/>
              <a:t>. The excess of the amount that a taxpayer collects on a factored receivable (or realizes upon the sale or other disposition of the factored receivable) over the amount paid for the factored receivable by the taxpayer is treated as interest income. For </a:t>
            </a:r>
            <a:r>
              <a:rPr lang="en-US" sz="2150" dirty="0">
                <a:highlight>
                  <a:srgbClr val="FFFF00"/>
                </a:highlight>
              </a:rPr>
              <a:t>purposes of this paragraph (b)(22)(iii)(E),</a:t>
            </a:r>
            <a:r>
              <a:rPr lang="en-US" sz="2150" strike="sngStrike" dirty="0">
                <a:highlight>
                  <a:srgbClr val="FFFF00"/>
                </a:highlight>
              </a:rPr>
              <a:t> this purpose</a:t>
            </a:r>
            <a:r>
              <a:rPr lang="en-US" sz="2150" dirty="0"/>
              <a:t> the term </a:t>
            </a:r>
            <a:r>
              <a:rPr lang="en-US" sz="2150" u="sng" dirty="0"/>
              <a:t>factored receivable</a:t>
            </a:r>
            <a:r>
              <a:rPr lang="en-US" sz="2150" dirty="0"/>
              <a:t> includes any account receivable or other evidence of indebtedness, whether or not issued at a discount and whether or not bearing stated interest, arising out of the disposition of property or the performance of services by any person, if such account receivable or evidence of indebtedness is acquired by a person other than the person who disposed of the property or provided the services that gave rise to the account receivable or evidence of indebtedness. </a:t>
            </a:r>
            <a:r>
              <a:rPr lang="en-US" sz="2150" dirty="0">
                <a:highlight>
                  <a:srgbClr val="FFFF00"/>
                </a:highlight>
              </a:rPr>
              <a:t>This paragraph (b)(22)(iii)(E) does not apply to an amount described in paragraph (b)(22)(</a:t>
            </a:r>
            <a:r>
              <a:rPr lang="en-US" sz="2150" dirty="0" err="1">
                <a:highlight>
                  <a:srgbClr val="FFFF00"/>
                </a:highlight>
              </a:rPr>
              <a:t>i</a:t>
            </a:r>
            <a:r>
              <a:rPr lang="en-US" sz="2150" dirty="0">
                <a:highlight>
                  <a:srgbClr val="FFFF00"/>
                </a:highlight>
              </a:rPr>
              <a:t>)(C) or (E) of this section. </a:t>
            </a:r>
          </a:p>
          <a:p>
            <a:pPr marL="457200" lvl="1" indent="0">
              <a:buNone/>
            </a:pPr>
            <a:endParaRPr lang="en-US" sz="2150" dirty="0"/>
          </a:p>
          <a:p>
            <a:pPr marL="457200" lvl="1" indent="0">
              <a:buNone/>
            </a:pPr>
            <a:r>
              <a:rPr lang="en-US" sz="2150" dirty="0"/>
              <a:t>(F) [Reserved]</a:t>
            </a:r>
          </a:p>
          <a:p>
            <a:pPr marL="0" indent="0">
              <a:buNone/>
            </a:pPr>
            <a:r>
              <a:rPr lang="en-US" sz="2150" strike="sngStrike" dirty="0">
                <a:highlight>
                  <a:srgbClr val="FFFF00"/>
                </a:highlight>
              </a:rPr>
              <a:t>Prop. </a:t>
            </a:r>
            <a:r>
              <a:rPr lang="en-US" sz="2150" dirty="0"/>
              <a:t>Treas. Reg. §§ 1.163(j)-1(b)(</a:t>
            </a:r>
            <a:r>
              <a:rPr lang="en-US" sz="2150" strike="sngStrike" dirty="0">
                <a:highlight>
                  <a:srgbClr val="FFFF00"/>
                </a:highlight>
              </a:rPr>
              <a:t>20)</a:t>
            </a:r>
            <a:r>
              <a:rPr lang="en-US" sz="2150" dirty="0"/>
              <a:t>(22)</a:t>
            </a:r>
            <a:r>
              <a:rPr lang="en-US" sz="2400" dirty="0"/>
              <a:t> (</a:t>
            </a:r>
            <a:r>
              <a:rPr lang="en-US" sz="2400" b="1" dirty="0">
                <a:solidFill>
                  <a:srgbClr val="FF0000"/>
                </a:solidFill>
              </a:rPr>
              <a:t>2020</a:t>
            </a:r>
            <a:r>
              <a:rPr lang="en-US" sz="2400" dirty="0"/>
              <a:t>)</a:t>
            </a:r>
            <a:endParaRPr lang="en-US" sz="2150" dirty="0"/>
          </a:p>
          <a:p>
            <a:pPr marL="0" indent="0">
              <a:buNone/>
            </a:pPr>
            <a:endParaRPr lang="en-US" sz="3400" dirty="0"/>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41</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162805" y="100637"/>
            <a:ext cx="94639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9 / 13</a:t>
            </a:r>
          </a:p>
        </p:txBody>
      </p:sp>
    </p:spTree>
    <p:extLst>
      <p:ext uri="{BB962C8B-B14F-4D97-AF65-F5344CB8AC3E}">
        <p14:creationId xmlns:p14="http://schemas.microsoft.com/office/powerpoint/2010/main" val="8458747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Expense Defined for Purposes of IRC § 163(j)</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285015" y="794008"/>
            <a:ext cx="11330043" cy="6028366"/>
          </a:xfrm>
        </p:spPr>
        <p:txBody>
          <a:bodyPr>
            <a:noAutofit/>
          </a:bodyPr>
          <a:lstStyle/>
          <a:p>
            <a:pPr marL="0" indent="0">
              <a:buNone/>
            </a:pPr>
            <a:r>
              <a:rPr lang="en-US" sz="2600" dirty="0"/>
              <a:t>(iii) </a:t>
            </a:r>
            <a:r>
              <a:rPr lang="en-US" sz="2600" b="1" u="sng" dirty="0"/>
              <a:t>Other amounts treated as interest</a:t>
            </a:r>
            <a:r>
              <a:rPr lang="en-US" sz="2600" dirty="0"/>
              <a:t>— (continued)</a:t>
            </a:r>
          </a:p>
          <a:p>
            <a:pPr marL="914400" lvl="1" indent="-457200">
              <a:buAutoNum type="alphaUcParenBoth"/>
            </a:pPr>
            <a:endParaRPr lang="en-US" sz="2600" dirty="0"/>
          </a:p>
          <a:p>
            <a:pPr marL="457200" lvl="1" indent="0">
              <a:buNone/>
            </a:pPr>
            <a:r>
              <a:rPr lang="en-US" sz="2600" strike="sngStrike" dirty="0">
                <a:highlight>
                  <a:srgbClr val="FFFF00"/>
                </a:highlight>
              </a:rPr>
              <a:t>(E) Amounts affecting a taxpayer’s effective cost of borrowing. Income, deduction, gain, or loss from a derivative, as defined in section 59A(h)(4)(A), that alters a taxpayer's effective cost of borrowing with respect to a liability of the taxpayer is treated as an adjustment to interest expense of the taxpayer. For example, a taxpayer that is obligated to pay interest at a floating rate on a note and enters into an interest rate swap that entitles the taxpayer to receive an amount that is equal to or that closely approximates the interest rate on the note in exchange for a fixed amount is, in effect, paying interest expense at a fixed rate by entering into the interest rate swap. Income, deduction, gain, or loss from the swap is treated as an adjustment to interest expense. Similarly, any gain or loss resulting from a termination or other disposition of the swap is an adjustment to interest expense, with the timing of gain or loss subject to the rules of §1.446-4. </a:t>
            </a:r>
          </a:p>
          <a:p>
            <a:pPr marL="0" indent="0">
              <a:buNone/>
            </a:pPr>
            <a:r>
              <a:rPr lang="en-US" sz="2600" strike="sngStrike" dirty="0">
                <a:highlight>
                  <a:srgbClr val="FFFF00"/>
                </a:highlight>
              </a:rPr>
              <a:t>Prop. </a:t>
            </a:r>
            <a:r>
              <a:rPr lang="en-US" sz="2600" dirty="0"/>
              <a:t>Treas. Reg. §§ 1.163(j)-1(b)(</a:t>
            </a:r>
            <a:r>
              <a:rPr lang="en-US" sz="2600" strike="sngStrike" dirty="0">
                <a:highlight>
                  <a:srgbClr val="FFFF00"/>
                </a:highlight>
              </a:rPr>
              <a:t>20)</a:t>
            </a:r>
            <a:r>
              <a:rPr lang="en-US" sz="2600" dirty="0"/>
              <a:t>(22)</a:t>
            </a:r>
            <a:r>
              <a:rPr lang="en-US" sz="2800" dirty="0"/>
              <a:t> (</a:t>
            </a:r>
            <a:r>
              <a:rPr lang="en-US" sz="2800" b="1" dirty="0">
                <a:solidFill>
                  <a:srgbClr val="FF0000"/>
                </a:solidFill>
              </a:rPr>
              <a:t>2020</a:t>
            </a:r>
            <a:r>
              <a:rPr lang="en-US" sz="2800" dirty="0"/>
              <a:t>)</a:t>
            </a:r>
            <a:endParaRPr lang="en-US" sz="2600" dirty="0"/>
          </a:p>
          <a:p>
            <a:pPr marL="0" indent="0">
              <a:buNone/>
            </a:pPr>
            <a:endParaRPr lang="en-US" sz="3400" dirty="0"/>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42</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039708" y="100637"/>
            <a:ext cx="1069488"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10 / 13</a:t>
            </a:r>
          </a:p>
        </p:txBody>
      </p:sp>
    </p:spTree>
    <p:extLst>
      <p:ext uri="{BB962C8B-B14F-4D97-AF65-F5344CB8AC3E}">
        <p14:creationId xmlns:p14="http://schemas.microsoft.com/office/powerpoint/2010/main" val="41685814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Expense Defined for Purposes of IRC § 163(j)</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285015" y="794008"/>
            <a:ext cx="11330043" cy="6028366"/>
          </a:xfrm>
        </p:spPr>
        <p:txBody>
          <a:bodyPr>
            <a:noAutofit/>
          </a:bodyPr>
          <a:lstStyle/>
          <a:p>
            <a:pPr marL="0" indent="0">
              <a:buNone/>
            </a:pPr>
            <a:r>
              <a:rPr lang="en-US" sz="2600" dirty="0"/>
              <a:t>(iii) </a:t>
            </a:r>
            <a:r>
              <a:rPr lang="en-US" sz="2600" b="1" u="sng" dirty="0"/>
              <a:t>Other amounts treated as interest</a:t>
            </a:r>
            <a:r>
              <a:rPr lang="en-US" sz="2600" dirty="0"/>
              <a:t>— (continued)</a:t>
            </a:r>
          </a:p>
          <a:p>
            <a:pPr marL="914400" lvl="1" indent="-457200">
              <a:buAutoNum type="alphaUcParenBoth"/>
            </a:pPr>
            <a:endParaRPr lang="en-US" sz="2600" dirty="0"/>
          </a:p>
          <a:p>
            <a:pPr marL="457200" lvl="1" indent="0">
              <a:buNone/>
            </a:pPr>
            <a:r>
              <a:rPr lang="en-US" sz="2600" strike="sngStrike" dirty="0">
                <a:highlight>
                  <a:srgbClr val="FFFF00"/>
                </a:highlight>
              </a:rPr>
              <a:t>(F) Yield adjustments. Income, deduction, gain, or loss from a derivative, as defined in section 59A(h)(4)(A), that alters a taxpayer's effective yield with respect to a debt instrument held by the taxpayer is treated as an adjustment to interest income by the taxpayer. </a:t>
            </a:r>
          </a:p>
          <a:p>
            <a:pPr marL="457200" lvl="1" indent="0">
              <a:buNone/>
            </a:pPr>
            <a:endParaRPr lang="en-US" sz="2600" strike="sngStrike" dirty="0">
              <a:highlight>
                <a:srgbClr val="FFFF00"/>
              </a:highlight>
            </a:endParaRPr>
          </a:p>
          <a:p>
            <a:pPr marL="457200" lvl="1" indent="0">
              <a:buNone/>
            </a:pPr>
            <a:r>
              <a:rPr lang="en-US" sz="2600" strike="sngStrike" dirty="0">
                <a:highlight>
                  <a:srgbClr val="FFFF00"/>
                </a:highlight>
              </a:rPr>
              <a:t>(G) Certain amounts labeled as fees—</a:t>
            </a:r>
          </a:p>
          <a:p>
            <a:pPr marL="457200" lvl="1" indent="0">
              <a:buNone/>
            </a:pPr>
            <a:endParaRPr lang="en-US" sz="2600" strike="sngStrike" dirty="0">
              <a:highlight>
                <a:srgbClr val="FFFF00"/>
              </a:highlight>
            </a:endParaRPr>
          </a:p>
          <a:p>
            <a:pPr marL="1428750" lvl="2" indent="-514350">
              <a:buAutoNum type="arabicParenBoth"/>
            </a:pPr>
            <a:r>
              <a:rPr lang="en-US" sz="2600" strike="sngStrike" dirty="0">
                <a:highlight>
                  <a:srgbClr val="FFFF00"/>
                </a:highlight>
              </a:rPr>
              <a:t>Commitment fees. Any fees in respect of a lender commitment to provide financing are treated as interest if any portion of such financing is actually provided. </a:t>
            </a:r>
          </a:p>
          <a:p>
            <a:pPr marL="457200" lvl="1" indent="0">
              <a:buNone/>
            </a:pPr>
            <a:endParaRPr lang="en-US" sz="2600" strike="sngStrike" dirty="0">
              <a:highlight>
                <a:srgbClr val="FFFF00"/>
              </a:highlight>
            </a:endParaRPr>
          </a:p>
          <a:p>
            <a:pPr marL="457200" lvl="1" indent="0">
              <a:buNone/>
            </a:pPr>
            <a:r>
              <a:rPr lang="en-US" sz="2600" strike="sngStrike" dirty="0">
                <a:highlight>
                  <a:srgbClr val="FFFF00"/>
                </a:highlight>
              </a:rPr>
              <a:t>	(2) [Reserved] </a:t>
            </a:r>
          </a:p>
          <a:p>
            <a:pPr marL="0" indent="0">
              <a:buNone/>
            </a:pPr>
            <a:r>
              <a:rPr lang="en-US" sz="2600" strike="sngStrike" dirty="0">
                <a:highlight>
                  <a:srgbClr val="FFFF00"/>
                </a:highlight>
              </a:rPr>
              <a:t>Prop. </a:t>
            </a:r>
            <a:r>
              <a:rPr lang="en-US" sz="2600" dirty="0"/>
              <a:t>Treas. Reg. §§ 1.163(j)-1(b)(</a:t>
            </a:r>
            <a:r>
              <a:rPr lang="en-US" sz="2600" strike="sngStrike" dirty="0">
                <a:highlight>
                  <a:srgbClr val="FFFF00"/>
                </a:highlight>
              </a:rPr>
              <a:t>20)</a:t>
            </a:r>
            <a:r>
              <a:rPr lang="en-US" sz="2600" dirty="0"/>
              <a:t>(22)</a:t>
            </a:r>
            <a:r>
              <a:rPr lang="en-US" sz="2800" dirty="0"/>
              <a:t> (</a:t>
            </a:r>
            <a:r>
              <a:rPr lang="en-US" sz="2800" b="1" dirty="0">
                <a:solidFill>
                  <a:srgbClr val="FF0000"/>
                </a:solidFill>
              </a:rPr>
              <a:t>2020</a:t>
            </a:r>
            <a:r>
              <a:rPr lang="en-US" sz="2800" dirty="0"/>
              <a:t>)</a:t>
            </a:r>
            <a:endParaRPr lang="en-US" sz="2600" dirty="0"/>
          </a:p>
          <a:p>
            <a:pPr marL="0" indent="0">
              <a:buNone/>
            </a:pPr>
            <a:endParaRPr lang="en-US" sz="3400" dirty="0"/>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43</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020301" y="100637"/>
            <a:ext cx="1088894"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11 / 13</a:t>
            </a:r>
          </a:p>
        </p:txBody>
      </p:sp>
    </p:spTree>
    <p:extLst>
      <p:ext uri="{BB962C8B-B14F-4D97-AF65-F5344CB8AC3E}">
        <p14:creationId xmlns:p14="http://schemas.microsoft.com/office/powerpoint/2010/main" val="42132248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Expense Defined for Purposes of IRC § 163(j)</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7" y="794008"/>
            <a:ext cx="10774251" cy="6028366"/>
          </a:xfrm>
        </p:spPr>
        <p:txBody>
          <a:bodyPr>
            <a:noAutofit/>
          </a:bodyPr>
          <a:lstStyle/>
          <a:p>
            <a:pPr marL="0" indent="0">
              <a:buNone/>
            </a:pPr>
            <a:r>
              <a:rPr lang="en-US" sz="2600" dirty="0"/>
              <a:t>(iii) </a:t>
            </a:r>
            <a:r>
              <a:rPr lang="en-US" sz="2600" b="1" u="sng" dirty="0"/>
              <a:t>Other amounts treated as interest</a:t>
            </a:r>
            <a:r>
              <a:rPr lang="en-US" sz="2600" dirty="0"/>
              <a:t>— (continued)</a:t>
            </a:r>
          </a:p>
          <a:p>
            <a:pPr marL="914400" lvl="1" indent="-457200">
              <a:buAutoNum type="alphaUcParenBoth"/>
            </a:pPr>
            <a:endParaRPr lang="en-US" sz="2600" dirty="0"/>
          </a:p>
          <a:p>
            <a:pPr marL="457200" lvl="1" indent="0">
              <a:buNone/>
            </a:pPr>
            <a:r>
              <a:rPr lang="en-US" sz="2800" strike="sngStrike" dirty="0">
                <a:highlight>
                  <a:srgbClr val="FFFF00"/>
                </a:highlight>
              </a:rPr>
              <a:t>(H) Debt issuance costs. Any debt issuance costs subject to §1.446-5 are treated as interest expense of the issuer.</a:t>
            </a:r>
          </a:p>
          <a:p>
            <a:pPr marL="457200" lvl="1" indent="0">
              <a:buNone/>
            </a:pPr>
            <a:endParaRPr lang="en-US" sz="2800" strike="sngStrike" dirty="0">
              <a:highlight>
                <a:srgbClr val="FFFF00"/>
              </a:highlight>
            </a:endParaRPr>
          </a:p>
          <a:p>
            <a:pPr marL="457200" lvl="1" indent="0">
              <a:buNone/>
            </a:pPr>
            <a:r>
              <a:rPr lang="en-US" sz="2800" strike="sngStrike" dirty="0">
                <a:highlight>
                  <a:srgbClr val="FFFF00"/>
                </a:highlight>
              </a:rPr>
              <a:t>(I)  Guaranteed payments. Any guaranteed payments for the use of capital under section 707(c) are treated as interest.</a:t>
            </a:r>
            <a:r>
              <a:rPr lang="en-US" sz="2800" dirty="0">
                <a:highlight>
                  <a:srgbClr val="FFFF00"/>
                </a:highlight>
              </a:rPr>
              <a:t>  Guaranteed payments might still be treated as interest expense under the anti-avoidance rule.</a:t>
            </a:r>
          </a:p>
          <a:p>
            <a:pPr marL="457200" lvl="1" indent="0">
              <a:buNone/>
            </a:pPr>
            <a:endParaRPr lang="en-US" sz="2800" dirty="0"/>
          </a:p>
          <a:p>
            <a:pPr marL="457200" lvl="1" indent="0">
              <a:buNone/>
            </a:pPr>
            <a:endParaRPr lang="en-US" sz="2600" dirty="0"/>
          </a:p>
          <a:p>
            <a:pPr marL="0" indent="0">
              <a:buNone/>
            </a:pPr>
            <a:r>
              <a:rPr lang="en-US" sz="2600" strike="sngStrike" dirty="0">
                <a:highlight>
                  <a:srgbClr val="FFFF00"/>
                </a:highlight>
              </a:rPr>
              <a:t>Prop. </a:t>
            </a:r>
            <a:r>
              <a:rPr lang="en-US" sz="2600" dirty="0"/>
              <a:t>Treas. Reg. §§ 1.163(j)-1(b)(</a:t>
            </a:r>
            <a:r>
              <a:rPr lang="en-US" sz="2600" strike="sngStrike" dirty="0">
                <a:highlight>
                  <a:srgbClr val="FFFF00"/>
                </a:highlight>
              </a:rPr>
              <a:t>20)</a:t>
            </a:r>
            <a:r>
              <a:rPr lang="en-US" sz="2600" dirty="0"/>
              <a:t>(22)</a:t>
            </a:r>
            <a:r>
              <a:rPr lang="en-US" sz="2800" dirty="0"/>
              <a:t> (</a:t>
            </a:r>
            <a:r>
              <a:rPr lang="en-US" sz="2800" b="1" dirty="0">
                <a:solidFill>
                  <a:srgbClr val="FF0000"/>
                </a:solidFill>
              </a:rPr>
              <a:t>2020</a:t>
            </a:r>
            <a:r>
              <a:rPr lang="en-US" sz="2800" dirty="0"/>
              <a:t>)</a:t>
            </a:r>
            <a:endParaRPr lang="en-US" sz="2600" dirty="0"/>
          </a:p>
          <a:p>
            <a:pPr marL="0" indent="0">
              <a:buNone/>
            </a:pPr>
            <a:endParaRPr lang="en-US" sz="3400" dirty="0"/>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44</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0984675" y="100637"/>
            <a:ext cx="112452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12 / 13</a:t>
            </a:r>
          </a:p>
        </p:txBody>
      </p:sp>
    </p:spTree>
    <p:extLst>
      <p:ext uri="{BB962C8B-B14F-4D97-AF65-F5344CB8AC3E}">
        <p14:creationId xmlns:p14="http://schemas.microsoft.com/office/powerpoint/2010/main" val="2080712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Expense Defined for Purposes of IRC § 163(j)</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7823" y="739883"/>
            <a:ext cx="10774252" cy="6028366"/>
          </a:xfrm>
        </p:spPr>
        <p:txBody>
          <a:bodyPr>
            <a:noAutofit/>
          </a:bodyPr>
          <a:lstStyle/>
          <a:p>
            <a:pPr marL="0" indent="0">
              <a:buNone/>
            </a:pPr>
            <a:r>
              <a:rPr lang="en-US" sz="2700" dirty="0"/>
              <a:t>(iv) 	</a:t>
            </a:r>
            <a:r>
              <a:rPr lang="en-US" sz="2200" b="1" u="sng" dirty="0"/>
              <a:t>Anti-avoidance rule</a:t>
            </a:r>
            <a:r>
              <a:rPr lang="en-US" sz="2200" b="1" u="sng" dirty="0">
                <a:highlight>
                  <a:srgbClr val="FFFF00"/>
                </a:highlight>
              </a:rPr>
              <a:t>s </a:t>
            </a:r>
            <a:r>
              <a:rPr lang="en-US" sz="2200" b="1" u="sng" strike="sngStrike" dirty="0">
                <a:highlight>
                  <a:srgbClr val="FFFF00"/>
                </a:highlight>
              </a:rPr>
              <a:t>for amounts predominantly associated with the time </a:t>
            </a:r>
            <a:r>
              <a:rPr lang="en-US" sz="2200" b="1" dirty="0"/>
              <a:t>	</a:t>
            </a:r>
            <a:r>
              <a:rPr lang="en-US" sz="2200" b="1" u="sng" strike="sngStrike" dirty="0">
                <a:highlight>
                  <a:srgbClr val="FFFF00"/>
                </a:highlight>
              </a:rPr>
              <a:t>value of money.</a:t>
            </a:r>
            <a:r>
              <a:rPr lang="en-US" sz="2200" b="1" strike="sngStrike" dirty="0">
                <a:highlight>
                  <a:srgbClr val="FFFF00"/>
                </a:highlight>
              </a:rPr>
              <a:t> </a:t>
            </a:r>
            <a:r>
              <a:rPr lang="en-US" sz="2200" strike="sngStrike" dirty="0">
                <a:highlight>
                  <a:srgbClr val="FFFF00"/>
                </a:highlight>
              </a:rPr>
              <a:t>Any expense or loss, to the extent deductible, incurred by a taxpayer </a:t>
            </a:r>
            <a:r>
              <a:rPr lang="en-US" sz="2200" dirty="0"/>
              <a:t>	</a:t>
            </a:r>
            <a:r>
              <a:rPr lang="en-US" sz="2200" strike="sngStrike" dirty="0">
                <a:highlight>
                  <a:srgbClr val="FFFF00"/>
                </a:highlight>
              </a:rPr>
              <a:t>in a transaction or series of integrated or related transactions in 	which the taxpayer </a:t>
            </a:r>
            <a:r>
              <a:rPr lang="en-US" sz="2200" dirty="0"/>
              <a:t>	</a:t>
            </a:r>
            <a:r>
              <a:rPr lang="en-US" sz="2200" strike="sngStrike" dirty="0">
                <a:highlight>
                  <a:srgbClr val="FFFF00"/>
                </a:highlight>
              </a:rPr>
              <a:t>secures the use of funds for a period of time is treated as interest expense of the </a:t>
            </a:r>
            <a:r>
              <a:rPr lang="en-US" sz="2200" dirty="0"/>
              <a:t>	</a:t>
            </a:r>
            <a:r>
              <a:rPr lang="en-US" sz="2200" strike="sngStrike" dirty="0">
                <a:highlight>
                  <a:srgbClr val="FFFF00"/>
                </a:highlight>
              </a:rPr>
              <a:t>taxpayer if such expense or loss is predominantly incurred in consideration of the </a:t>
            </a:r>
            <a:r>
              <a:rPr lang="en-US" sz="2200" dirty="0"/>
              <a:t>	</a:t>
            </a:r>
            <a:r>
              <a:rPr lang="en-US" sz="2200" strike="sngStrike" dirty="0">
                <a:highlight>
                  <a:srgbClr val="FFFF00"/>
                </a:highlight>
              </a:rPr>
              <a:t>time value of money. </a:t>
            </a:r>
          </a:p>
          <a:p>
            <a:pPr marL="0" indent="0">
              <a:buNone/>
            </a:pPr>
            <a:endParaRPr lang="en-US" sz="2200" dirty="0"/>
          </a:p>
          <a:p>
            <a:pPr marL="0" indent="0">
              <a:buNone/>
            </a:pPr>
            <a:r>
              <a:rPr lang="en-US" sz="2200" dirty="0">
                <a:highlight>
                  <a:srgbClr val="FFFF00"/>
                </a:highlight>
              </a:rPr>
              <a:t>Revised provision not herein reproduced.  </a:t>
            </a:r>
          </a:p>
          <a:p>
            <a:pPr marL="0" indent="0">
              <a:buNone/>
            </a:pPr>
            <a:r>
              <a:rPr lang="en-US" sz="2200" dirty="0">
                <a:highlight>
                  <a:srgbClr val="FFFF00"/>
                </a:highlight>
              </a:rPr>
              <a:t>Anti-avoidance rules in final regulations are more extensive than proposed regulations.  Includes concepts of “a principal purpose” and “any expense or loss economically equivalent to interest.”  Anti-avoidance rules can also apply to artificial creation of interest income.</a:t>
            </a:r>
          </a:p>
          <a:p>
            <a:pPr marL="0" indent="0">
              <a:buNone/>
            </a:pPr>
            <a:r>
              <a:rPr lang="en-US" sz="2200" dirty="0">
                <a:highlight>
                  <a:srgbClr val="FFFF00"/>
                </a:highlight>
              </a:rPr>
              <a:t>The consequence of anti-avoidance is that interest like deductions are reclassified as interest expense that might be subject to the limitations or IRC § 163(j).   </a:t>
            </a:r>
          </a:p>
          <a:p>
            <a:pPr marL="0" indent="0">
              <a:buNone/>
            </a:pPr>
            <a:r>
              <a:rPr lang="en-US" sz="2200" dirty="0">
                <a:highlight>
                  <a:srgbClr val="FFFF00"/>
                </a:highlight>
              </a:rPr>
              <a:t>Guaranteed payments, debt issuance costs, and hedging transactions might still be treated as interest expense under the anti-avoidance rule.</a:t>
            </a:r>
          </a:p>
          <a:p>
            <a:pPr marL="0" indent="0">
              <a:buNone/>
            </a:pPr>
            <a:endParaRPr lang="en-US" sz="2200" dirty="0"/>
          </a:p>
          <a:p>
            <a:pPr marL="0" indent="0">
              <a:buNone/>
            </a:pPr>
            <a:r>
              <a:rPr lang="en-US" sz="2200" strike="sngStrike" dirty="0">
                <a:highlight>
                  <a:srgbClr val="FFFF00"/>
                </a:highlight>
              </a:rPr>
              <a:t>Prop. </a:t>
            </a:r>
            <a:r>
              <a:rPr lang="en-US" sz="2200" dirty="0"/>
              <a:t>Treas. Reg. §§ 1.163(j)-1(b)(</a:t>
            </a:r>
            <a:r>
              <a:rPr lang="en-US" sz="2200" strike="sngStrike" dirty="0">
                <a:highlight>
                  <a:srgbClr val="FFFF00"/>
                </a:highlight>
              </a:rPr>
              <a:t>20)</a:t>
            </a:r>
            <a:r>
              <a:rPr lang="en-US" sz="2200" dirty="0"/>
              <a:t>(22)</a:t>
            </a:r>
            <a:r>
              <a:rPr lang="en-US" sz="2400" dirty="0"/>
              <a:t> (</a:t>
            </a:r>
            <a:r>
              <a:rPr lang="en-US" sz="2400" b="1" dirty="0">
                <a:solidFill>
                  <a:srgbClr val="FF0000"/>
                </a:solidFill>
              </a:rPr>
              <a:t>2020</a:t>
            </a:r>
            <a:r>
              <a:rPr lang="en-US" sz="2400" dirty="0"/>
              <a:t>)</a:t>
            </a:r>
            <a:endParaRPr lang="en-US" sz="2200" dirty="0"/>
          </a:p>
          <a:p>
            <a:pPr marL="0" indent="0">
              <a:buNone/>
            </a:pPr>
            <a:endParaRPr lang="en-US" sz="3400" dirty="0"/>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45</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0996551" y="100637"/>
            <a:ext cx="1112644"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13 / 13</a:t>
            </a:r>
          </a:p>
        </p:txBody>
      </p:sp>
    </p:spTree>
    <p:extLst>
      <p:ext uri="{BB962C8B-B14F-4D97-AF65-F5344CB8AC3E}">
        <p14:creationId xmlns:p14="http://schemas.microsoft.com/office/powerpoint/2010/main" val="16151932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742442"/>
            <a:ext cx="10774251" cy="6160161"/>
          </a:xfrm>
        </p:spPr>
        <p:txBody>
          <a:bodyPr>
            <a:noAutofit/>
          </a:bodyPr>
          <a:lstStyle/>
          <a:p>
            <a:pPr marL="457200" lvl="1" indent="0">
              <a:buNone/>
            </a:pPr>
            <a:r>
              <a:rPr lang="en-US" sz="2800" dirty="0"/>
              <a:t>(2) </a:t>
            </a:r>
            <a:r>
              <a:rPr lang="en-US" sz="2800" b="1" i="1" u="sng" dirty="0">
                <a:solidFill>
                  <a:srgbClr val="FF0000"/>
                </a:solidFill>
              </a:rPr>
              <a:t>Disallowed interest provisions</a:t>
            </a:r>
            <a:r>
              <a:rPr lang="en-US" sz="2800" i="1" dirty="0"/>
              <a:t>. </a:t>
            </a:r>
            <a:r>
              <a:rPr lang="en-US" sz="2800" dirty="0"/>
              <a:t>For purposes of section 163(j), business interest expense does not include interest expense that is permanently disallowed as a deduction under another provision of the Code, such as in section 163(e)(5)(A)(</a:t>
            </a:r>
            <a:r>
              <a:rPr lang="en-US" sz="2800" dirty="0" err="1"/>
              <a:t>i</a:t>
            </a:r>
            <a:r>
              <a:rPr lang="en-US" sz="2800" dirty="0"/>
              <a:t>), (f), (l), or (m), or sections 264(a), 265, 267A, or 279. </a:t>
            </a:r>
          </a:p>
          <a:p>
            <a:pPr marL="457200" lvl="1" indent="0">
              <a:buNone/>
            </a:pPr>
            <a:endParaRPr lang="en-US" sz="2800" dirty="0"/>
          </a:p>
          <a:p>
            <a:pPr marL="457200" lvl="1" indent="0">
              <a:buNone/>
            </a:pPr>
            <a:r>
              <a:rPr lang="en-US" sz="2800" dirty="0"/>
              <a:t>(3) </a:t>
            </a:r>
            <a:r>
              <a:rPr lang="en-US" sz="2800" b="1" i="1" u="sng" dirty="0">
                <a:solidFill>
                  <a:srgbClr val="FF0000"/>
                </a:solidFill>
              </a:rPr>
              <a:t>Deferred interest provisions</a:t>
            </a:r>
            <a:r>
              <a:rPr lang="en-US" sz="2800" i="1" dirty="0"/>
              <a:t>. </a:t>
            </a:r>
            <a:r>
              <a:rPr lang="en-US" sz="2800" dirty="0"/>
              <a:t>Other than sections 461(l), 465, and 469, Code provisions that defer the deductibility of interest expense, such as section 163(e)(3) and (e)(5)(A)(ii), 267(a)(2) and (3), 1277, or 1282, apply before the application of section 163(j). </a:t>
            </a:r>
            <a:r>
              <a:rPr lang="en-US" sz="2800" strike="sngStrike" dirty="0">
                <a:highlight>
                  <a:srgbClr val="FFFF00"/>
                </a:highlight>
              </a:rPr>
              <a:t>For purposes other than sections 465 and 469, interest expense is taken into account for section 163(j) purposes in the taxable year when it is no longer deferred under another section of the Code. </a:t>
            </a:r>
          </a:p>
          <a:p>
            <a:pPr marL="457200" lvl="1" indent="0">
              <a:buNone/>
            </a:pPr>
            <a:endParaRPr lang="en-US" sz="2800" dirty="0"/>
          </a:p>
          <a:p>
            <a:pPr marL="0" indent="0">
              <a:buNone/>
            </a:pPr>
            <a:r>
              <a:rPr lang="en-US" strike="sngStrike" dirty="0">
                <a:highlight>
                  <a:srgbClr val="FFFF00"/>
                </a:highlight>
              </a:rPr>
              <a:t>Prop.</a:t>
            </a:r>
            <a:r>
              <a:rPr lang="en-US" dirty="0"/>
              <a:t> Treas. Reg. §§ 1.163(j)-3(b)</a:t>
            </a:r>
            <a:r>
              <a:rPr lang="en-US" sz="2800" dirty="0"/>
              <a:t> (</a:t>
            </a:r>
            <a:r>
              <a:rPr lang="en-US" sz="2800" b="1" dirty="0">
                <a:solidFill>
                  <a:srgbClr val="FF0000"/>
                </a:solidFill>
              </a:rPr>
              <a:t>2020</a:t>
            </a:r>
            <a:r>
              <a:rPr lang="en-US" sz="2800" dirty="0"/>
              <a:t>)</a:t>
            </a:r>
            <a:endParaRPr lang="en-US" dirty="0"/>
          </a:p>
          <a:p>
            <a:pPr marL="0" indent="0">
              <a:buNone/>
            </a:pPr>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324735" y="60114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3</a:t>
            </a:r>
          </a:p>
        </p:txBody>
      </p:sp>
      <p:sp>
        <p:nvSpPr>
          <p:cNvPr id="9" name="Slide Number Placeholder 8">
            <a:extLst>
              <a:ext uri="{FF2B5EF4-FFF2-40B4-BE49-F238E27FC236}">
                <a16:creationId xmlns:a16="http://schemas.microsoft.com/office/drawing/2014/main" id="{DD05247F-A77F-43D4-8CE5-F0CA2C4F31B7}"/>
              </a:ext>
            </a:extLst>
          </p:cNvPr>
          <p:cNvSpPr>
            <a:spLocks noGrp="1"/>
          </p:cNvSpPr>
          <p:nvPr>
            <p:ph type="sldNum" sz="quarter" idx="12"/>
          </p:nvPr>
        </p:nvSpPr>
        <p:spPr/>
        <p:txBody>
          <a:bodyPr/>
          <a:lstStyle/>
          <a:p>
            <a:fld id="{59999BA8-5833-4EBD-87D2-B05BF3439043}" type="slidenum">
              <a:rPr lang="en-US" smtClean="0"/>
              <a:t>46</a:t>
            </a:fld>
            <a:endParaRPr lang="en-US"/>
          </a:p>
        </p:txBody>
      </p:sp>
      <p:sp>
        <p:nvSpPr>
          <p:cNvPr id="10" name="Title 1">
            <a:extLst>
              <a:ext uri="{FF2B5EF4-FFF2-40B4-BE49-F238E27FC236}">
                <a16:creationId xmlns:a16="http://schemas.microsoft.com/office/drawing/2014/main" id="{F43D92B6-8302-4AA7-8A5F-92FD58D8774B}"/>
              </a:ext>
            </a:extLst>
          </p:cNvPr>
          <p:cNvSpPr>
            <a:spLocks noGrp="1"/>
          </p:cNvSpPr>
          <p:nvPr>
            <p:ph type="title"/>
          </p:nvPr>
        </p:nvSpPr>
        <p:spPr>
          <a:xfrm>
            <a:off x="231010" y="97340"/>
            <a:ext cx="11733196" cy="484881"/>
          </a:xfrm>
        </p:spPr>
        <p:txBody>
          <a:bodyPr>
            <a:noAutofit/>
          </a:bodyPr>
          <a:lstStyle/>
          <a:p>
            <a:pPr algn="ctr"/>
            <a:r>
              <a:rPr lang="en-US" sz="3100" u="sng" dirty="0"/>
              <a:t>Bus.</a:t>
            </a:r>
            <a:r>
              <a:rPr lang="en-US" sz="3100" dirty="0"/>
              <a:t> Int. Exp. Deducts - </a:t>
            </a:r>
            <a:r>
              <a:rPr lang="en-US" sz="3100" b="1" u="sng" dirty="0">
                <a:solidFill>
                  <a:srgbClr val="FF0000"/>
                </a:solidFill>
              </a:rPr>
              <a:t>After</a:t>
            </a:r>
            <a:r>
              <a:rPr lang="en-US" sz="3100" dirty="0"/>
              <a:t> to TCJA – Other Provisions Affecting Interest</a:t>
            </a:r>
          </a:p>
        </p:txBody>
      </p:sp>
      <p:sp>
        <p:nvSpPr>
          <p:cNvPr id="8" name="TextBox 7">
            <a:extLst>
              <a:ext uri="{FF2B5EF4-FFF2-40B4-BE49-F238E27FC236}">
                <a16:creationId xmlns:a16="http://schemas.microsoft.com/office/drawing/2014/main" id="{07815FD0-ECD8-4013-8755-FBE0BB281115}"/>
              </a:ext>
            </a:extLst>
          </p:cNvPr>
          <p:cNvSpPr txBox="1"/>
          <p:nvPr/>
        </p:nvSpPr>
        <p:spPr>
          <a:xfrm>
            <a:off x="6924906" y="6043961"/>
            <a:ext cx="3155795" cy="461665"/>
          </a:xfrm>
          <a:prstGeom prst="rect">
            <a:avLst/>
          </a:prstGeom>
          <a:noFill/>
          <a:ln w="38100">
            <a:solidFill>
              <a:srgbClr val="FF0000"/>
            </a:solidFill>
          </a:ln>
        </p:spPr>
        <p:txBody>
          <a:bodyPr wrap="square" rtlCol="0">
            <a:spAutoFit/>
          </a:bodyPr>
          <a:lstStyle/>
          <a:p>
            <a:r>
              <a:rPr lang="en-US" sz="1200" dirty="0"/>
              <a:t>See Notice 2021-8 for underpaid estimated tax installments due to suspension of IRC § 461(l)</a:t>
            </a:r>
          </a:p>
        </p:txBody>
      </p:sp>
    </p:spTree>
    <p:extLst>
      <p:ext uri="{BB962C8B-B14F-4D97-AF65-F5344CB8AC3E}">
        <p14:creationId xmlns:p14="http://schemas.microsoft.com/office/powerpoint/2010/main" val="20174636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753593"/>
            <a:ext cx="10774251" cy="6160161"/>
          </a:xfrm>
        </p:spPr>
        <p:txBody>
          <a:bodyPr>
            <a:noAutofit/>
          </a:bodyPr>
          <a:lstStyle/>
          <a:p>
            <a:pPr marL="457200" lvl="1" indent="0">
              <a:buNone/>
            </a:pPr>
            <a:r>
              <a:rPr lang="en-US" sz="2500" dirty="0"/>
              <a:t>(4) </a:t>
            </a:r>
            <a:r>
              <a:rPr lang="en-US" sz="2500" b="1" i="1" u="sng" dirty="0">
                <a:solidFill>
                  <a:srgbClr val="FF0000"/>
                </a:solidFill>
              </a:rPr>
              <a:t>At risk rules, passive activity loss provisions, and limitation on excess business losses of noncorporate taxpayers</a:t>
            </a:r>
            <a:r>
              <a:rPr lang="en-US" sz="2500" dirty="0"/>
              <a:t>. Section 163(j) </a:t>
            </a:r>
            <a:r>
              <a:rPr lang="en-US" sz="2500" dirty="0">
                <a:highlight>
                  <a:srgbClr val="FFFF00"/>
                </a:highlight>
              </a:rPr>
              <a:t>generally</a:t>
            </a:r>
            <a:r>
              <a:rPr lang="en-US" sz="2500" dirty="0"/>
              <a:t> applies to limit the deduction for business interest expense before the application of sections 461(l), 465, and 469. </a:t>
            </a:r>
            <a:r>
              <a:rPr lang="en-US" sz="2500" dirty="0">
                <a:highlight>
                  <a:srgbClr val="FFFF00"/>
                </a:highlight>
              </a:rPr>
              <a:t>However, in determining tentative taxable income for purposes of computing ATI, sections 461(l), 465, and 469 are taken into account. </a:t>
            </a:r>
          </a:p>
          <a:p>
            <a:pPr marL="457200" lvl="1" indent="0">
              <a:buNone/>
            </a:pPr>
            <a:endParaRPr lang="en-US" sz="2500" dirty="0"/>
          </a:p>
          <a:p>
            <a:pPr marL="457200" lvl="1" indent="0">
              <a:buNone/>
            </a:pPr>
            <a:r>
              <a:rPr lang="en-US" sz="2500" dirty="0"/>
              <a:t>(5) </a:t>
            </a:r>
            <a:r>
              <a:rPr lang="en-US" sz="2500" b="1" i="1" u="sng" dirty="0">
                <a:solidFill>
                  <a:srgbClr val="FF0000"/>
                </a:solidFill>
              </a:rPr>
              <a:t>Capitalized interest expenses </a:t>
            </a:r>
            <a:r>
              <a:rPr lang="en-US" sz="2500" b="1" i="1" u="sng" strike="sngStrike" dirty="0">
                <a:solidFill>
                  <a:srgbClr val="FF0000"/>
                </a:solidFill>
                <a:highlight>
                  <a:srgbClr val="FFFF00"/>
                </a:highlight>
              </a:rPr>
              <a:t>under sections 263A and 263(g)</a:t>
            </a:r>
            <a:r>
              <a:rPr lang="en-US" sz="2500" dirty="0"/>
              <a:t>. </a:t>
            </a:r>
            <a:r>
              <a:rPr lang="en-US" sz="2500" strike="sngStrike" dirty="0">
                <a:highlight>
                  <a:srgbClr val="FFFF00"/>
                </a:highlight>
              </a:rPr>
              <a:t>Sections 263A and 263(g) apply before the application of section 163(j).</a:t>
            </a:r>
            <a:r>
              <a:rPr lang="en-US" sz="2500" dirty="0"/>
              <a:t> </a:t>
            </a:r>
            <a:r>
              <a:rPr lang="en-US" sz="2500" dirty="0">
                <a:highlight>
                  <a:srgbClr val="FFFF00"/>
                </a:highlight>
              </a:rPr>
              <a:t>Section 163(j) applies after the application of provisions that require the capitalization of interest, such as sections 263A and 263(g).</a:t>
            </a:r>
            <a:r>
              <a:rPr lang="en-US" sz="2500" dirty="0"/>
              <a:t> Capitalized interest expense under those sections is not treated as business interest expense for purposes of section 163(j). For ordering rules that determine whether interest expense is capitalized under section 263A(f), see the regulations under section 263A(f), including § 1.263A–9(g). </a:t>
            </a:r>
          </a:p>
          <a:p>
            <a:pPr marL="457200" lvl="1" indent="0">
              <a:buNone/>
            </a:pPr>
            <a:endParaRPr lang="en-US" sz="2500" dirty="0"/>
          </a:p>
          <a:p>
            <a:pPr marL="457200" lvl="1" indent="-457200">
              <a:buNone/>
            </a:pPr>
            <a:r>
              <a:rPr lang="en-US" sz="2500" strike="sngStrike" dirty="0">
                <a:highlight>
                  <a:srgbClr val="FFFF00"/>
                </a:highlight>
              </a:rPr>
              <a:t>Prop.</a:t>
            </a:r>
            <a:r>
              <a:rPr lang="en-US" sz="2500" dirty="0"/>
              <a:t> Treas. Reg. §§ 1.163(j)-3(b)</a:t>
            </a:r>
            <a:r>
              <a:rPr lang="en-US" sz="2800" dirty="0"/>
              <a:t> (</a:t>
            </a:r>
            <a:r>
              <a:rPr lang="en-US" sz="2800" b="1" dirty="0">
                <a:solidFill>
                  <a:srgbClr val="FF0000"/>
                </a:solidFill>
              </a:rPr>
              <a:t>2020</a:t>
            </a:r>
            <a:r>
              <a:rPr lang="en-US" sz="2800" dirty="0"/>
              <a:t>)</a:t>
            </a:r>
            <a:endParaRPr lang="en-US" sz="2500" dirty="0"/>
          </a:p>
          <a:p>
            <a:pPr marL="0" indent="0">
              <a:buNone/>
            </a:pPr>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324735" y="60114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3</a:t>
            </a:r>
          </a:p>
        </p:txBody>
      </p:sp>
      <p:sp>
        <p:nvSpPr>
          <p:cNvPr id="9" name="Slide Number Placeholder 8">
            <a:extLst>
              <a:ext uri="{FF2B5EF4-FFF2-40B4-BE49-F238E27FC236}">
                <a16:creationId xmlns:a16="http://schemas.microsoft.com/office/drawing/2014/main" id="{DD05247F-A77F-43D4-8CE5-F0CA2C4F31B7}"/>
              </a:ext>
            </a:extLst>
          </p:cNvPr>
          <p:cNvSpPr>
            <a:spLocks noGrp="1"/>
          </p:cNvSpPr>
          <p:nvPr>
            <p:ph type="sldNum" sz="quarter" idx="12"/>
          </p:nvPr>
        </p:nvSpPr>
        <p:spPr/>
        <p:txBody>
          <a:bodyPr/>
          <a:lstStyle/>
          <a:p>
            <a:fld id="{59999BA8-5833-4EBD-87D2-B05BF3439043}" type="slidenum">
              <a:rPr lang="en-US" smtClean="0"/>
              <a:t>47</a:t>
            </a:fld>
            <a:endParaRPr lang="en-US"/>
          </a:p>
        </p:txBody>
      </p:sp>
      <p:sp>
        <p:nvSpPr>
          <p:cNvPr id="10" name="Title 1">
            <a:extLst>
              <a:ext uri="{FF2B5EF4-FFF2-40B4-BE49-F238E27FC236}">
                <a16:creationId xmlns:a16="http://schemas.microsoft.com/office/drawing/2014/main" id="{F43D92B6-8302-4AA7-8A5F-92FD58D8774B}"/>
              </a:ext>
            </a:extLst>
          </p:cNvPr>
          <p:cNvSpPr>
            <a:spLocks noGrp="1"/>
          </p:cNvSpPr>
          <p:nvPr>
            <p:ph type="title"/>
          </p:nvPr>
        </p:nvSpPr>
        <p:spPr>
          <a:xfrm>
            <a:off x="231010" y="97340"/>
            <a:ext cx="11733196" cy="484881"/>
          </a:xfrm>
        </p:spPr>
        <p:txBody>
          <a:bodyPr>
            <a:noAutofit/>
          </a:bodyPr>
          <a:lstStyle/>
          <a:p>
            <a:pPr algn="ctr"/>
            <a:r>
              <a:rPr lang="en-US" sz="3100" u="sng" dirty="0"/>
              <a:t>Bus.</a:t>
            </a:r>
            <a:r>
              <a:rPr lang="en-US" sz="3100" dirty="0"/>
              <a:t> Int. Exp. Deducts - </a:t>
            </a:r>
            <a:r>
              <a:rPr lang="en-US" sz="3100" b="1" u="sng" dirty="0">
                <a:solidFill>
                  <a:srgbClr val="FF0000"/>
                </a:solidFill>
              </a:rPr>
              <a:t>After</a:t>
            </a:r>
            <a:r>
              <a:rPr lang="en-US" sz="3100" dirty="0"/>
              <a:t> to TCJA – Other Provisions Affecting Interest</a:t>
            </a:r>
          </a:p>
        </p:txBody>
      </p:sp>
      <p:sp>
        <p:nvSpPr>
          <p:cNvPr id="8" name="TextBox 7">
            <a:extLst>
              <a:ext uri="{FF2B5EF4-FFF2-40B4-BE49-F238E27FC236}">
                <a16:creationId xmlns:a16="http://schemas.microsoft.com/office/drawing/2014/main" id="{053ED5EF-C609-481D-902F-6982DB12DD30}"/>
              </a:ext>
            </a:extLst>
          </p:cNvPr>
          <p:cNvSpPr txBox="1"/>
          <p:nvPr/>
        </p:nvSpPr>
        <p:spPr>
          <a:xfrm>
            <a:off x="6924906" y="6043961"/>
            <a:ext cx="3155795" cy="461665"/>
          </a:xfrm>
          <a:prstGeom prst="rect">
            <a:avLst/>
          </a:prstGeom>
          <a:noFill/>
          <a:ln w="38100">
            <a:solidFill>
              <a:srgbClr val="FF0000"/>
            </a:solidFill>
          </a:ln>
        </p:spPr>
        <p:txBody>
          <a:bodyPr wrap="square" rtlCol="0">
            <a:spAutoFit/>
          </a:bodyPr>
          <a:lstStyle/>
          <a:p>
            <a:r>
              <a:rPr lang="en-US" sz="1200" dirty="0"/>
              <a:t>See Notice 2021-8 for underpaid estimated tax installments due to suspension of IRC § 461(l)</a:t>
            </a:r>
          </a:p>
        </p:txBody>
      </p:sp>
    </p:spTree>
    <p:extLst>
      <p:ext uri="{BB962C8B-B14F-4D97-AF65-F5344CB8AC3E}">
        <p14:creationId xmlns:p14="http://schemas.microsoft.com/office/powerpoint/2010/main" val="41591592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753593"/>
            <a:ext cx="10774251" cy="6160161"/>
          </a:xfrm>
        </p:spPr>
        <p:txBody>
          <a:bodyPr>
            <a:noAutofit/>
          </a:bodyPr>
          <a:lstStyle/>
          <a:p>
            <a:pPr marL="457200" lvl="1" indent="0">
              <a:buNone/>
            </a:pPr>
            <a:r>
              <a:rPr lang="en-US" sz="2800" dirty="0"/>
              <a:t>(6) </a:t>
            </a:r>
            <a:r>
              <a:rPr lang="en-US" sz="2800" b="1" i="1" u="sng" dirty="0">
                <a:solidFill>
                  <a:srgbClr val="FF0000"/>
                </a:solidFill>
              </a:rPr>
              <a:t>Reductions under section 246A</a:t>
            </a:r>
            <a:r>
              <a:rPr lang="en-US" sz="2800" dirty="0"/>
              <a:t>. Section 246A applies before section 163(j). Any reduction in the dividends received deduction under section 246A reduces the amount of business interest expense taken into account under section 163(j). </a:t>
            </a:r>
          </a:p>
          <a:p>
            <a:pPr marL="457200" lvl="1" indent="0">
              <a:buNone/>
            </a:pPr>
            <a:endParaRPr lang="en-US" sz="2800" dirty="0"/>
          </a:p>
          <a:p>
            <a:pPr marL="457200" lvl="1" indent="0">
              <a:buNone/>
            </a:pPr>
            <a:r>
              <a:rPr lang="en-US" sz="2800" dirty="0"/>
              <a:t>(7) </a:t>
            </a:r>
            <a:r>
              <a:rPr lang="en-US" sz="2800" b="1" i="1" u="sng" dirty="0">
                <a:solidFill>
                  <a:srgbClr val="FF0000"/>
                </a:solidFill>
              </a:rPr>
              <a:t>Section 381</a:t>
            </a:r>
            <a:r>
              <a:rPr lang="en-US" sz="2800" dirty="0"/>
              <a:t>. Disallowed business interest expense carryforwards are items to which an acquiring corporation succeeds under section 381(a). See section 381(c)(20), and §§ 1.163(j)–5(c) and 1.381(c)(20)–1. </a:t>
            </a:r>
          </a:p>
          <a:p>
            <a:pPr marL="457200" lvl="1" indent="0">
              <a:buNone/>
            </a:pPr>
            <a:endParaRPr lang="en-US" sz="2800" dirty="0"/>
          </a:p>
          <a:p>
            <a:pPr marL="457200" lvl="1" indent="0">
              <a:buNone/>
            </a:pPr>
            <a:r>
              <a:rPr lang="en-US" sz="2800" dirty="0"/>
              <a:t>(8) </a:t>
            </a:r>
            <a:r>
              <a:rPr lang="en-US" sz="2800" b="1" i="1" u="sng" dirty="0">
                <a:solidFill>
                  <a:srgbClr val="FF0000"/>
                </a:solidFill>
              </a:rPr>
              <a:t>Section 382</a:t>
            </a:r>
            <a:r>
              <a:rPr lang="en-US" sz="2800" dirty="0"/>
              <a:t>. For rules governing the interaction of sections 163(j) and 382, see section 382(d)(3) and (k)(1), §§ 1.163(j)–5(e) and 1.163(j)–11</a:t>
            </a:r>
            <a:r>
              <a:rPr lang="en-US" sz="2800" strike="sngStrike" dirty="0">
                <a:highlight>
                  <a:srgbClr val="FFFF00"/>
                </a:highlight>
              </a:rPr>
              <a:t>(b)</a:t>
            </a:r>
            <a:r>
              <a:rPr lang="en-US" sz="2800" dirty="0">
                <a:highlight>
                  <a:srgbClr val="FFFF00"/>
                </a:highlight>
              </a:rPr>
              <a:t>(c)</a:t>
            </a:r>
            <a:r>
              <a:rPr lang="en-US" sz="2800" dirty="0"/>
              <a:t>, the regulations </a:t>
            </a:r>
            <a:r>
              <a:rPr lang="en-US" sz="2800" dirty="0">
                <a:highlight>
                  <a:srgbClr val="FFFF00"/>
                </a:highlight>
              </a:rPr>
              <a:t>in this part </a:t>
            </a:r>
            <a:r>
              <a:rPr lang="en-US" sz="2800" dirty="0"/>
              <a:t>under sections 382 and 383 </a:t>
            </a:r>
            <a:r>
              <a:rPr lang="en-US" sz="2800" dirty="0">
                <a:highlight>
                  <a:srgbClr val="FFFF00"/>
                </a:highlight>
              </a:rPr>
              <a:t>of the Code</a:t>
            </a:r>
            <a:r>
              <a:rPr lang="en-US" sz="2800" dirty="0"/>
              <a:t>, and §§ 1.1502–91 through 1.1502–99. </a:t>
            </a:r>
          </a:p>
          <a:p>
            <a:pPr marL="457200" lvl="1" indent="-457200">
              <a:buNone/>
            </a:pPr>
            <a:r>
              <a:rPr lang="en-US" sz="2800" strike="sngStrike" dirty="0">
                <a:highlight>
                  <a:srgbClr val="FFFF00"/>
                </a:highlight>
              </a:rPr>
              <a:t>Prop.</a:t>
            </a:r>
            <a:r>
              <a:rPr lang="en-US" sz="2800" dirty="0"/>
              <a:t> Treas. Reg. §§ 1.163(j)-3(b) (</a:t>
            </a:r>
            <a:r>
              <a:rPr lang="en-US" sz="2800" b="1" dirty="0">
                <a:solidFill>
                  <a:srgbClr val="FF0000"/>
                </a:solidFill>
              </a:rPr>
              <a:t>2020</a:t>
            </a:r>
            <a:r>
              <a:rPr lang="en-US" sz="2800" dirty="0"/>
              <a:t>)</a:t>
            </a:r>
          </a:p>
          <a:p>
            <a:pPr marL="457200" lvl="1" indent="-457200">
              <a:buNone/>
            </a:pPr>
            <a:endParaRPr lang="en-US" sz="2800" dirty="0"/>
          </a:p>
          <a:p>
            <a:pPr marL="0" indent="0">
              <a:buNone/>
            </a:pPr>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155E227-74B1-49A3-BBFC-31BF02ECC0BC}"/>
              </a:ext>
            </a:extLst>
          </p:cNvPr>
          <p:cNvSpPr txBox="1"/>
          <p:nvPr/>
        </p:nvSpPr>
        <p:spPr>
          <a:xfrm>
            <a:off x="11324735" y="60114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3</a:t>
            </a:r>
          </a:p>
        </p:txBody>
      </p:sp>
      <p:sp>
        <p:nvSpPr>
          <p:cNvPr id="9" name="Slide Number Placeholder 8">
            <a:extLst>
              <a:ext uri="{FF2B5EF4-FFF2-40B4-BE49-F238E27FC236}">
                <a16:creationId xmlns:a16="http://schemas.microsoft.com/office/drawing/2014/main" id="{DD05247F-A77F-43D4-8CE5-F0CA2C4F31B7}"/>
              </a:ext>
            </a:extLst>
          </p:cNvPr>
          <p:cNvSpPr>
            <a:spLocks noGrp="1"/>
          </p:cNvSpPr>
          <p:nvPr>
            <p:ph type="sldNum" sz="quarter" idx="12"/>
          </p:nvPr>
        </p:nvSpPr>
        <p:spPr/>
        <p:txBody>
          <a:bodyPr/>
          <a:lstStyle/>
          <a:p>
            <a:fld id="{59999BA8-5833-4EBD-87D2-B05BF3439043}" type="slidenum">
              <a:rPr lang="en-US" smtClean="0"/>
              <a:t>48</a:t>
            </a:fld>
            <a:endParaRPr lang="en-US" dirty="0"/>
          </a:p>
        </p:txBody>
      </p:sp>
      <p:sp>
        <p:nvSpPr>
          <p:cNvPr id="10" name="Title 1">
            <a:extLst>
              <a:ext uri="{FF2B5EF4-FFF2-40B4-BE49-F238E27FC236}">
                <a16:creationId xmlns:a16="http://schemas.microsoft.com/office/drawing/2014/main" id="{F43D92B6-8302-4AA7-8A5F-92FD58D8774B}"/>
              </a:ext>
            </a:extLst>
          </p:cNvPr>
          <p:cNvSpPr>
            <a:spLocks noGrp="1"/>
          </p:cNvSpPr>
          <p:nvPr>
            <p:ph type="title"/>
          </p:nvPr>
        </p:nvSpPr>
        <p:spPr>
          <a:xfrm>
            <a:off x="231010" y="97340"/>
            <a:ext cx="11733196" cy="484881"/>
          </a:xfrm>
        </p:spPr>
        <p:txBody>
          <a:bodyPr>
            <a:noAutofit/>
          </a:bodyPr>
          <a:lstStyle/>
          <a:p>
            <a:pPr algn="ctr"/>
            <a:r>
              <a:rPr lang="en-US" sz="3100" u="sng" dirty="0"/>
              <a:t>Bus.</a:t>
            </a:r>
            <a:r>
              <a:rPr lang="en-US" sz="3100" dirty="0"/>
              <a:t> Int. Exp. Deducts - </a:t>
            </a:r>
            <a:r>
              <a:rPr lang="en-US" sz="3100" b="1" u="sng" dirty="0">
                <a:solidFill>
                  <a:srgbClr val="FF0000"/>
                </a:solidFill>
              </a:rPr>
              <a:t>After</a:t>
            </a:r>
            <a:r>
              <a:rPr lang="en-US" sz="3100" dirty="0"/>
              <a:t> to TCJA – Other Provisions Affecting Interest</a:t>
            </a:r>
          </a:p>
        </p:txBody>
      </p:sp>
    </p:spTree>
    <p:extLst>
      <p:ext uri="{BB962C8B-B14F-4D97-AF65-F5344CB8AC3E}">
        <p14:creationId xmlns:p14="http://schemas.microsoft.com/office/powerpoint/2010/main" val="4864688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03611" y="112478"/>
            <a:ext cx="10203367" cy="484881"/>
          </a:xfrm>
        </p:spPr>
        <p:txBody>
          <a:bodyPr>
            <a:noAutofit/>
          </a:bodyPr>
          <a:lstStyle/>
          <a:p>
            <a:pPr marL="0" indent="0">
              <a:buNone/>
            </a:pPr>
            <a:r>
              <a:rPr lang="en-US" sz="3500" dirty="0"/>
              <a:t>TCJA &amp; CARES Act - </a:t>
            </a:r>
            <a:r>
              <a:rPr lang="en-US" sz="3500" u="sng" dirty="0"/>
              <a:t>Business</a:t>
            </a:r>
            <a:r>
              <a:rPr lang="en-US" sz="3500" dirty="0"/>
              <a:t> Interest Expense Deduction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606350" y="726729"/>
            <a:ext cx="10801348" cy="6131271"/>
          </a:xfrm>
        </p:spPr>
        <p:txBody>
          <a:bodyPr>
            <a:noAutofit/>
          </a:bodyPr>
          <a:lstStyle/>
          <a:p>
            <a:pPr marL="0" indent="0">
              <a:buNone/>
            </a:pPr>
            <a:r>
              <a:rPr lang="en-US" dirty="0">
                <a:highlight>
                  <a:srgbClr val="00FFFF"/>
                </a:highlight>
              </a:rPr>
              <a:t>TCJA &amp; CARES Act</a:t>
            </a:r>
          </a:p>
          <a:p>
            <a:pPr marL="0" indent="0">
              <a:buNone/>
            </a:pPr>
            <a:r>
              <a:rPr lang="en-US" u="sng" dirty="0">
                <a:highlight>
                  <a:srgbClr val="00FFFF"/>
                </a:highlight>
              </a:rPr>
              <a:t>Business</a:t>
            </a:r>
            <a:r>
              <a:rPr lang="en-US" dirty="0">
                <a:highlight>
                  <a:srgbClr val="00FFFF"/>
                </a:highlight>
              </a:rPr>
              <a:t> Interest Expense Deduction</a:t>
            </a:r>
          </a:p>
          <a:p>
            <a:pPr marL="0" indent="0">
              <a:buNone/>
            </a:pPr>
            <a:r>
              <a:rPr lang="en-US" u="sng" dirty="0"/>
              <a:t>Business</a:t>
            </a:r>
            <a:r>
              <a:rPr lang="en-US" dirty="0"/>
              <a:t> Interest Expense Deduction Enablers &amp; Limiters</a:t>
            </a:r>
          </a:p>
          <a:p>
            <a:pPr marL="0" indent="0">
              <a:buNone/>
            </a:pPr>
            <a:r>
              <a:rPr lang="en-US" u="sng" dirty="0"/>
              <a:t>Business</a:t>
            </a:r>
            <a:r>
              <a:rPr lang="en-US" dirty="0"/>
              <a:t> Interest Expense Deduction Limiters – BIE – 1 + 2</a:t>
            </a:r>
          </a:p>
          <a:p>
            <a:pPr marL="0" indent="0">
              <a:buNone/>
            </a:pPr>
            <a:r>
              <a:rPr lang="en-US" u="sng" dirty="0"/>
              <a:t>Bus.</a:t>
            </a:r>
            <a:r>
              <a:rPr lang="en-US" dirty="0"/>
              <a:t> Int. Exp. Deducts - </a:t>
            </a:r>
            <a:r>
              <a:rPr lang="en-US" b="1" u="sng" dirty="0">
                <a:solidFill>
                  <a:srgbClr val="FF0000"/>
                </a:solidFill>
              </a:rPr>
              <a:t>After</a:t>
            </a:r>
            <a:r>
              <a:rPr lang="en-US" dirty="0"/>
              <a:t> to TCJA – Other Provisions Affecting Interest</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49</a:t>
            </a:fld>
            <a:endParaRPr lang="en-US"/>
          </a:p>
        </p:txBody>
      </p:sp>
    </p:spTree>
    <p:extLst>
      <p:ext uri="{BB962C8B-B14F-4D97-AF65-F5344CB8AC3E}">
        <p14:creationId xmlns:p14="http://schemas.microsoft.com/office/powerpoint/2010/main" val="310576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06" y="700680"/>
            <a:ext cx="10811494" cy="6056681"/>
          </a:xfrm>
        </p:spPr>
        <p:txBody>
          <a:bodyPr>
            <a:noAutofit/>
          </a:bodyPr>
          <a:lstStyle/>
          <a:p>
            <a:pPr marL="0" indent="0">
              <a:buNone/>
            </a:pPr>
            <a:r>
              <a:rPr lang="en-US" sz="2450" dirty="0"/>
              <a:t>Tax Cuts and Jobs Act (“</a:t>
            </a:r>
            <a:r>
              <a:rPr lang="en-US" sz="2450" b="1" dirty="0"/>
              <a:t>TCJA</a:t>
            </a:r>
            <a:r>
              <a:rPr lang="en-US" sz="2450" dirty="0"/>
              <a:t>”) (Pub. L. No. 115-97) (Dec. 22, 2017)</a:t>
            </a:r>
          </a:p>
          <a:p>
            <a:pPr lvl="1"/>
            <a:r>
              <a:rPr lang="en-US" sz="2450" dirty="0"/>
              <a:t>Conference Report, 115</a:t>
            </a:r>
            <a:r>
              <a:rPr lang="en-US" sz="2450" baseline="30000" dirty="0"/>
              <a:t>th</a:t>
            </a:r>
            <a:r>
              <a:rPr lang="en-US" sz="2450" dirty="0"/>
              <a:t> Cong. </a:t>
            </a:r>
            <a:r>
              <a:rPr lang="en-US" sz="2450" i="1" dirty="0"/>
              <a:t>1</a:t>
            </a:r>
            <a:r>
              <a:rPr lang="en-US" sz="2450" i="1" baseline="30000" dirty="0"/>
              <a:t>st</a:t>
            </a:r>
            <a:r>
              <a:rPr lang="en-US" sz="2450" i="1" dirty="0"/>
              <a:t> Sess.</a:t>
            </a:r>
            <a:r>
              <a:rPr lang="en-US" sz="2450" dirty="0"/>
              <a:t>,</a:t>
            </a:r>
            <a:r>
              <a:rPr lang="en-US" sz="2450" i="1" dirty="0"/>
              <a:t> </a:t>
            </a:r>
            <a:r>
              <a:rPr lang="en-US" sz="2450" dirty="0"/>
              <a:t>Rpt. 115-466, Dec. 15, 2017 [Became Pub. L. No. 115-97] [708 pages] </a:t>
            </a:r>
            <a:r>
              <a:rPr lang="en-US" sz="2450" b="0" i="0" u="none" strike="noStrike" baseline="0" dirty="0"/>
              <a:t>[Interest Deduction Limit pp. </a:t>
            </a:r>
            <a:r>
              <a:rPr lang="en-US" sz="2450" dirty="0"/>
              <a:t>385</a:t>
            </a:r>
            <a:r>
              <a:rPr lang="en-US" sz="2450" b="0" i="0" u="none" strike="noStrike" baseline="0" dirty="0"/>
              <a:t> – 392]</a:t>
            </a:r>
            <a:endParaRPr lang="en-US" sz="2450" dirty="0"/>
          </a:p>
          <a:p>
            <a:pPr lvl="1"/>
            <a:r>
              <a:rPr lang="en-US" sz="2450" b="1" i="0" u="none" strike="noStrike" baseline="0" dirty="0"/>
              <a:t>GENERAL EXPLANATION OF PUBLIC LAW 115–97, </a:t>
            </a:r>
            <a:r>
              <a:rPr lang="en-US" sz="2450" b="0" i="0" u="none" strike="noStrike" baseline="0" dirty="0"/>
              <a:t>PREPARED BY THE STAFF OF THE JOINT COMMITTEE ON TAXATION, (Dec. 2018), JCS-1-18 [457 pages] [“Blue Book”] [Interest Deduction Limit pp. 172 – 179]</a:t>
            </a:r>
          </a:p>
          <a:p>
            <a:pPr marL="0" indent="0" algn="l">
              <a:buNone/>
            </a:pPr>
            <a:endParaRPr lang="en-US" sz="2450" b="0" i="0" u="none" strike="noStrike" baseline="0" dirty="0"/>
          </a:p>
          <a:p>
            <a:pPr marL="0" indent="0">
              <a:buNone/>
            </a:pPr>
            <a:r>
              <a:rPr lang="en-US" sz="2450" dirty="0"/>
              <a:t>Coronavirus Aid, Relief, and Economic Security Act (“</a:t>
            </a:r>
            <a:r>
              <a:rPr lang="en-US" sz="2450" b="1" dirty="0"/>
              <a:t>CARES Act</a:t>
            </a:r>
            <a:r>
              <a:rPr lang="en-US" sz="2450" dirty="0"/>
              <a:t>”) (Pub. L. No. 116-136) (March 27, 2020)</a:t>
            </a:r>
          </a:p>
          <a:p>
            <a:pPr lvl="1"/>
            <a:r>
              <a:rPr lang="en-US" sz="2450" dirty="0"/>
              <a:t>Conference Report – </a:t>
            </a:r>
            <a:r>
              <a:rPr lang="en-US" sz="2450" b="1" i="0" u="none" strike="noStrike" baseline="0" dirty="0"/>
              <a:t>DESCRIPTION OF THE TAX PROVISIONS OF PUBLIC LAW 116-136, THE CORONAVIRUS AID, RELIEF, AND ECONOMIC SECURITY (“CARES”) ACT, </a:t>
            </a:r>
            <a:r>
              <a:rPr lang="en-US" sz="2450" b="0" i="0" u="none" strike="noStrike" baseline="0" dirty="0"/>
              <a:t>Prepared by the Staff of the JOINT COMMITTEE ON TAXATION (April 23, 2020), JCX-12R-20 [112 pages] [Interest Deduction Limit pp. 61 – </a:t>
            </a:r>
            <a:r>
              <a:rPr lang="en-US" sz="2450" dirty="0"/>
              <a:t>67]  </a:t>
            </a:r>
          </a:p>
          <a:p>
            <a:pPr lvl="1"/>
            <a:r>
              <a:rPr lang="en-US" sz="2450" dirty="0"/>
              <a:t>[“Blue Book”] - None prepared as of Apr. 09, 2021 </a:t>
            </a:r>
            <a:r>
              <a:rPr lang="en-US" sz="2450" b="0" i="0" u="none" strike="noStrike" baseline="0" dirty="0"/>
              <a:t> [Switch with Conference Report?]</a:t>
            </a:r>
            <a:endParaRPr lang="en-US" sz="2450" dirty="0"/>
          </a:p>
          <a:p>
            <a:pPr marL="0" indent="0" algn="l">
              <a:buNone/>
            </a:pPr>
            <a:r>
              <a:rPr lang="en-US" sz="2450" dirty="0">
                <a:highlight>
                  <a:srgbClr val="00FFFF"/>
                </a:highlight>
              </a:rPr>
              <a:t>Consolidated Appropriations Act, 2021 (Pub. L. No. 116-260) (Dec. 27, 2020)</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Slide Number Placeholder 8">
            <a:extLst>
              <a:ext uri="{FF2B5EF4-FFF2-40B4-BE49-F238E27FC236}">
                <a16:creationId xmlns:a16="http://schemas.microsoft.com/office/drawing/2014/main" id="{C1439CCC-99D9-48CA-B3D3-895A0C210149}"/>
              </a:ext>
            </a:extLst>
          </p:cNvPr>
          <p:cNvSpPr>
            <a:spLocks noGrp="1"/>
          </p:cNvSpPr>
          <p:nvPr>
            <p:ph type="sldNum" sz="quarter" idx="12"/>
          </p:nvPr>
        </p:nvSpPr>
        <p:spPr/>
        <p:txBody>
          <a:bodyPr/>
          <a:lstStyle/>
          <a:p>
            <a:fld id="{59999BA8-5833-4EBD-87D2-B05BF3439043}" type="slidenum">
              <a:rPr lang="en-US" smtClean="0"/>
              <a:t>5</a:t>
            </a:fld>
            <a:endParaRPr lang="en-US" dirty="0"/>
          </a:p>
        </p:txBody>
      </p:sp>
      <p:sp>
        <p:nvSpPr>
          <p:cNvPr id="10" name="Title 1">
            <a:extLst>
              <a:ext uri="{FF2B5EF4-FFF2-40B4-BE49-F238E27FC236}">
                <a16:creationId xmlns:a16="http://schemas.microsoft.com/office/drawing/2014/main" id="{9D96559F-91E7-4D6B-A49B-C9143FFE0A69}"/>
              </a:ext>
            </a:extLst>
          </p:cNvPr>
          <p:cNvSpPr>
            <a:spLocks noGrp="1"/>
          </p:cNvSpPr>
          <p:nvPr>
            <p:ph type="title"/>
          </p:nvPr>
        </p:nvSpPr>
        <p:spPr>
          <a:xfrm>
            <a:off x="3055435" y="86189"/>
            <a:ext cx="6077419" cy="484881"/>
          </a:xfrm>
        </p:spPr>
        <p:txBody>
          <a:bodyPr>
            <a:noAutofit/>
          </a:bodyPr>
          <a:lstStyle/>
          <a:p>
            <a:pPr algn="ctr"/>
            <a:r>
              <a:rPr lang="en-US" sz="3800" dirty="0"/>
              <a:t>High Level Legislative History</a:t>
            </a:r>
            <a:endParaRPr lang="en-US" sz="3800" b="1" dirty="0">
              <a:solidFill>
                <a:srgbClr val="FF0000"/>
              </a:solidFill>
            </a:endParaRPr>
          </a:p>
        </p:txBody>
      </p:sp>
    </p:spTree>
    <p:extLst>
      <p:ext uri="{BB962C8B-B14F-4D97-AF65-F5344CB8AC3E}">
        <p14:creationId xmlns:p14="http://schemas.microsoft.com/office/powerpoint/2010/main" val="26489466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59367" y="93757"/>
            <a:ext cx="10047245" cy="484881"/>
          </a:xfrm>
        </p:spPr>
        <p:txBody>
          <a:bodyPr>
            <a:normAutofit fontScale="90000"/>
          </a:bodyPr>
          <a:lstStyle/>
          <a:p>
            <a:pPr algn="ctr"/>
            <a:r>
              <a:rPr lang="en-US" u="sng" dirty="0">
                <a:highlight>
                  <a:srgbClr val="FFFF00"/>
                </a:highlight>
              </a:rPr>
              <a:t>Business</a:t>
            </a:r>
            <a:r>
              <a:rPr lang="en-US" dirty="0">
                <a:highlight>
                  <a:srgbClr val="FFFF00"/>
                </a:highlight>
              </a:rPr>
              <a:t> Interest Expense Deduction</a:t>
            </a:r>
            <a:r>
              <a:rPr lang="en-US" dirty="0"/>
              <a:t> - Summary</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4180294" cy="3293209"/>
          </a:xfrm>
          <a:prstGeom prst="rect">
            <a:avLst/>
          </a:prstGeom>
          <a:noFill/>
        </p:spPr>
        <p:txBody>
          <a:bodyPr wrap="square" rtlCol="0">
            <a:spAutoFit/>
          </a:bodyPr>
          <a:lstStyle/>
          <a:p>
            <a:r>
              <a:rPr lang="en-US" sz="2600" b="1" dirty="0"/>
              <a:t>Enablers &amp; Limiters</a:t>
            </a:r>
            <a:r>
              <a:rPr lang="en-US" sz="2600" dirty="0"/>
              <a:t>: </a:t>
            </a:r>
          </a:p>
          <a:p>
            <a:pPr marL="457200" indent="-457200">
              <a:buFont typeface="Arial" panose="020B0604020202020204" pitchFamily="34" charset="0"/>
              <a:buChar char="•"/>
            </a:pPr>
            <a:r>
              <a:rPr lang="en-US" sz="2600" dirty="0"/>
              <a:t>BII</a:t>
            </a:r>
          </a:p>
          <a:p>
            <a:pPr marL="457200" indent="-457200">
              <a:buFont typeface="Arial" panose="020B0604020202020204" pitchFamily="34" charset="0"/>
              <a:buChar char="•"/>
            </a:pPr>
            <a:r>
              <a:rPr lang="en-US" sz="2600" dirty="0"/>
              <a:t>ATI - 30% </a:t>
            </a:r>
            <a:r>
              <a:rPr lang="en-US" sz="2600" b="1" dirty="0">
                <a:solidFill>
                  <a:srgbClr val="FF0000"/>
                </a:solidFill>
              </a:rPr>
              <a:t>√ </a:t>
            </a:r>
            <a:r>
              <a:rPr lang="en-US" sz="2600" dirty="0"/>
              <a:t>of EBITDA  2018 – 2021 then </a:t>
            </a:r>
          </a:p>
          <a:p>
            <a:pPr marL="457200" indent="-457200">
              <a:buFont typeface="Arial" panose="020B0604020202020204" pitchFamily="34" charset="0"/>
              <a:buChar char="•"/>
            </a:pPr>
            <a:r>
              <a:rPr lang="en-US" sz="2600" dirty="0"/>
              <a:t>ATI - 30%</a:t>
            </a:r>
            <a:r>
              <a:rPr lang="en-US" sz="2600" b="1" dirty="0">
                <a:solidFill>
                  <a:srgbClr val="FF0000"/>
                </a:solidFill>
              </a:rPr>
              <a:t> </a:t>
            </a:r>
            <a:r>
              <a:rPr lang="en-US" sz="2600" dirty="0"/>
              <a:t>of EBIT from 2022</a:t>
            </a:r>
          </a:p>
          <a:p>
            <a:pPr lvl="1" indent="-457200">
              <a:buFont typeface="Arial" panose="020B0604020202020204" pitchFamily="34" charset="0"/>
              <a:buChar char="•"/>
            </a:pPr>
            <a:r>
              <a:rPr lang="en-US" sz="2600" dirty="0"/>
              <a:t>Floor plan financing interest expense</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50</a:t>
            </a:fld>
            <a:endParaRPr lang="en-US"/>
          </a:p>
        </p:txBody>
      </p:sp>
      <p:sp>
        <p:nvSpPr>
          <p:cNvPr id="5" name="TextBox 4">
            <a:extLst>
              <a:ext uri="{FF2B5EF4-FFF2-40B4-BE49-F238E27FC236}">
                <a16:creationId xmlns:a16="http://schemas.microsoft.com/office/drawing/2014/main" id="{260D29D3-D9D7-4BF0-97A1-825ACF6D9A55}"/>
              </a:ext>
            </a:extLst>
          </p:cNvPr>
          <p:cNvSpPr txBox="1"/>
          <p:nvPr/>
        </p:nvSpPr>
        <p:spPr>
          <a:xfrm>
            <a:off x="646770" y="4059053"/>
            <a:ext cx="3958683" cy="1107996"/>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CARES Act increased to 50% for 2019 &amp; 2020 – can elect out – can elect 2019 ATI limit in 2020.</a:t>
            </a:r>
          </a:p>
        </p:txBody>
      </p:sp>
      <p:sp>
        <p:nvSpPr>
          <p:cNvPr id="12" name="TextBox 11">
            <a:extLst>
              <a:ext uri="{FF2B5EF4-FFF2-40B4-BE49-F238E27FC236}">
                <a16:creationId xmlns:a16="http://schemas.microsoft.com/office/drawing/2014/main" id="{1D175F4B-EEB8-4C86-90AB-FB01595A4D55}"/>
              </a:ext>
            </a:extLst>
          </p:cNvPr>
          <p:cNvSpPr txBox="1"/>
          <p:nvPr/>
        </p:nvSpPr>
        <p:spPr>
          <a:xfrm>
            <a:off x="5093319" y="717002"/>
            <a:ext cx="6347834" cy="3693319"/>
          </a:xfrm>
          <a:prstGeom prst="rect">
            <a:avLst/>
          </a:prstGeom>
          <a:noFill/>
        </p:spPr>
        <p:txBody>
          <a:bodyPr wrap="square">
            <a:spAutoFit/>
          </a:bodyPr>
          <a:lstStyle/>
          <a:p>
            <a:r>
              <a:rPr lang="en-US" sz="2600" b="1" dirty="0"/>
              <a:t>Exceptions:</a:t>
            </a:r>
          </a:p>
          <a:p>
            <a:pPr marL="457200" indent="-457200">
              <a:buFont typeface="Arial" panose="020B0604020202020204" pitchFamily="34" charset="0"/>
              <a:buChar char="•"/>
            </a:pPr>
            <a:r>
              <a:rPr lang="en-US" sz="2600" dirty="0"/>
              <a:t>Average annual gross receipts do not exceed $ 25 M ($ 26 M inflation adjusted – 2019 - 2021) for the prior 3-tax yr. period.</a:t>
            </a:r>
          </a:p>
          <a:p>
            <a:pPr marL="457200" indent="-457200">
              <a:buFont typeface="Arial" panose="020B0604020202020204" pitchFamily="34" charset="0"/>
              <a:buChar char="•"/>
            </a:pPr>
            <a:r>
              <a:rPr lang="en-US" sz="2600" dirty="0"/>
              <a:t>Performing services as an employee</a:t>
            </a:r>
          </a:p>
          <a:p>
            <a:pPr marL="457200" indent="-457200">
              <a:buFont typeface="Arial" panose="020B0604020202020204" pitchFamily="34" charset="0"/>
              <a:buChar char="•"/>
            </a:pPr>
            <a:r>
              <a:rPr lang="en-US" sz="2600" dirty="0"/>
              <a:t>Electing (irrevocable) real property trade or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Electing (irrevocable) farming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Sale or furnishing of certain utility services</a:t>
            </a:r>
          </a:p>
        </p:txBody>
      </p:sp>
      <p:sp>
        <p:nvSpPr>
          <p:cNvPr id="14" name="TextBox 13">
            <a:extLst>
              <a:ext uri="{FF2B5EF4-FFF2-40B4-BE49-F238E27FC236}">
                <a16:creationId xmlns:a16="http://schemas.microsoft.com/office/drawing/2014/main" id="{E60F4E94-4D1A-4152-AED6-22B33EAA9C24}"/>
              </a:ext>
            </a:extLst>
          </p:cNvPr>
          <p:cNvSpPr txBox="1"/>
          <p:nvPr/>
        </p:nvSpPr>
        <p:spPr>
          <a:xfrm>
            <a:off x="5207620" y="4378009"/>
            <a:ext cx="6423102" cy="769441"/>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One-Time Extension to Make or W/D Election (2018 - 2020) – CARES Act - Rev. Proc. 2020-22 (4-10-20)</a:t>
            </a:r>
          </a:p>
        </p:txBody>
      </p:sp>
      <p:sp>
        <p:nvSpPr>
          <p:cNvPr id="15" name="TextBox 14">
            <a:extLst>
              <a:ext uri="{FF2B5EF4-FFF2-40B4-BE49-F238E27FC236}">
                <a16:creationId xmlns:a16="http://schemas.microsoft.com/office/drawing/2014/main" id="{9DB52648-0D5D-4236-ABED-1794346CE7F0}"/>
              </a:ext>
            </a:extLst>
          </p:cNvPr>
          <p:cNvSpPr txBox="1"/>
          <p:nvPr/>
        </p:nvSpPr>
        <p:spPr>
          <a:xfrm>
            <a:off x="646773" y="5386043"/>
            <a:ext cx="10660564" cy="1354217"/>
          </a:xfrm>
          <a:prstGeom prst="rect">
            <a:avLst/>
          </a:prstGeom>
          <a:noFill/>
        </p:spPr>
        <p:txBody>
          <a:bodyPr wrap="square" rtlCol="0">
            <a:spAutoFit/>
          </a:bodyPr>
          <a:lstStyle/>
          <a:p>
            <a:r>
              <a:rPr lang="en-US" sz="2050" dirty="0"/>
              <a:t>Above rules generally apply to Individuals &amp; Others.  Above &amp; additional rules apply to </a:t>
            </a:r>
            <a:r>
              <a:rPr lang="en-US" sz="2050" b="1" dirty="0">
                <a:solidFill>
                  <a:srgbClr val="FF0000"/>
                </a:solidFill>
              </a:rPr>
              <a:t>(1) </a:t>
            </a:r>
            <a:r>
              <a:rPr lang="en-US" sz="2050" dirty="0"/>
              <a:t>C Corps. (including Real Estate Investment Trusts (“REITs”), Regulated Investment Companies (“RICs”), and members of consolidated groups) and tax-exempt corporations, </a:t>
            </a:r>
            <a:r>
              <a:rPr lang="en-US" sz="2050" b="1" dirty="0">
                <a:solidFill>
                  <a:srgbClr val="FF0000"/>
                </a:solidFill>
              </a:rPr>
              <a:t>(2) </a:t>
            </a:r>
            <a:r>
              <a:rPr lang="en-US" sz="2050" dirty="0"/>
              <a:t>Partnerships &amp; S Corporations, </a:t>
            </a:r>
            <a:r>
              <a:rPr lang="en-US" sz="2050" b="1" dirty="0">
                <a:solidFill>
                  <a:srgbClr val="FF0000"/>
                </a:solidFill>
              </a:rPr>
              <a:t>(3) </a:t>
            </a:r>
            <a:r>
              <a:rPr lang="en-US" sz="2050" dirty="0"/>
              <a:t>Controlled Foreign Corporations (“CFCs”), and </a:t>
            </a:r>
            <a:r>
              <a:rPr lang="en-US" sz="2050" b="1" dirty="0">
                <a:solidFill>
                  <a:srgbClr val="FF0000"/>
                </a:solidFill>
              </a:rPr>
              <a:t>(4)</a:t>
            </a:r>
            <a:r>
              <a:rPr lang="en-US" sz="2050" dirty="0"/>
              <a:t> Effectively Connected Income (“ECI”)</a:t>
            </a:r>
          </a:p>
        </p:txBody>
      </p:sp>
      <p:cxnSp>
        <p:nvCxnSpPr>
          <p:cNvPr id="11" name="Straight Connector 10">
            <a:extLst>
              <a:ext uri="{FF2B5EF4-FFF2-40B4-BE49-F238E27FC236}">
                <a16:creationId xmlns:a16="http://schemas.microsoft.com/office/drawing/2014/main" id="{AC957B9D-104B-4EAC-A7F5-6EA46B59637F}"/>
              </a:ext>
            </a:extLst>
          </p:cNvPr>
          <p:cNvCxnSpPr>
            <a:cxnSpLocks/>
          </p:cNvCxnSpPr>
          <p:nvPr/>
        </p:nvCxnSpPr>
        <p:spPr>
          <a:xfrm flipV="1">
            <a:off x="4962293" y="702528"/>
            <a:ext cx="0" cy="454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02ACCF1-1A35-4FB4-8DA6-E59AB3974583}"/>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5095407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67267" y="93757"/>
            <a:ext cx="11820297" cy="484881"/>
          </a:xfrm>
        </p:spPr>
        <p:txBody>
          <a:bodyPr>
            <a:normAutofit fontScale="90000"/>
          </a:bodyPr>
          <a:lstStyle/>
          <a:p>
            <a:pPr algn="ctr"/>
            <a:r>
              <a:rPr lang="en-US" u="sng" dirty="0"/>
              <a:t>Business</a:t>
            </a:r>
            <a:r>
              <a:rPr lang="en-US" dirty="0"/>
              <a:t> Interest Expense Deduction Enablers &amp; Limiters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122663" y="716717"/>
            <a:ext cx="11887200" cy="6086282"/>
          </a:xfrm>
          <a:prstGeom prst="rect">
            <a:avLst/>
          </a:prstGeom>
          <a:noFill/>
        </p:spPr>
        <p:txBody>
          <a:bodyPr wrap="square" rtlCol="0">
            <a:spAutoFit/>
          </a:bodyPr>
          <a:lstStyle/>
          <a:p>
            <a:pPr lvl="1"/>
            <a:r>
              <a:rPr lang="en-US" sz="2750" b="1" i="0" u="none" strike="noStrike" dirty="0">
                <a:solidFill>
                  <a:srgbClr val="333333"/>
                </a:solidFill>
                <a:effectLst/>
                <a:cs typeface="Calibri" panose="020F0502020204030204" pitchFamily="34" charset="0"/>
              </a:rPr>
              <a:t>I.R.C. § 163(j)(1)</a:t>
            </a:r>
            <a:r>
              <a:rPr lang="en-US" sz="2750" b="0" i="0" dirty="0">
                <a:solidFill>
                  <a:srgbClr val="000000"/>
                </a:solidFill>
                <a:effectLst/>
                <a:cs typeface="Calibri" panose="020F0502020204030204" pitchFamily="34" charset="0"/>
              </a:rPr>
              <a:t> </a:t>
            </a:r>
            <a:r>
              <a:rPr lang="en-US" sz="2750" b="1" i="0" dirty="0">
                <a:solidFill>
                  <a:srgbClr val="000000"/>
                </a:solidFill>
                <a:effectLst/>
                <a:cs typeface="Calibri" panose="020F0502020204030204" pitchFamily="34" charset="0"/>
              </a:rPr>
              <a:t>In General</a:t>
            </a:r>
            <a:r>
              <a:rPr lang="en-US" sz="2750" b="0" i="0" dirty="0">
                <a:solidFill>
                  <a:srgbClr val="000000"/>
                </a:solidFill>
                <a:effectLst/>
                <a:cs typeface="Calibri" panose="020F0502020204030204" pitchFamily="34" charset="0"/>
              </a:rPr>
              <a:t> — The amount allowed as a deduction under this chapter for any taxable year for business interest shall not exceed the sum of—</a:t>
            </a:r>
          </a:p>
          <a:p>
            <a:pPr lvl="1"/>
            <a:endParaRPr lang="en-US" sz="2750" b="1" i="0" u="none" strike="noStrike" dirty="0">
              <a:solidFill>
                <a:srgbClr val="333333"/>
              </a:solidFill>
              <a:effectLst/>
              <a:cs typeface="Calibri" panose="020F0502020204030204" pitchFamily="34" charset="0"/>
            </a:endParaRPr>
          </a:p>
          <a:p>
            <a:pPr lvl="1"/>
            <a:r>
              <a:rPr lang="en-US" sz="2750" b="1" i="0" u="none" strike="noStrike" dirty="0">
                <a:solidFill>
                  <a:srgbClr val="333333"/>
                </a:solidFill>
                <a:effectLst/>
                <a:cs typeface="Calibri" panose="020F0502020204030204" pitchFamily="34" charset="0"/>
              </a:rPr>
              <a:t>(A)</a:t>
            </a:r>
            <a:r>
              <a:rPr lang="en-US" sz="2750" b="0" i="0" dirty="0">
                <a:solidFill>
                  <a:srgbClr val="000000"/>
                </a:solidFill>
                <a:effectLst/>
                <a:cs typeface="Calibri" panose="020F0502020204030204" pitchFamily="34" charset="0"/>
              </a:rPr>
              <a:t> — the business interest income of such taxpayer for such taxable year,</a:t>
            </a:r>
          </a:p>
          <a:p>
            <a:pPr lvl="1"/>
            <a:endParaRPr lang="en-US" sz="2750" b="1" i="0" u="none" strike="noStrike" dirty="0">
              <a:solidFill>
                <a:srgbClr val="333333"/>
              </a:solidFill>
              <a:effectLst/>
              <a:cs typeface="Calibri" panose="020F0502020204030204" pitchFamily="34" charset="0"/>
            </a:endParaRPr>
          </a:p>
          <a:p>
            <a:pPr lvl="1"/>
            <a:r>
              <a:rPr lang="en-US" sz="2750" b="1" i="0" u="none" strike="noStrike" dirty="0">
                <a:solidFill>
                  <a:srgbClr val="333333"/>
                </a:solidFill>
                <a:effectLst/>
                <a:highlight>
                  <a:srgbClr val="FFFF00"/>
                </a:highlight>
                <a:cs typeface="Calibri" panose="020F0502020204030204" pitchFamily="34" charset="0"/>
              </a:rPr>
              <a:t>(B)</a:t>
            </a:r>
            <a:r>
              <a:rPr lang="en-US" sz="2750" b="0" i="0" dirty="0">
                <a:solidFill>
                  <a:srgbClr val="000000"/>
                </a:solidFill>
                <a:effectLst/>
                <a:highlight>
                  <a:srgbClr val="FFFF00"/>
                </a:highlight>
                <a:cs typeface="Calibri" panose="020F0502020204030204" pitchFamily="34" charset="0"/>
              </a:rPr>
              <a:t> — 30 percent [</a:t>
            </a:r>
            <a:r>
              <a:rPr lang="en-US" sz="2750" b="1" dirty="0">
                <a:solidFill>
                  <a:srgbClr val="FF0000"/>
                </a:solidFill>
                <a:highlight>
                  <a:srgbClr val="FFFF00"/>
                </a:highlight>
              </a:rPr>
              <a:t>√</a:t>
            </a:r>
            <a:r>
              <a:rPr lang="en-US" sz="2750" i="0" dirty="0">
                <a:solidFill>
                  <a:srgbClr val="000000"/>
                </a:solidFill>
                <a:effectLst/>
                <a:highlight>
                  <a:srgbClr val="FFFF00"/>
                </a:highlight>
                <a:cs typeface="Calibri" panose="020F0502020204030204" pitchFamily="34" charset="0"/>
              </a:rPr>
              <a:t>]</a:t>
            </a:r>
            <a:r>
              <a:rPr lang="en-US" sz="2750" b="0" i="0" dirty="0">
                <a:solidFill>
                  <a:srgbClr val="000000"/>
                </a:solidFill>
                <a:effectLst/>
                <a:highlight>
                  <a:srgbClr val="FFFF00"/>
                </a:highlight>
                <a:cs typeface="Calibri" panose="020F0502020204030204" pitchFamily="34" charset="0"/>
              </a:rPr>
              <a:t> of the adjusted taxable income [“ATI”] of such taxpayer for such taxable year</a:t>
            </a:r>
            <a:r>
              <a:rPr lang="en-US" sz="2750" b="0" i="0" dirty="0">
                <a:solidFill>
                  <a:srgbClr val="000000"/>
                </a:solidFill>
                <a:effectLst/>
                <a:cs typeface="Calibri" panose="020F0502020204030204" pitchFamily="34" charset="0"/>
              </a:rPr>
              <a:t>, plus</a:t>
            </a:r>
          </a:p>
          <a:p>
            <a:pPr lvl="1"/>
            <a:endParaRPr lang="en-US" sz="2750" b="1" i="0" u="none" strike="noStrike" dirty="0">
              <a:solidFill>
                <a:srgbClr val="333333"/>
              </a:solidFill>
              <a:effectLst/>
              <a:cs typeface="Calibri" panose="020F0502020204030204" pitchFamily="34" charset="0"/>
            </a:endParaRPr>
          </a:p>
          <a:p>
            <a:pPr lvl="1"/>
            <a:r>
              <a:rPr lang="en-US" sz="2750" b="1" i="0" u="none" strike="noStrike" dirty="0">
                <a:solidFill>
                  <a:srgbClr val="333333"/>
                </a:solidFill>
                <a:effectLst/>
                <a:cs typeface="Calibri" panose="020F0502020204030204" pitchFamily="34" charset="0"/>
              </a:rPr>
              <a:t>(C)</a:t>
            </a:r>
            <a:r>
              <a:rPr lang="en-US" sz="2750" b="0" i="0" dirty="0">
                <a:solidFill>
                  <a:srgbClr val="000000"/>
                </a:solidFill>
                <a:effectLst/>
                <a:cs typeface="Calibri" panose="020F0502020204030204" pitchFamily="34" charset="0"/>
              </a:rPr>
              <a:t> — the floor plan financing interest of such taxpayer for such taxable year.</a:t>
            </a:r>
          </a:p>
          <a:p>
            <a:pPr lvl="1"/>
            <a:endParaRPr lang="en-US" sz="2750" b="0" i="0" dirty="0">
              <a:solidFill>
                <a:srgbClr val="000000"/>
              </a:solidFill>
              <a:effectLst/>
              <a:cs typeface="Calibri" panose="020F0502020204030204" pitchFamily="34" charset="0"/>
            </a:endParaRPr>
          </a:p>
          <a:p>
            <a:pPr lvl="1"/>
            <a:r>
              <a:rPr lang="en-US" sz="2750" b="0" i="0" dirty="0">
                <a:solidFill>
                  <a:srgbClr val="000000"/>
                </a:solidFill>
                <a:effectLst/>
                <a:cs typeface="Calibri" panose="020F0502020204030204" pitchFamily="34" charset="0"/>
              </a:rPr>
              <a:t>The amount determined under subparagraph </a:t>
            </a:r>
            <a:r>
              <a:rPr lang="en-US" sz="2750" b="0" i="0" dirty="0">
                <a:solidFill>
                  <a:srgbClr val="000000"/>
                </a:solidFill>
                <a:effectLst/>
                <a:highlight>
                  <a:srgbClr val="FFFF00"/>
                </a:highlight>
                <a:cs typeface="Calibri" panose="020F0502020204030204" pitchFamily="34" charset="0"/>
              </a:rPr>
              <a:t>(B) shall not be less than zero[</a:t>
            </a:r>
            <a:r>
              <a:rPr lang="en-US" sz="2750" b="1" dirty="0">
                <a:solidFill>
                  <a:srgbClr val="FF0000"/>
                </a:solidFill>
                <a:highlight>
                  <a:srgbClr val="FFFF00"/>
                </a:highlight>
              </a:rPr>
              <a:t>†</a:t>
            </a:r>
            <a:r>
              <a:rPr lang="en-US" sz="2750" i="0" dirty="0">
                <a:solidFill>
                  <a:srgbClr val="000000"/>
                </a:solidFill>
                <a:effectLst/>
                <a:highlight>
                  <a:srgbClr val="FFFF00"/>
                </a:highlight>
                <a:cs typeface="Calibri" panose="020F0502020204030204" pitchFamily="34" charset="0"/>
              </a:rPr>
              <a:t>]</a:t>
            </a:r>
            <a:r>
              <a:rPr lang="en-US" sz="2750" b="0" i="0" dirty="0">
                <a:solidFill>
                  <a:srgbClr val="000000"/>
                </a:solidFill>
                <a:effectLst/>
                <a:cs typeface="Calibri" panose="020F0502020204030204" pitchFamily="34" charset="0"/>
              </a:rPr>
              <a:t>.</a:t>
            </a:r>
          </a:p>
          <a:p>
            <a:pPr marL="0" lvl="1"/>
            <a:endParaRPr lang="en-US" sz="2750" dirty="0">
              <a:solidFill>
                <a:srgbClr val="000000"/>
              </a:solidFill>
              <a:cs typeface="Calibri" panose="020F0502020204030204" pitchFamily="34" charset="0"/>
            </a:endParaRPr>
          </a:p>
          <a:p>
            <a:pPr marL="0" lvl="1"/>
            <a:endParaRPr lang="en-US" sz="2750" dirty="0">
              <a:solidFill>
                <a:srgbClr val="000000"/>
              </a:solidFill>
              <a:cs typeface="Calibri" panose="020F0502020204030204" pitchFamily="34" charset="0"/>
            </a:endParaRPr>
          </a:p>
          <a:p>
            <a:pPr marL="0" lvl="1"/>
            <a:r>
              <a:rPr lang="en-US" sz="2750" dirty="0">
                <a:solidFill>
                  <a:srgbClr val="000000"/>
                </a:solidFill>
                <a:cs typeface="Calibri" panose="020F0502020204030204" pitchFamily="34" charset="0"/>
              </a:rPr>
              <a:t>IRC § 163(j)(1) and (10) and Treas. Reg. §§ 1.163(j)-1(b)(1)</a:t>
            </a:r>
            <a:r>
              <a:rPr lang="en-US" sz="2800" dirty="0"/>
              <a:t> </a:t>
            </a:r>
            <a:r>
              <a:rPr lang="en-US" sz="2800" dirty="0">
                <a:solidFill>
                  <a:srgbClr val="000000"/>
                </a:solidFill>
                <a:cs typeface="Calibri" panose="020F0502020204030204" pitchFamily="34" charset="0"/>
              </a:rPr>
              <a:t>&amp; –2(b) </a:t>
            </a:r>
            <a:r>
              <a:rPr lang="en-US" sz="2800" dirty="0"/>
              <a:t>(</a:t>
            </a:r>
            <a:r>
              <a:rPr lang="en-US" sz="2800" b="1" dirty="0">
                <a:solidFill>
                  <a:srgbClr val="FF0000"/>
                </a:solidFill>
              </a:rPr>
              <a:t>2020</a:t>
            </a:r>
            <a:r>
              <a:rPr lang="en-US" sz="2800" dirty="0"/>
              <a:t>)</a:t>
            </a:r>
            <a:endParaRPr lang="en-US" sz="2750" dirty="0">
              <a:cs typeface="Calibri" panose="020F0502020204030204" pitchFamily="34" charset="0"/>
            </a:endParaRP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51</a:t>
            </a:fld>
            <a:endParaRPr lang="en-US" dirty="0"/>
          </a:p>
        </p:txBody>
      </p:sp>
      <p:sp>
        <p:nvSpPr>
          <p:cNvPr id="5" name="TextBox 4">
            <a:extLst>
              <a:ext uri="{FF2B5EF4-FFF2-40B4-BE49-F238E27FC236}">
                <a16:creationId xmlns:a16="http://schemas.microsoft.com/office/drawing/2014/main" id="{260D29D3-D9D7-4BF0-97A1-825ACF6D9A55}"/>
              </a:ext>
            </a:extLst>
          </p:cNvPr>
          <p:cNvSpPr txBox="1"/>
          <p:nvPr/>
        </p:nvSpPr>
        <p:spPr>
          <a:xfrm>
            <a:off x="2598234" y="3769114"/>
            <a:ext cx="9355875" cy="369332"/>
          </a:xfrm>
          <a:prstGeom prst="rect">
            <a:avLst/>
          </a:prstGeom>
          <a:noFill/>
          <a:ln w="38100">
            <a:solidFill>
              <a:srgbClr val="FF0000"/>
            </a:solidFill>
          </a:ln>
        </p:spPr>
        <p:txBody>
          <a:bodyPr wrap="square" rtlCol="0">
            <a:spAutoFit/>
          </a:bodyPr>
          <a:lstStyle/>
          <a:p>
            <a:r>
              <a:rPr lang="en-US" b="1" dirty="0">
                <a:solidFill>
                  <a:srgbClr val="FF0000"/>
                </a:solidFill>
              </a:rPr>
              <a:t>√</a:t>
            </a:r>
            <a:r>
              <a:rPr lang="en-US" dirty="0"/>
              <a:t> - CARES Act increased to 50% for 2019 &amp; 2020 – can elect out – can elect 2019 ATI limit in 2020.</a:t>
            </a:r>
          </a:p>
        </p:txBody>
      </p:sp>
      <p:sp>
        <p:nvSpPr>
          <p:cNvPr id="7" name="TextBox 6">
            <a:extLst>
              <a:ext uri="{FF2B5EF4-FFF2-40B4-BE49-F238E27FC236}">
                <a16:creationId xmlns:a16="http://schemas.microsoft.com/office/drawing/2014/main" id="{15FE3019-06C1-4289-B524-177F8470345C}"/>
              </a:ext>
            </a:extLst>
          </p:cNvPr>
          <p:cNvSpPr txBox="1"/>
          <p:nvPr/>
        </p:nvSpPr>
        <p:spPr>
          <a:xfrm>
            <a:off x="5687122" y="5493848"/>
            <a:ext cx="6274424" cy="646331"/>
          </a:xfrm>
          <a:prstGeom prst="rect">
            <a:avLst/>
          </a:prstGeom>
          <a:noFill/>
          <a:ln w="38100">
            <a:solidFill>
              <a:srgbClr val="FF0000"/>
            </a:solidFill>
          </a:ln>
        </p:spPr>
        <p:txBody>
          <a:bodyPr wrap="square" rtlCol="0">
            <a:spAutoFit/>
          </a:bodyPr>
          <a:lstStyle/>
          <a:p>
            <a:r>
              <a:rPr lang="en-US" b="1" dirty="0">
                <a:solidFill>
                  <a:srgbClr val="FF0000"/>
                </a:solidFill>
              </a:rPr>
              <a:t>†</a:t>
            </a:r>
            <a:r>
              <a:rPr lang="en-US" dirty="0"/>
              <a:t> - No negative ATI – ATI computed at the taxpayer, partnership, S corporation, consolidated group, &amp; electing CFC group levels.</a:t>
            </a:r>
          </a:p>
        </p:txBody>
      </p:sp>
    </p:spTree>
    <p:extLst>
      <p:ext uri="{BB962C8B-B14F-4D97-AF65-F5344CB8AC3E}">
        <p14:creationId xmlns:p14="http://schemas.microsoft.com/office/powerpoint/2010/main" val="33360749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825190" y="93757"/>
            <a:ext cx="10455788" cy="484881"/>
          </a:xfrm>
        </p:spPr>
        <p:txBody>
          <a:bodyPr>
            <a:normAutofit fontScale="90000"/>
          </a:bodyPr>
          <a:lstStyle/>
          <a:p>
            <a:pPr algn="ctr"/>
            <a:r>
              <a:rPr lang="en-US" u="sng" dirty="0"/>
              <a:t>Business</a:t>
            </a:r>
            <a:r>
              <a:rPr lang="en-US" dirty="0"/>
              <a:t> Interest Expense Deduction Limiters - BIE</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2677656"/>
          </a:xfrm>
          <a:prstGeom prst="rect">
            <a:avLst/>
          </a:prstGeom>
          <a:noFill/>
        </p:spPr>
        <p:txBody>
          <a:bodyPr wrap="square" rtlCol="0">
            <a:spAutoFit/>
          </a:bodyPr>
          <a:lstStyle/>
          <a:p>
            <a:pPr lvl="1"/>
            <a:r>
              <a:rPr lang="en-US" sz="2800" b="1" i="0" u="none" strike="noStrike" dirty="0">
                <a:solidFill>
                  <a:srgbClr val="333333"/>
                </a:solidFill>
                <a:effectLst/>
              </a:rPr>
              <a:t>I.R.C. § 163(j)(</a:t>
            </a:r>
            <a:r>
              <a:rPr lang="en-US" sz="2800" b="1" i="0" dirty="0">
                <a:solidFill>
                  <a:srgbClr val="333333"/>
                </a:solidFill>
                <a:effectLst/>
              </a:rPr>
              <a:t>(5) </a:t>
            </a:r>
            <a:r>
              <a:rPr lang="en-US" sz="2800" b="1" i="0" cap="small" dirty="0">
                <a:solidFill>
                  <a:srgbClr val="333333"/>
                </a:solidFill>
                <a:effectLst/>
              </a:rPr>
              <a:t>Business interest </a:t>
            </a:r>
            <a:r>
              <a:rPr lang="en-US" sz="2800" b="0" i="0" dirty="0">
                <a:solidFill>
                  <a:srgbClr val="000000"/>
                </a:solidFill>
                <a:effectLst/>
              </a:rPr>
              <a:t>—</a:t>
            </a:r>
            <a:r>
              <a:rPr lang="en-US" sz="2800" b="1" i="0" cap="small" dirty="0">
                <a:solidFill>
                  <a:srgbClr val="333333"/>
                </a:solidFill>
                <a:effectLst/>
              </a:rPr>
              <a:t> </a:t>
            </a:r>
            <a:r>
              <a:rPr lang="en-US" sz="2800" b="0" i="0" dirty="0">
                <a:solidFill>
                  <a:srgbClr val="333333"/>
                </a:solidFill>
                <a:effectLst/>
              </a:rPr>
              <a:t>For purposes of this subsection, </a:t>
            </a:r>
            <a:r>
              <a:rPr lang="en-US" sz="2800" b="0" i="0" dirty="0">
                <a:solidFill>
                  <a:srgbClr val="333333"/>
                </a:solidFill>
                <a:effectLst/>
                <a:highlight>
                  <a:srgbClr val="FFFF00"/>
                </a:highlight>
              </a:rPr>
              <a:t>the term “</a:t>
            </a:r>
            <a:r>
              <a:rPr lang="en-US" sz="2800" b="0" i="0" u="none" strike="noStrike" dirty="0">
                <a:solidFill>
                  <a:srgbClr val="0068AC"/>
                </a:solidFill>
                <a:effectLst/>
                <a:highlight>
                  <a:srgbClr val="FFFF00"/>
                </a:highlight>
                <a:hlinkClick r:id="rId2"/>
              </a:rPr>
              <a:t>business interest</a:t>
            </a:r>
            <a:r>
              <a:rPr lang="en-US" sz="2800" b="0" i="0" dirty="0">
                <a:solidFill>
                  <a:srgbClr val="333333"/>
                </a:solidFill>
                <a:effectLst/>
                <a:highlight>
                  <a:srgbClr val="FFFF00"/>
                </a:highlight>
              </a:rPr>
              <a:t>” means any</a:t>
            </a:r>
            <a:r>
              <a:rPr lang="en-US" sz="2800" b="0" i="0" u="none" strike="noStrike" dirty="0">
                <a:solidFill>
                  <a:srgbClr val="0068AC"/>
                </a:solidFill>
                <a:effectLst/>
                <a:highlight>
                  <a:srgbClr val="FFFF00"/>
                </a:highlight>
                <a:hlinkClick r:id="rId3"/>
              </a:rPr>
              <a:t> interest </a:t>
            </a:r>
            <a:r>
              <a:rPr lang="en-US" sz="2800" b="0" i="0" dirty="0">
                <a:solidFill>
                  <a:srgbClr val="333333"/>
                </a:solidFill>
                <a:effectLst/>
                <a:highlight>
                  <a:srgbClr val="FFFF00"/>
                </a:highlight>
              </a:rPr>
              <a:t>paid or accrued on indebtedness properly allocable to a trade or business</a:t>
            </a:r>
            <a:r>
              <a:rPr lang="en-US" sz="2800" b="0" i="0" dirty="0">
                <a:solidFill>
                  <a:srgbClr val="333333"/>
                </a:solidFill>
                <a:effectLst/>
              </a:rPr>
              <a:t>. Such term shall not include </a:t>
            </a:r>
            <a:r>
              <a:rPr lang="en-US" sz="2800" b="0" i="0" u="none" strike="noStrike" dirty="0">
                <a:solidFill>
                  <a:srgbClr val="0068AC"/>
                </a:solidFill>
                <a:effectLst/>
                <a:hlinkClick r:id="rId4"/>
              </a:rPr>
              <a:t>investment interest</a:t>
            </a:r>
            <a:r>
              <a:rPr lang="en-US" sz="2800" b="0" i="0" dirty="0">
                <a:solidFill>
                  <a:srgbClr val="333333"/>
                </a:solidFill>
                <a:effectLst/>
              </a:rPr>
              <a:t> (within the meaning of subsection (d)).</a:t>
            </a:r>
          </a:p>
          <a:p>
            <a:endParaRPr lang="en-US" sz="2800" b="0" i="0" dirty="0">
              <a:solidFill>
                <a:srgbClr val="333333"/>
              </a:solidFill>
              <a:effectLst/>
            </a:endParaRPr>
          </a:p>
          <a:p>
            <a:r>
              <a:rPr lang="en-US" sz="2800" dirty="0">
                <a:solidFill>
                  <a:srgbClr val="333333"/>
                </a:solidFill>
              </a:rPr>
              <a:t>IRC § 163(j)(5)</a:t>
            </a:r>
            <a:endParaRPr lang="en-US" sz="2800" dirty="0"/>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52</a:t>
            </a:fld>
            <a:endParaRPr lang="en-US" dirty="0"/>
          </a:p>
        </p:txBody>
      </p:sp>
    </p:spTree>
    <p:extLst>
      <p:ext uri="{BB962C8B-B14F-4D97-AF65-F5344CB8AC3E}">
        <p14:creationId xmlns:p14="http://schemas.microsoft.com/office/powerpoint/2010/main" val="24455993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947853" y="93757"/>
            <a:ext cx="10415239" cy="484881"/>
          </a:xfrm>
        </p:spPr>
        <p:txBody>
          <a:bodyPr>
            <a:normAutofit fontScale="90000"/>
          </a:bodyPr>
          <a:lstStyle/>
          <a:p>
            <a:pPr algn="ctr"/>
            <a:r>
              <a:rPr lang="en-US" u="sng" dirty="0"/>
              <a:t>Business</a:t>
            </a:r>
            <a:r>
              <a:rPr lang="en-US" dirty="0"/>
              <a:t> Interest Expense Deduction Limiters - BIE</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6124754"/>
          </a:xfrm>
          <a:prstGeom prst="rect">
            <a:avLst/>
          </a:prstGeom>
          <a:noFill/>
        </p:spPr>
        <p:txBody>
          <a:bodyPr wrap="square" rtlCol="0">
            <a:spAutoFit/>
          </a:bodyPr>
          <a:lstStyle/>
          <a:p>
            <a:pPr lvl="1"/>
            <a:r>
              <a:rPr lang="en-US" sz="2800" dirty="0"/>
              <a:t>(3) Business interest expense—</a:t>
            </a:r>
          </a:p>
          <a:p>
            <a:pPr lvl="1"/>
            <a:endParaRPr lang="en-US" sz="2800" dirty="0"/>
          </a:p>
          <a:p>
            <a:pPr marL="512763" lvl="1" indent="-55563">
              <a:buAutoNum type="romanLcParenBoth"/>
            </a:pPr>
            <a:r>
              <a:rPr lang="en-US" sz="2800" dirty="0"/>
              <a:t> In general. </a:t>
            </a:r>
            <a:r>
              <a:rPr lang="en-US" sz="2800" dirty="0">
                <a:highlight>
                  <a:srgbClr val="FFFF00"/>
                </a:highlight>
              </a:rPr>
              <a:t>The term business interest expense means interest expense that is properly allocable to a non-excepted trade or business or that is floor plan financing interest expense. Business interest expense also includes disallowed business interest expense carryforwards </a:t>
            </a:r>
            <a:r>
              <a:rPr lang="en-US" sz="2800" dirty="0"/>
              <a:t>(as defined in paragraph (b)(11) of this section). However, business interest expense does not include amounts of interest expense carried forward to the taxable year from a prior taxable year due to the application of section 465 or section 469, which apply after the application of section 163(j). For the treatment of investment interest, see section 163(d); and for the treatment of personal interest, see section 163(h). </a:t>
            </a:r>
          </a:p>
          <a:p>
            <a:pPr algn="l"/>
            <a:endParaRPr lang="en-US" sz="2800" dirty="0"/>
          </a:p>
          <a:p>
            <a:r>
              <a:rPr lang="en-US" sz="2800" dirty="0">
                <a:solidFill>
                  <a:srgbClr val="333333"/>
                </a:solidFill>
              </a:rPr>
              <a:t>Treas. Reg. § 1.163(j)-1(b)(3)</a:t>
            </a:r>
            <a:r>
              <a:rPr lang="en-US" sz="2800" dirty="0"/>
              <a:t> (</a:t>
            </a:r>
            <a:r>
              <a:rPr lang="en-US" sz="2800" b="1" dirty="0">
                <a:solidFill>
                  <a:srgbClr val="FF0000"/>
                </a:solidFill>
              </a:rPr>
              <a:t>2020</a:t>
            </a:r>
            <a:r>
              <a:rPr lang="en-US" sz="2800" dirty="0"/>
              <a:t>)</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53</a:t>
            </a:fld>
            <a:endParaRPr lang="en-US" dirty="0"/>
          </a:p>
        </p:txBody>
      </p:sp>
      <p:sp>
        <p:nvSpPr>
          <p:cNvPr id="3" name="TextBox 2">
            <a:extLst>
              <a:ext uri="{FF2B5EF4-FFF2-40B4-BE49-F238E27FC236}">
                <a16:creationId xmlns:a16="http://schemas.microsoft.com/office/drawing/2014/main" id="{6566F4CC-D91D-45B4-B02D-E2FB63E5975E}"/>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2</a:t>
            </a:r>
          </a:p>
        </p:txBody>
      </p:sp>
    </p:spTree>
    <p:extLst>
      <p:ext uri="{BB962C8B-B14F-4D97-AF65-F5344CB8AC3E}">
        <p14:creationId xmlns:p14="http://schemas.microsoft.com/office/powerpoint/2010/main" val="14873305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947853" y="93757"/>
            <a:ext cx="10415239" cy="484881"/>
          </a:xfrm>
        </p:spPr>
        <p:txBody>
          <a:bodyPr>
            <a:normAutofit fontScale="90000"/>
          </a:bodyPr>
          <a:lstStyle/>
          <a:p>
            <a:pPr algn="ctr"/>
            <a:r>
              <a:rPr lang="en-US" u="sng" dirty="0"/>
              <a:t>Business</a:t>
            </a:r>
            <a:r>
              <a:rPr lang="en-US" dirty="0"/>
              <a:t> Interest Expense Deduction Limiters - BIE</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4401205"/>
          </a:xfrm>
          <a:prstGeom prst="rect">
            <a:avLst/>
          </a:prstGeom>
          <a:noFill/>
        </p:spPr>
        <p:txBody>
          <a:bodyPr wrap="square" rtlCol="0">
            <a:spAutoFit/>
          </a:bodyPr>
          <a:lstStyle/>
          <a:p>
            <a:pPr lvl="1"/>
            <a:r>
              <a:rPr lang="en-US" sz="2800" dirty="0"/>
              <a:t>(3) Business interest expense— [Continued]</a:t>
            </a:r>
          </a:p>
          <a:p>
            <a:pPr lvl="1"/>
            <a:endParaRPr lang="en-US" sz="2800" dirty="0"/>
          </a:p>
          <a:p>
            <a:pPr lvl="1"/>
            <a:r>
              <a:rPr lang="en-US" sz="2800" dirty="0"/>
              <a:t> (ii) Special rules. For special rules for defining business interest expense in certain circumstances, see §§1.163(j)-3(b)(2) (regarding disallowed interest expense), 1.163(j)-4(b) (regarding C corporations) and 1.163(j)-4(d)(2)(iii) (regarding consolidated groups), 1.163(j)-1(b)(9) (regarding current-year business interest expense), and 1.163(j)-6(c) (regarding partnerships and S corporations). </a:t>
            </a:r>
          </a:p>
          <a:p>
            <a:pPr algn="l"/>
            <a:endParaRPr lang="en-US" sz="2800" dirty="0">
              <a:solidFill>
                <a:srgbClr val="333333"/>
              </a:solidFill>
            </a:endParaRPr>
          </a:p>
          <a:p>
            <a:r>
              <a:rPr lang="en-US" sz="2800" dirty="0">
                <a:solidFill>
                  <a:srgbClr val="333333"/>
                </a:solidFill>
              </a:rPr>
              <a:t>Treas. Reg. § 1.163(j)-1(b)(3)</a:t>
            </a:r>
            <a:r>
              <a:rPr lang="en-US" sz="2800" dirty="0"/>
              <a:t> (</a:t>
            </a:r>
            <a:r>
              <a:rPr lang="en-US" sz="2800" b="1" dirty="0">
                <a:solidFill>
                  <a:srgbClr val="FF0000"/>
                </a:solidFill>
              </a:rPr>
              <a:t>2020</a:t>
            </a:r>
            <a:r>
              <a:rPr lang="en-US" sz="2800" dirty="0"/>
              <a:t>)</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54</a:t>
            </a:fld>
            <a:endParaRPr lang="en-US" dirty="0"/>
          </a:p>
        </p:txBody>
      </p:sp>
      <p:sp>
        <p:nvSpPr>
          <p:cNvPr id="3" name="TextBox 2">
            <a:extLst>
              <a:ext uri="{FF2B5EF4-FFF2-40B4-BE49-F238E27FC236}">
                <a16:creationId xmlns:a16="http://schemas.microsoft.com/office/drawing/2014/main" id="{6566F4CC-D91D-45B4-B02D-E2FB63E5975E}"/>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2</a:t>
            </a:r>
          </a:p>
        </p:txBody>
      </p:sp>
    </p:spTree>
    <p:extLst>
      <p:ext uri="{BB962C8B-B14F-4D97-AF65-F5344CB8AC3E}">
        <p14:creationId xmlns:p14="http://schemas.microsoft.com/office/powerpoint/2010/main" val="87864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625882" y="697839"/>
            <a:ext cx="10774251" cy="6160161"/>
          </a:xfrm>
        </p:spPr>
        <p:txBody>
          <a:bodyPr>
            <a:noAutofit/>
          </a:bodyPr>
          <a:lstStyle/>
          <a:p>
            <a:pPr marL="0" lvl="1" indent="0">
              <a:buNone/>
            </a:pPr>
            <a:r>
              <a:rPr lang="en-US" sz="2100" dirty="0"/>
              <a:t>Ordering rules had been included in the 2018 Proposed Regulations to mitigate a circularity problem between the ATI determination and the IRC § 250 deduction for Foreign-Derived Intangible Income (“FDII”) and Global Intangible Low-Taxed Income (“GILTI”).  Circularity issues arise because </a:t>
            </a:r>
          </a:p>
          <a:p>
            <a:pPr marL="514350" lvl="1" indent="-514350">
              <a:buAutoNum type="romanLcParenBoth"/>
            </a:pPr>
            <a:r>
              <a:rPr lang="en-US" sz="2100" dirty="0"/>
              <a:t>the IRC § 163(j) limitation is based on taxable income after giving effect to the IRC § 250 deduction, </a:t>
            </a:r>
          </a:p>
          <a:p>
            <a:pPr marL="514350" lvl="1" indent="-514350">
              <a:buAutoNum type="romanLcParenBoth"/>
            </a:pPr>
            <a:r>
              <a:rPr lang="en-US" sz="2100" dirty="0"/>
              <a:t>the IRC § 250 deduction is itself subject to a taxable income limitation based on taxable income after the IRC § 163 deduction for interest and the IRC § 172 deduction for NOLs, and </a:t>
            </a:r>
          </a:p>
          <a:p>
            <a:pPr marL="512763" lvl="1" indent="-512763">
              <a:buAutoNum type="romanLcParenBoth"/>
            </a:pPr>
            <a:r>
              <a:rPr lang="en-US" sz="2100" dirty="0"/>
              <a:t>under the TCJA, as amended by the CARES Act, the deduction under IRC § 172 for post-2017 NOLs will be subject to an 80% of taxable income limitation in tax years beginning after 2020, with taxable income determined after the IRC § 163 deduction for interest (but before the IRC § 250 deduction). </a:t>
            </a:r>
          </a:p>
          <a:p>
            <a:pPr marL="0" lvl="1" indent="0">
              <a:buNone/>
            </a:pPr>
            <a:r>
              <a:rPr lang="en-US" sz="2100" dirty="0"/>
              <a:t>There are other non-coordinated taxable income limitations, such as those in IRC §§ 170(b)(2) (corporate charitable contributions), 246(b) (dividends received deductions), and 613(a) and 613A(d) (percentage depletion), each of which can present a circularity issue.  </a:t>
            </a:r>
            <a:r>
              <a:rPr lang="en-US" sz="2100" dirty="0">
                <a:highlight>
                  <a:srgbClr val="FFFF00"/>
                </a:highlight>
              </a:rPr>
              <a:t>No ordering rule is promulgated.  Any reasonable approach is acceptable.</a:t>
            </a:r>
            <a:endParaRPr lang="en-US" sz="2100" strike="sngStrike" dirty="0">
              <a:highlight>
                <a:srgbClr val="FFFF00"/>
              </a:highlight>
            </a:endParaRPr>
          </a:p>
          <a:p>
            <a:pPr marL="0" lvl="1" indent="0">
              <a:buNone/>
            </a:pPr>
            <a:endParaRPr lang="en-US" sz="2100" dirty="0"/>
          </a:p>
          <a:p>
            <a:pPr marL="0" lvl="1" indent="0">
              <a:buNone/>
            </a:pPr>
            <a:r>
              <a:rPr lang="en-US" sz="2100" dirty="0"/>
              <a:t>T.D. 9905 (Sep. 14, 2020), Preamble, SUPPLEMENTARY INFORMATION:, Background, Table of Contents, II. Comments on and Changes to Proposed § 1.163(j)–1: Definitions,  G. Definition of Taxable Income — Proposed § 1.163(j)–1(b)(37), 2. Interaction With Section 250, 85 FR 56703</a:t>
            </a:r>
          </a:p>
          <a:p>
            <a:pPr marL="0" indent="0">
              <a:buNone/>
            </a:pPr>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Slide Number Placeholder 8">
            <a:extLst>
              <a:ext uri="{FF2B5EF4-FFF2-40B4-BE49-F238E27FC236}">
                <a16:creationId xmlns:a16="http://schemas.microsoft.com/office/drawing/2014/main" id="{DD05247F-A77F-43D4-8CE5-F0CA2C4F31B7}"/>
              </a:ext>
            </a:extLst>
          </p:cNvPr>
          <p:cNvSpPr>
            <a:spLocks noGrp="1"/>
          </p:cNvSpPr>
          <p:nvPr>
            <p:ph type="sldNum" sz="quarter" idx="12"/>
          </p:nvPr>
        </p:nvSpPr>
        <p:spPr/>
        <p:txBody>
          <a:bodyPr/>
          <a:lstStyle/>
          <a:p>
            <a:fld id="{59999BA8-5833-4EBD-87D2-B05BF3439043}" type="slidenum">
              <a:rPr lang="en-US" smtClean="0"/>
              <a:t>55</a:t>
            </a:fld>
            <a:endParaRPr lang="en-US" dirty="0"/>
          </a:p>
        </p:txBody>
      </p:sp>
      <p:sp>
        <p:nvSpPr>
          <p:cNvPr id="10" name="Title 1">
            <a:extLst>
              <a:ext uri="{FF2B5EF4-FFF2-40B4-BE49-F238E27FC236}">
                <a16:creationId xmlns:a16="http://schemas.microsoft.com/office/drawing/2014/main" id="{F43D92B6-8302-4AA7-8A5F-92FD58D8774B}"/>
              </a:ext>
            </a:extLst>
          </p:cNvPr>
          <p:cNvSpPr>
            <a:spLocks noGrp="1"/>
          </p:cNvSpPr>
          <p:nvPr>
            <p:ph type="title"/>
          </p:nvPr>
        </p:nvSpPr>
        <p:spPr>
          <a:xfrm>
            <a:off x="231010" y="97340"/>
            <a:ext cx="11733196" cy="484881"/>
          </a:xfrm>
        </p:spPr>
        <p:txBody>
          <a:bodyPr>
            <a:noAutofit/>
          </a:bodyPr>
          <a:lstStyle/>
          <a:p>
            <a:pPr algn="ctr"/>
            <a:r>
              <a:rPr lang="en-US" sz="3100" u="sng" dirty="0"/>
              <a:t>Bus.</a:t>
            </a:r>
            <a:r>
              <a:rPr lang="en-US" sz="3100" dirty="0"/>
              <a:t> Int. Exp. Deducts - </a:t>
            </a:r>
            <a:r>
              <a:rPr lang="en-US" sz="3100" b="1" u="sng" dirty="0">
                <a:solidFill>
                  <a:srgbClr val="FF0000"/>
                </a:solidFill>
              </a:rPr>
              <a:t>After</a:t>
            </a:r>
            <a:r>
              <a:rPr lang="en-US" sz="3100" dirty="0"/>
              <a:t> to TCJA – Other Provisions Affecting Interest</a:t>
            </a:r>
          </a:p>
        </p:txBody>
      </p:sp>
    </p:spTree>
    <p:extLst>
      <p:ext uri="{BB962C8B-B14F-4D97-AF65-F5344CB8AC3E}">
        <p14:creationId xmlns:p14="http://schemas.microsoft.com/office/powerpoint/2010/main" val="13116500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0362" y="112478"/>
            <a:ext cx="12348117" cy="484881"/>
          </a:xfrm>
        </p:spPr>
        <p:txBody>
          <a:bodyPr>
            <a:noAutofit/>
          </a:bodyPr>
          <a:lstStyle/>
          <a:p>
            <a:pPr marL="0" indent="0">
              <a:buNone/>
            </a:pPr>
            <a:r>
              <a:rPr lang="en-US" sz="3300" dirty="0"/>
              <a:t>TCJA &amp; CARES Act - </a:t>
            </a:r>
            <a:r>
              <a:rPr lang="en-US" sz="3300" u="sng" dirty="0"/>
              <a:t>Business</a:t>
            </a:r>
            <a:r>
              <a:rPr lang="en-US" sz="3300" dirty="0"/>
              <a:t> Interest Expense Deduction – Enablers - BII</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606350" y="726729"/>
            <a:ext cx="10723289" cy="6131271"/>
          </a:xfrm>
        </p:spPr>
        <p:txBody>
          <a:bodyPr>
            <a:noAutofit/>
          </a:bodyPr>
          <a:lstStyle/>
          <a:p>
            <a:pPr marL="0" indent="0">
              <a:buNone/>
            </a:pPr>
            <a:r>
              <a:rPr lang="en-US" dirty="0">
                <a:highlight>
                  <a:srgbClr val="00FFFF"/>
                </a:highlight>
              </a:rPr>
              <a:t>TCJA &amp; CARES Act</a:t>
            </a:r>
          </a:p>
          <a:p>
            <a:pPr marL="0" indent="0">
              <a:buNone/>
            </a:pPr>
            <a:r>
              <a:rPr lang="en-US" u="sng" dirty="0"/>
              <a:t>Business</a:t>
            </a:r>
            <a:r>
              <a:rPr lang="en-US" dirty="0"/>
              <a:t> Interest Expense Deduction – </a:t>
            </a:r>
            <a:r>
              <a:rPr lang="en-US" dirty="0">
                <a:highlight>
                  <a:srgbClr val="00FFFF"/>
                </a:highlight>
              </a:rPr>
              <a:t>Enablers – BII</a:t>
            </a:r>
            <a:r>
              <a:rPr lang="en-US" dirty="0"/>
              <a:t> - 2</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56</a:t>
            </a:fld>
            <a:endParaRPr lang="en-US"/>
          </a:p>
        </p:txBody>
      </p:sp>
    </p:spTree>
    <p:extLst>
      <p:ext uri="{BB962C8B-B14F-4D97-AF65-F5344CB8AC3E}">
        <p14:creationId xmlns:p14="http://schemas.microsoft.com/office/powerpoint/2010/main" val="10665149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59367" y="93757"/>
            <a:ext cx="10047245" cy="484881"/>
          </a:xfrm>
        </p:spPr>
        <p:txBody>
          <a:bodyPr>
            <a:normAutofit fontScale="90000"/>
          </a:bodyPr>
          <a:lstStyle/>
          <a:p>
            <a:pPr algn="ctr"/>
            <a:r>
              <a:rPr lang="en-US" u="sng" dirty="0"/>
              <a:t>Business</a:t>
            </a:r>
            <a:r>
              <a:rPr lang="en-US" dirty="0"/>
              <a:t> Interest Expense Deduction - Summary</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4180294" cy="3293209"/>
          </a:xfrm>
          <a:prstGeom prst="rect">
            <a:avLst/>
          </a:prstGeom>
          <a:noFill/>
        </p:spPr>
        <p:txBody>
          <a:bodyPr wrap="square" rtlCol="0">
            <a:spAutoFit/>
          </a:bodyPr>
          <a:lstStyle/>
          <a:p>
            <a:r>
              <a:rPr lang="en-US" sz="2600" b="1" dirty="0">
                <a:highlight>
                  <a:srgbClr val="FFFF00"/>
                </a:highlight>
              </a:rPr>
              <a:t>Enablers</a:t>
            </a:r>
            <a:r>
              <a:rPr lang="en-US" sz="2600" b="1" dirty="0"/>
              <a:t> &amp; Limiters</a:t>
            </a:r>
            <a:r>
              <a:rPr lang="en-US" sz="2600" dirty="0"/>
              <a:t>: </a:t>
            </a:r>
          </a:p>
          <a:p>
            <a:pPr marL="457200" indent="-457200">
              <a:buFont typeface="Arial" panose="020B0604020202020204" pitchFamily="34" charset="0"/>
              <a:buChar char="•"/>
            </a:pPr>
            <a:r>
              <a:rPr lang="en-US" sz="2600" dirty="0">
                <a:highlight>
                  <a:srgbClr val="FFFF00"/>
                </a:highlight>
              </a:rPr>
              <a:t>BII</a:t>
            </a:r>
          </a:p>
          <a:p>
            <a:pPr marL="457200" indent="-457200">
              <a:buFont typeface="Arial" panose="020B0604020202020204" pitchFamily="34" charset="0"/>
              <a:buChar char="•"/>
            </a:pPr>
            <a:r>
              <a:rPr lang="en-US" sz="2600" dirty="0"/>
              <a:t>ATI - 30% </a:t>
            </a:r>
            <a:r>
              <a:rPr lang="en-US" sz="2600" b="1" dirty="0">
                <a:solidFill>
                  <a:srgbClr val="FF0000"/>
                </a:solidFill>
              </a:rPr>
              <a:t>√ </a:t>
            </a:r>
            <a:r>
              <a:rPr lang="en-US" sz="2600" dirty="0"/>
              <a:t>of EBITDA  2018 – 2021 then </a:t>
            </a:r>
          </a:p>
          <a:p>
            <a:pPr marL="457200" indent="-457200">
              <a:buFont typeface="Arial" panose="020B0604020202020204" pitchFamily="34" charset="0"/>
              <a:buChar char="•"/>
            </a:pPr>
            <a:r>
              <a:rPr lang="en-US" sz="2600" dirty="0"/>
              <a:t>ATI - 30%</a:t>
            </a:r>
            <a:r>
              <a:rPr lang="en-US" sz="2600" b="1" dirty="0">
                <a:solidFill>
                  <a:srgbClr val="FF0000"/>
                </a:solidFill>
              </a:rPr>
              <a:t> </a:t>
            </a:r>
            <a:r>
              <a:rPr lang="en-US" sz="2600" dirty="0"/>
              <a:t>of EBIT from 2022</a:t>
            </a:r>
          </a:p>
          <a:p>
            <a:pPr lvl="1" indent="-457200">
              <a:buFont typeface="Arial" panose="020B0604020202020204" pitchFamily="34" charset="0"/>
              <a:buChar char="•"/>
            </a:pPr>
            <a:r>
              <a:rPr lang="en-US" sz="2600" dirty="0"/>
              <a:t>Floor plan financing interest expense</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57</a:t>
            </a:fld>
            <a:endParaRPr lang="en-US"/>
          </a:p>
        </p:txBody>
      </p:sp>
      <p:sp>
        <p:nvSpPr>
          <p:cNvPr id="5" name="TextBox 4">
            <a:extLst>
              <a:ext uri="{FF2B5EF4-FFF2-40B4-BE49-F238E27FC236}">
                <a16:creationId xmlns:a16="http://schemas.microsoft.com/office/drawing/2014/main" id="{260D29D3-D9D7-4BF0-97A1-825ACF6D9A55}"/>
              </a:ext>
            </a:extLst>
          </p:cNvPr>
          <p:cNvSpPr txBox="1"/>
          <p:nvPr/>
        </p:nvSpPr>
        <p:spPr>
          <a:xfrm>
            <a:off x="646770" y="4059053"/>
            <a:ext cx="3958683" cy="1107996"/>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CARES Act increased to 50% for 2019 &amp; 2020 – can elect out – can elect 2019 ATI limit in 2020.</a:t>
            </a:r>
          </a:p>
        </p:txBody>
      </p:sp>
      <p:sp>
        <p:nvSpPr>
          <p:cNvPr id="12" name="TextBox 11">
            <a:extLst>
              <a:ext uri="{FF2B5EF4-FFF2-40B4-BE49-F238E27FC236}">
                <a16:creationId xmlns:a16="http://schemas.microsoft.com/office/drawing/2014/main" id="{1D175F4B-EEB8-4C86-90AB-FB01595A4D55}"/>
              </a:ext>
            </a:extLst>
          </p:cNvPr>
          <p:cNvSpPr txBox="1"/>
          <p:nvPr/>
        </p:nvSpPr>
        <p:spPr>
          <a:xfrm>
            <a:off x="5093319" y="717002"/>
            <a:ext cx="6347834" cy="3693319"/>
          </a:xfrm>
          <a:prstGeom prst="rect">
            <a:avLst/>
          </a:prstGeom>
          <a:noFill/>
        </p:spPr>
        <p:txBody>
          <a:bodyPr wrap="square">
            <a:spAutoFit/>
          </a:bodyPr>
          <a:lstStyle/>
          <a:p>
            <a:r>
              <a:rPr lang="en-US" sz="2600" b="1" dirty="0"/>
              <a:t>Exceptions:</a:t>
            </a:r>
          </a:p>
          <a:p>
            <a:pPr marL="457200" indent="-457200">
              <a:buFont typeface="Arial" panose="020B0604020202020204" pitchFamily="34" charset="0"/>
              <a:buChar char="•"/>
            </a:pPr>
            <a:r>
              <a:rPr lang="en-US" sz="2600" dirty="0"/>
              <a:t>Average annual gross receipts do not exceed $ 25 M ($ 26 M inflation adjusted – 2019 - 2021) for the prior 3-tax yr. period.</a:t>
            </a:r>
          </a:p>
          <a:p>
            <a:pPr marL="457200" indent="-457200">
              <a:buFont typeface="Arial" panose="020B0604020202020204" pitchFamily="34" charset="0"/>
              <a:buChar char="•"/>
            </a:pPr>
            <a:r>
              <a:rPr lang="en-US" sz="2600" dirty="0"/>
              <a:t>Performing services as an employee</a:t>
            </a:r>
          </a:p>
          <a:p>
            <a:pPr marL="457200" indent="-457200">
              <a:buFont typeface="Arial" panose="020B0604020202020204" pitchFamily="34" charset="0"/>
              <a:buChar char="•"/>
            </a:pPr>
            <a:r>
              <a:rPr lang="en-US" sz="2600" dirty="0"/>
              <a:t>Electing (irrevocable) real property trade or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Electing (irrevocable) farming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Sale or furnishing of certain utility services</a:t>
            </a:r>
          </a:p>
        </p:txBody>
      </p:sp>
      <p:sp>
        <p:nvSpPr>
          <p:cNvPr id="14" name="TextBox 13">
            <a:extLst>
              <a:ext uri="{FF2B5EF4-FFF2-40B4-BE49-F238E27FC236}">
                <a16:creationId xmlns:a16="http://schemas.microsoft.com/office/drawing/2014/main" id="{E60F4E94-4D1A-4152-AED6-22B33EAA9C24}"/>
              </a:ext>
            </a:extLst>
          </p:cNvPr>
          <p:cNvSpPr txBox="1"/>
          <p:nvPr/>
        </p:nvSpPr>
        <p:spPr>
          <a:xfrm>
            <a:off x="5207620" y="4378009"/>
            <a:ext cx="6423102" cy="769441"/>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One-Time Extension to Make or W/D Election (2018 - 2020) – CARES Act - Rev. Proc. 2020-22 (4-10-20)</a:t>
            </a:r>
          </a:p>
        </p:txBody>
      </p:sp>
      <p:sp>
        <p:nvSpPr>
          <p:cNvPr id="15" name="TextBox 14">
            <a:extLst>
              <a:ext uri="{FF2B5EF4-FFF2-40B4-BE49-F238E27FC236}">
                <a16:creationId xmlns:a16="http://schemas.microsoft.com/office/drawing/2014/main" id="{9DB52648-0D5D-4236-ABED-1794346CE7F0}"/>
              </a:ext>
            </a:extLst>
          </p:cNvPr>
          <p:cNvSpPr txBox="1"/>
          <p:nvPr/>
        </p:nvSpPr>
        <p:spPr>
          <a:xfrm>
            <a:off x="646773" y="5386043"/>
            <a:ext cx="10660564" cy="1354217"/>
          </a:xfrm>
          <a:prstGeom prst="rect">
            <a:avLst/>
          </a:prstGeom>
          <a:noFill/>
        </p:spPr>
        <p:txBody>
          <a:bodyPr wrap="square" rtlCol="0">
            <a:spAutoFit/>
          </a:bodyPr>
          <a:lstStyle/>
          <a:p>
            <a:r>
              <a:rPr lang="en-US" sz="2050" dirty="0"/>
              <a:t>Above rules generally apply to Individuals &amp; Others.  Above &amp; additional rules apply to </a:t>
            </a:r>
            <a:r>
              <a:rPr lang="en-US" sz="2050" b="1" dirty="0">
                <a:solidFill>
                  <a:srgbClr val="FF0000"/>
                </a:solidFill>
              </a:rPr>
              <a:t>(1) </a:t>
            </a:r>
            <a:r>
              <a:rPr lang="en-US" sz="2050" dirty="0"/>
              <a:t>C Corps. (including Real Estate Investment Trusts (“REITs”), Regulated Investment Companies (“RICs”), and members of consolidated groups) and tax-exempt corporations, </a:t>
            </a:r>
            <a:r>
              <a:rPr lang="en-US" sz="2050" b="1" dirty="0">
                <a:solidFill>
                  <a:srgbClr val="FF0000"/>
                </a:solidFill>
              </a:rPr>
              <a:t>(2) </a:t>
            </a:r>
            <a:r>
              <a:rPr lang="en-US" sz="2050" dirty="0"/>
              <a:t>Partnerships &amp; S Corporations, </a:t>
            </a:r>
            <a:r>
              <a:rPr lang="en-US" sz="2050" b="1" dirty="0">
                <a:solidFill>
                  <a:srgbClr val="FF0000"/>
                </a:solidFill>
              </a:rPr>
              <a:t>(3) </a:t>
            </a:r>
            <a:r>
              <a:rPr lang="en-US" sz="2050" dirty="0"/>
              <a:t>Controlled Foreign Corporations (“CFCs”), and </a:t>
            </a:r>
            <a:r>
              <a:rPr lang="en-US" sz="2050" b="1" dirty="0">
                <a:solidFill>
                  <a:srgbClr val="FF0000"/>
                </a:solidFill>
              </a:rPr>
              <a:t>(4)</a:t>
            </a:r>
            <a:r>
              <a:rPr lang="en-US" sz="2050" dirty="0"/>
              <a:t> Effectively Connected Income (“ECI”)</a:t>
            </a:r>
          </a:p>
        </p:txBody>
      </p:sp>
      <p:cxnSp>
        <p:nvCxnSpPr>
          <p:cNvPr id="11" name="Straight Connector 10">
            <a:extLst>
              <a:ext uri="{FF2B5EF4-FFF2-40B4-BE49-F238E27FC236}">
                <a16:creationId xmlns:a16="http://schemas.microsoft.com/office/drawing/2014/main" id="{AC957B9D-104B-4EAC-A7F5-6EA46B59637F}"/>
              </a:ext>
            </a:extLst>
          </p:cNvPr>
          <p:cNvCxnSpPr>
            <a:cxnSpLocks/>
          </p:cNvCxnSpPr>
          <p:nvPr/>
        </p:nvCxnSpPr>
        <p:spPr>
          <a:xfrm flipV="1">
            <a:off x="4962293" y="702528"/>
            <a:ext cx="0" cy="454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E1F32C29-5788-4615-A9A1-1D04E6FAF37D}"/>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22054035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947854" y="93757"/>
            <a:ext cx="10333124" cy="484881"/>
          </a:xfrm>
        </p:spPr>
        <p:txBody>
          <a:bodyPr>
            <a:normAutofit fontScale="90000"/>
          </a:bodyPr>
          <a:lstStyle/>
          <a:p>
            <a:pPr algn="ctr"/>
            <a:r>
              <a:rPr lang="en-US" u="sng" dirty="0"/>
              <a:t>Business</a:t>
            </a:r>
            <a:r>
              <a:rPr lang="en-US" dirty="0"/>
              <a:t> Interest Expense Deduction Enabler - BII</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3108543"/>
          </a:xfrm>
          <a:prstGeom prst="rect">
            <a:avLst/>
          </a:prstGeom>
          <a:noFill/>
        </p:spPr>
        <p:txBody>
          <a:bodyPr wrap="square" rtlCol="0">
            <a:spAutoFit/>
          </a:bodyPr>
          <a:lstStyle/>
          <a:p>
            <a:pPr lvl="1"/>
            <a:r>
              <a:rPr lang="en-US" sz="2800" b="1" i="0" u="none" strike="noStrike" dirty="0">
                <a:solidFill>
                  <a:srgbClr val="333333"/>
                </a:solidFill>
                <a:effectLst/>
              </a:rPr>
              <a:t>I.R.C. § 163(j)(6)</a:t>
            </a:r>
            <a:r>
              <a:rPr lang="en-US" sz="2800" b="0" i="0" dirty="0">
                <a:solidFill>
                  <a:srgbClr val="000000"/>
                </a:solidFill>
                <a:effectLst/>
              </a:rPr>
              <a:t> </a:t>
            </a:r>
            <a:r>
              <a:rPr lang="en-US" sz="2800" b="1" i="0" dirty="0">
                <a:solidFill>
                  <a:srgbClr val="000000"/>
                </a:solidFill>
                <a:effectLst/>
              </a:rPr>
              <a:t>Business Interest Income</a:t>
            </a:r>
            <a:r>
              <a:rPr lang="en-US" sz="2800" b="0" i="0" dirty="0">
                <a:solidFill>
                  <a:srgbClr val="000000"/>
                </a:solidFill>
                <a:effectLst/>
              </a:rPr>
              <a:t> — For purposes of this subsection, </a:t>
            </a:r>
            <a:r>
              <a:rPr lang="en-US" sz="2800" b="0" i="0" dirty="0">
                <a:solidFill>
                  <a:srgbClr val="000000"/>
                </a:solidFill>
                <a:effectLst/>
                <a:highlight>
                  <a:srgbClr val="FFFF00"/>
                </a:highlight>
              </a:rPr>
              <a:t>the term “business interest income” means the amount of interest includible in the gross income of the taxpayer for the taxable year which is properly allocable to a trade or business</a:t>
            </a:r>
            <a:r>
              <a:rPr lang="en-US" sz="2800" b="0" i="0" dirty="0">
                <a:solidFill>
                  <a:srgbClr val="000000"/>
                </a:solidFill>
                <a:effectLst/>
              </a:rPr>
              <a:t>. Such term shall not include investment income (within the meaning of subsection (d)).</a:t>
            </a:r>
          </a:p>
          <a:p>
            <a:endParaRPr lang="en-US" sz="2800" b="0" i="0" dirty="0">
              <a:solidFill>
                <a:srgbClr val="333333"/>
              </a:solidFill>
              <a:effectLst/>
            </a:endParaRPr>
          </a:p>
          <a:p>
            <a:r>
              <a:rPr lang="en-US" sz="2800" dirty="0">
                <a:solidFill>
                  <a:srgbClr val="333333"/>
                </a:solidFill>
              </a:rPr>
              <a:t>IRC § 163(j)(1)(A) and (6)</a:t>
            </a:r>
            <a:endParaRPr lang="en-US" sz="2800" dirty="0"/>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58</a:t>
            </a:fld>
            <a:endParaRPr lang="en-US" dirty="0"/>
          </a:p>
        </p:txBody>
      </p:sp>
    </p:spTree>
    <p:extLst>
      <p:ext uri="{BB962C8B-B14F-4D97-AF65-F5344CB8AC3E}">
        <p14:creationId xmlns:p14="http://schemas.microsoft.com/office/powerpoint/2010/main" val="35307844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947854" y="93757"/>
            <a:ext cx="10333124" cy="484881"/>
          </a:xfrm>
        </p:spPr>
        <p:txBody>
          <a:bodyPr>
            <a:normAutofit fontScale="90000"/>
          </a:bodyPr>
          <a:lstStyle/>
          <a:p>
            <a:pPr algn="ctr"/>
            <a:r>
              <a:rPr lang="en-US" u="sng" dirty="0"/>
              <a:t>Business</a:t>
            </a:r>
            <a:r>
              <a:rPr lang="en-US" dirty="0"/>
              <a:t> Interest Expense Deduction Enabler - BII</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5693866"/>
          </a:xfrm>
          <a:prstGeom prst="rect">
            <a:avLst/>
          </a:prstGeom>
          <a:noFill/>
        </p:spPr>
        <p:txBody>
          <a:bodyPr wrap="square" rtlCol="0">
            <a:spAutoFit/>
          </a:bodyPr>
          <a:lstStyle/>
          <a:p>
            <a:pPr lvl="1"/>
            <a:r>
              <a:rPr lang="en-US" sz="2800" dirty="0"/>
              <a:t>(4) Business interest income—</a:t>
            </a:r>
          </a:p>
          <a:p>
            <a:pPr lvl="1"/>
            <a:endParaRPr lang="en-US" sz="2800" dirty="0"/>
          </a:p>
          <a:p>
            <a:pPr lvl="1"/>
            <a:r>
              <a:rPr lang="en-US" sz="2800" dirty="0"/>
              <a:t>(</a:t>
            </a:r>
            <a:r>
              <a:rPr lang="en-US" sz="2800" dirty="0" err="1"/>
              <a:t>i</a:t>
            </a:r>
            <a:r>
              <a:rPr lang="en-US" sz="2800" dirty="0"/>
              <a:t>) In general. </a:t>
            </a:r>
            <a:r>
              <a:rPr lang="en-US" sz="2800" dirty="0">
                <a:highlight>
                  <a:srgbClr val="FFFF00"/>
                </a:highlight>
              </a:rPr>
              <a:t>The term business interest income means interest income includible in the gross income of a taxpayer for the taxable year which is properly allocable to a non-excepted trade or business</a:t>
            </a:r>
            <a:r>
              <a:rPr lang="en-US" sz="2800" dirty="0"/>
              <a:t>. For the treatment of investment income, see section 163(d). </a:t>
            </a:r>
          </a:p>
          <a:p>
            <a:pPr lvl="1"/>
            <a:endParaRPr lang="en-US" sz="2800" dirty="0"/>
          </a:p>
          <a:p>
            <a:pPr lvl="1"/>
            <a:r>
              <a:rPr lang="en-US" sz="2800" dirty="0"/>
              <a:t>(ii) Special rules. For special rules defining business interest income in certain circumstances, see §§1.163(j)-4(b) (regarding C corporations), 1.163(j)-4(d)(2)(iii) (regarding consolidated groups), and 1.163(j)-6(c) (regarding partnerships and S corporations). </a:t>
            </a:r>
            <a:endParaRPr lang="en-US" sz="2800" b="0" i="0" dirty="0">
              <a:solidFill>
                <a:srgbClr val="333333"/>
              </a:solidFill>
              <a:effectLst/>
            </a:endParaRPr>
          </a:p>
          <a:p>
            <a:endParaRPr lang="en-US" sz="2800" dirty="0">
              <a:solidFill>
                <a:srgbClr val="333333"/>
              </a:solidFill>
            </a:endParaRPr>
          </a:p>
          <a:p>
            <a:r>
              <a:rPr lang="en-US" sz="2800" dirty="0">
                <a:solidFill>
                  <a:srgbClr val="333333"/>
                </a:solidFill>
              </a:rPr>
              <a:t>Treas. Reg. § 1.163(j)-1(b)(4)</a:t>
            </a:r>
            <a:r>
              <a:rPr lang="en-US" sz="2800" dirty="0"/>
              <a:t> (</a:t>
            </a:r>
            <a:r>
              <a:rPr lang="en-US" sz="2800" b="1" dirty="0">
                <a:solidFill>
                  <a:srgbClr val="FF0000"/>
                </a:solidFill>
              </a:rPr>
              <a:t>2020</a:t>
            </a:r>
            <a:r>
              <a:rPr lang="en-US" sz="2800" dirty="0"/>
              <a:t>)</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59</a:t>
            </a:fld>
            <a:endParaRPr lang="en-US" dirty="0"/>
          </a:p>
        </p:txBody>
      </p:sp>
    </p:spTree>
    <p:extLst>
      <p:ext uri="{BB962C8B-B14F-4D97-AF65-F5344CB8AC3E}">
        <p14:creationId xmlns:p14="http://schemas.microsoft.com/office/powerpoint/2010/main" val="1230580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06" y="700680"/>
            <a:ext cx="10811494" cy="6157320"/>
          </a:xfrm>
        </p:spPr>
        <p:txBody>
          <a:bodyPr>
            <a:noAutofit/>
          </a:bodyPr>
          <a:lstStyle/>
          <a:p>
            <a:pPr marL="457200" lvl="1" indent="0">
              <a:buNone/>
            </a:pPr>
            <a:r>
              <a:rPr lang="en-US" sz="2700" dirty="0"/>
              <a:t>. . . Blue Books are prepared by the staff of the Joint Committee on Taxation as commentaries on recently passed tax laws. They are “written after passage of the legislation and therefore d[o] not inform the decisions of the members of Congress who </a:t>
            </a:r>
            <a:r>
              <a:rPr lang="en-US" sz="2700" dirty="0" err="1"/>
              <a:t>vot</a:t>
            </a:r>
            <a:r>
              <a:rPr lang="en-US" sz="2700" dirty="0"/>
              <a:t>[e] in favor of the [law].” Flood v. United States, 33 F. 3d 1174, 1178 (CA9 1994). We have held that such “[p]</a:t>
            </a:r>
            <a:r>
              <a:rPr lang="en-US" sz="2700" dirty="0" err="1"/>
              <a:t>ost</a:t>
            </a:r>
            <a:r>
              <a:rPr lang="en-US" sz="2700" dirty="0"/>
              <a:t>-enactment legislative history (a contradiction in terms) is not a legitimate tool of statutory interpretation.” </a:t>
            </a:r>
            <a:r>
              <a:rPr lang="en-US" sz="2700" dirty="0" err="1"/>
              <a:t>Bruesewitz</a:t>
            </a:r>
            <a:r>
              <a:rPr lang="en-US" sz="2700" dirty="0"/>
              <a:t> v. Wyeth LLC, 562 U. S. ___, ___ (2011) (slip op., at 17–18); accord, Federal Nat. Mortgage Assn. v. United States, 379 F. 3d 1303, 1309 (CA Fed. 2004) (dismissing Blue Book as “a post-enactment explanation”). While we have relied on similar documents in the past, see FPC v. Memphis Light, Gas &amp; Water Div., 411 U. S. 458, 471–472 (1973), our more recent precedents disapprove of that practice. Of course the Blue Book, like a law review article, may be relevant to the extent it is persuasive. . . . </a:t>
            </a:r>
          </a:p>
          <a:p>
            <a:pPr marL="457200" lvl="1" indent="0">
              <a:buNone/>
            </a:pPr>
            <a:endParaRPr lang="en-US" sz="2700" i="1" dirty="0"/>
          </a:p>
          <a:p>
            <a:pPr marL="0" indent="0">
              <a:buNone/>
            </a:pPr>
            <a:r>
              <a:rPr lang="en-US" sz="2700" i="1" dirty="0"/>
              <a:t>US v. Woods</a:t>
            </a:r>
            <a:r>
              <a:rPr lang="en-US" sz="2700" dirty="0"/>
              <a:t>, 200 U.S. 321 (Dec. 3, 2013). </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Slide Number Placeholder 8">
            <a:extLst>
              <a:ext uri="{FF2B5EF4-FFF2-40B4-BE49-F238E27FC236}">
                <a16:creationId xmlns:a16="http://schemas.microsoft.com/office/drawing/2014/main" id="{C1439CCC-99D9-48CA-B3D3-895A0C210149}"/>
              </a:ext>
            </a:extLst>
          </p:cNvPr>
          <p:cNvSpPr>
            <a:spLocks noGrp="1"/>
          </p:cNvSpPr>
          <p:nvPr>
            <p:ph type="sldNum" sz="quarter" idx="12"/>
          </p:nvPr>
        </p:nvSpPr>
        <p:spPr/>
        <p:txBody>
          <a:bodyPr/>
          <a:lstStyle/>
          <a:p>
            <a:fld id="{59999BA8-5833-4EBD-87D2-B05BF3439043}" type="slidenum">
              <a:rPr lang="en-US" smtClean="0"/>
              <a:t>6</a:t>
            </a:fld>
            <a:endParaRPr lang="en-US"/>
          </a:p>
        </p:txBody>
      </p:sp>
      <p:sp>
        <p:nvSpPr>
          <p:cNvPr id="10" name="Title 1">
            <a:extLst>
              <a:ext uri="{FF2B5EF4-FFF2-40B4-BE49-F238E27FC236}">
                <a16:creationId xmlns:a16="http://schemas.microsoft.com/office/drawing/2014/main" id="{9D96559F-91E7-4D6B-A49B-C9143FFE0A69}"/>
              </a:ext>
            </a:extLst>
          </p:cNvPr>
          <p:cNvSpPr>
            <a:spLocks noGrp="1"/>
          </p:cNvSpPr>
          <p:nvPr>
            <p:ph type="title"/>
          </p:nvPr>
        </p:nvSpPr>
        <p:spPr>
          <a:xfrm>
            <a:off x="1996062" y="86189"/>
            <a:ext cx="8196147" cy="484881"/>
          </a:xfrm>
        </p:spPr>
        <p:txBody>
          <a:bodyPr>
            <a:noAutofit/>
          </a:bodyPr>
          <a:lstStyle/>
          <a:p>
            <a:pPr algn="ctr"/>
            <a:r>
              <a:rPr lang="en-US" sz="3800" dirty="0"/>
              <a:t>High Level Legislative History – Blue Book</a:t>
            </a:r>
            <a:endParaRPr lang="en-US" sz="3800" b="1" dirty="0">
              <a:solidFill>
                <a:srgbClr val="FF0000"/>
              </a:solidFill>
            </a:endParaRPr>
          </a:p>
        </p:txBody>
      </p:sp>
    </p:spTree>
    <p:extLst>
      <p:ext uri="{BB962C8B-B14F-4D97-AF65-F5344CB8AC3E}">
        <p14:creationId xmlns:p14="http://schemas.microsoft.com/office/powerpoint/2010/main" val="11999078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0362" y="112478"/>
            <a:ext cx="12348117" cy="484881"/>
          </a:xfrm>
        </p:spPr>
        <p:txBody>
          <a:bodyPr>
            <a:noAutofit/>
          </a:bodyPr>
          <a:lstStyle/>
          <a:p>
            <a:pPr marL="0" indent="0">
              <a:buNone/>
            </a:pPr>
            <a:r>
              <a:rPr lang="en-US" sz="3400" dirty="0"/>
              <a:t>TCJA &amp; CARES Act - </a:t>
            </a:r>
            <a:r>
              <a:rPr lang="en-US" sz="3400" u="sng" dirty="0"/>
              <a:t>Business</a:t>
            </a:r>
            <a:r>
              <a:rPr lang="en-US" sz="3400" dirty="0"/>
              <a:t> Interest Expense Deduction Limiters – ATI</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60</a:t>
            </a:fld>
            <a:endParaRPr lang="en-US"/>
          </a:p>
        </p:txBody>
      </p:sp>
      <p:sp>
        <p:nvSpPr>
          <p:cNvPr id="8" name="Content Placeholder 2">
            <a:extLst>
              <a:ext uri="{FF2B5EF4-FFF2-40B4-BE49-F238E27FC236}">
                <a16:creationId xmlns:a16="http://schemas.microsoft.com/office/drawing/2014/main" id="{04467A94-69F0-4148-AABD-D8BD6635F3E8}"/>
              </a:ext>
            </a:extLst>
          </p:cNvPr>
          <p:cNvSpPr txBox="1">
            <a:spLocks/>
          </p:cNvSpPr>
          <p:nvPr/>
        </p:nvSpPr>
        <p:spPr>
          <a:xfrm>
            <a:off x="647239" y="734165"/>
            <a:ext cx="10682400" cy="61312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highlight>
                  <a:srgbClr val="00FFFF"/>
                </a:highlight>
              </a:rPr>
              <a:t>TCJA &amp; CARES Act</a:t>
            </a:r>
          </a:p>
          <a:p>
            <a:pPr marL="0" indent="0">
              <a:buFont typeface="Arial" panose="020B0604020202020204" pitchFamily="34" charset="0"/>
              <a:buNone/>
            </a:pPr>
            <a:r>
              <a:rPr lang="en-US" u="sng" dirty="0">
                <a:highlight>
                  <a:srgbClr val="00FFFF"/>
                </a:highlight>
              </a:rPr>
              <a:t>Business</a:t>
            </a:r>
            <a:r>
              <a:rPr lang="en-US" dirty="0">
                <a:highlight>
                  <a:srgbClr val="00FFFF"/>
                </a:highlight>
              </a:rPr>
              <a:t> Interest Expense Deduction Limiters - ATI</a:t>
            </a:r>
          </a:p>
          <a:p>
            <a:pPr marL="0" indent="0">
              <a:buFont typeface="Arial" panose="020B0604020202020204" pitchFamily="34" charset="0"/>
              <a:buNone/>
            </a:pPr>
            <a:r>
              <a:rPr lang="en-US" dirty="0"/>
              <a:t>Tentative Taxable Income</a:t>
            </a:r>
          </a:p>
          <a:p>
            <a:pPr marL="0" indent="0">
              <a:buFont typeface="Arial" panose="020B0604020202020204" pitchFamily="34" charset="0"/>
              <a:buNone/>
            </a:pPr>
            <a:r>
              <a:rPr lang="en-US" dirty="0"/>
              <a:t>Separate Tentative Taxable Income</a:t>
            </a:r>
          </a:p>
          <a:p>
            <a:pPr marL="0" indent="0">
              <a:buFont typeface="Arial" panose="020B0604020202020204" pitchFamily="34" charset="0"/>
              <a:buNone/>
            </a:pPr>
            <a:r>
              <a:rPr lang="en-US" u="sng" dirty="0"/>
              <a:t>Business</a:t>
            </a:r>
            <a:r>
              <a:rPr lang="en-US" dirty="0"/>
              <a:t> Interest Expense Deduction Limiters – ATI</a:t>
            </a:r>
          </a:p>
          <a:p>
            <a:pPr marL="0" indent="0">
              <a:buFont typeface="Arial" panose="020B0604020202020204" pitchFamily="34" charset="0"/>
              <a:buNone/>
            </a:pPr>
            <a:r>
              <a:rPr lang="en-US" dirty="0"/>
              <a:t> ATI – Treas. Reg. § 1.163(j)-1(b)(1)(</a:t>
            </a:r>
            <a:r>
              <a:rPr lang="en-US" dirty="0" err="1"/>
              <a:t>i</a:t>
            </a:r>
            <a:r>
              <a:rPr lang="en-US" dirty="0"/>
              <a:t>) &amp; (ii) (</a:t>
            </a:r>
            <a:r>
              <a:rPr lang="en-US" b="1" dirty="0">
                <a:solidFill>
                  <a:srgbClr val="FF0000"/>
                </a:solidFill>
              </a:rPr>
              <a:t>2020</a:t>
            </a:r>
            <a:r>
              <a:rPr lang="en-US" dirty="0"/>
              <a:t>) – 7</a:t>
            </a:r>
          </a:p>
          <a:p>
            <a:pPr marL="0" indent="0">
              <a:buFont typeface="Arial" panose="020B0604020202020204" pitchFamily="34" charset="0"/>
              <a:buNone/>
            </a:pPr>
            <a:r>
              <a:rPr lang="en-US" dirty="0"/>
              <a:t>Adjusted Taxable Income for Business Interest Expense – Ex. 1</a:t>
            </a:r>
          </a:p>
          <a:p>
            <a:pPr marL="0" indent="0">
              <a:buFont typeface="Arial" panose="020B0604020202020204" pitchFamily="34" charset="0"/>
              <a:buNone/>
            </a:pPr>
            <a:r>
              <a:rPr lang="en-US" sz="2800" dirty="0"/>
              <a:t>Lesser of Rule for Depreciation,  Amortization, &amp; Depletion Claw-Backs</a:t>
            </a:r>
          </a:p>
          <a:p>
            <a:pPr marL="0" indent="0">
              <a:buFont typeface="Arial" panose="020B0604020202020204" pitchFamily="34" charset="0"/>
              <a:buNone/>
            </a:pPr>
            <a:r>
              <a:rPr lang="en-US" sz="2800" dirty="0"/>
              <a:t>Treas. Reg. § 1.163(j)-1(b)(1)(viii)(A) (</a:t>
            </a:r>
            <a:r>
              <a:rPr lang="en-US" sz="2800" b="1" dirty="0">
                <a:solidFill>
                  <a:srgbClr val="FF0000"/>
                </a:solidFill>
              </a:rPr>
              <a:t>2021</a:t>
            </a:r>
            <a:r>
              <a:rPr lang="en-US" sz="2800" dirty="0"/>
              <a:t>) - Lesser of Rule for DAD Claw-Backs</a:t>
            </a:r>
            <a:endParaRPr lang="en-US" dirty="0"/>
          </a:p>
          <a:p>
            <a:pPr marL="0" indent="0">
              <a:buFont typeface="Arial" panose="020B0604020202020204" pitchFamily="34" charset="0"/>
              <a:buNone/>
            </a:pPr>
            <a:r>
              <a:rPr lang="en-US" dirty="0"/>
              <a:t>Adjusted Taxable Income of a Relevant Foreign Corporation</a:t>
            </a:r>
          </a:p>
          <a:p>
            <a:pPr marL="0" indent="0">
              <a:buNone/>
            </a:pPr>
            <a:r>
              <a:rPr lang="en-US" sz="2800" dirty="0"/>
              <a:t>Capitalizations with Bonus Depreciation – Same TI But More ATI</a:t>
            </a:r>
          </a:p>
        </p:txBody>
      </p:sp>
    </p:spTree>
    <p:extLst>
      <p:ext uri="{BB962C8B-B14F-4D97-AF65-F5344CB8AC3E}">
        <p14:creationId xmlns:p14="http://schemas.microsoft.com/office/powerpoint/2010/main" val="462846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59367" y="93757"/>
            <a:ext cx="10047245" cy="484881"/>
          </a:xfrm>
        </p:spPr>
        <p:txBody>
          <a:bodyPr>
            <a:normAutofit fontScale="90000"/>
          </a:bodyPr>
          <a:lstStyle/>
          <a:p>
            <a:pPr algn="ctr"/>
            <a:r>
              <a:rPr lang="en-US" u="sng" dirty="0"/>
              <a:t>Business</a:t>
            </a:r>
            <a:r>
              <a:rPr lang="en-US" dirty="0"/>
              <a:t> Interest Expense Deduction - Summary</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4180294" cy="3293209"/>
          </a:xfrm>
          <a:prstGeom prst="rect">
            <a:avLst/>
          </a:prstGeom>
          <a:noFill/>
        </p:spPr>
        <p:txBody>
          <a:bodyPr wrap="square" rtlCol="0">
            <a:spAutoFit/>
          </a:bodyPr>
          <a:lstStyle/>
          <a:p>
            <a:r>
              <a:rPr lang="en-US" sz="2600" b="1" dirty="0">
                <a:highlight>
                  <a:srgbClr val="FFFF00"/>
                </a:highlight>
              </a:rPr>
              <a:t>Enablers &amp; Limiters</a:t>
            </a:r>
            <a:r>
              <a:rPr lang="en-US" sz="2600" dirty="0"/>
              <a:t>: </a:t>
            </a:r>
          </a:p>
          <a:p>
            <a:pPr marL="457200" indent="-457200">
              <a:buFont typeface="Arial" panose="020B0604020202020204" pitchFamily="34" charset="0"/>
              <a:buChar char="•"/>
            </a:pPr>
            <a:r>
              <a:rPr lang="en-US" sz="2600" dirty="0"/>
              <a:t>BII</a:t>
            </a:r>
          </a:p>
          <a:p>
            <a:pPr marL="457200" indent="-457200">
              <a:buFont typeface="Arial" panose="020B0604020202020204" pitchFamily="34" charset="0"/>
              <a:buChar char="•"/>
            </a:pPr>
            <a:r>
              <a:rPr lang="en-US" sz="2600" dirty="0">
                <a:highlight>
                  <a:srgbClr val="FFFF00"/>
                </a:highlight>
              </a:rPr>
              <a:t>ATI - 30% </a:t>
            </a:r>
            <a:r>
              <a:rPr lang="en-US" sz="2600" b="1" dirty="0">
                <a:solidFill>
                  <a:srgbClr val="FF0000"/>
                </a:solidFill>
                <a:highlight>
                  <a:srgbClr val="FFFF00"/>
                </a:highlight>
              </a:rPr>
              <a:t>√ </a:t>
            </a:r>
            <a:r>
              <a:rPr lang="en-US" sz="2600" dirty="0">
                <a:highlight>
                  <a:srgbClr val="FFFF00"/>
                </a:highlight>
              </a:rPr>
              <a:t>of EBITDA  2018 – 2021 then </a:t>
            </a:r>
          </a:p>
          <a:p>
            <a:pPr marL="457200" indent="-457200">
              <a:buFont typeface="Arial" panose="020B0604020202020204" pitchFamily="34" charset="0"/>
              <a:buChar char="•"/>
            </a:pPr>
            <a:r>
              <a:rPr lang="en-US" sz="2600" dirty="0">
                <a:highlight>
                  <a:srgbClr val="FFFF00"/>
                </a:highlight>
              </a:rPr>
              <a:t>ATI - 30%</a:t>
            </a:r>
            <a:r>
              <a:rPr lang="en-US" sz="2600" b="1" dirty="0">
                <a:solidFill>
                  <a:srgbClr val="FF0000"/>
                </a:solidFill>
                <a:highlight>
                  <a:srgbClr val="FFFF00"/>
                </a:highlight>
              </a:rPr>
              <a:t> </a:t>
            </a:r>
            <a:r>
              <a:rPr lang="en-US" sz="2600" dirty="0">
                <a:highlight>
                  <a:srgbClr val="FFFF00"/>
                </a:highlight>
              </a:rPr>
              <a:t>of EBIT from 2022</a:t>
            </a:r>
          </a:p>
          <a:p>
            <a:pPr lvl="1" indent="-457200">
              <a:buFont typeface="Arial" panose="020B0604020202020204" pitchFamily="34" charset="0"/>
              <a:buChar char="•"/>
            </a:pPr>
            <a:r>
              <a:rPr lang="en-US" sz="2600" dirty="0"/>
              <a:t>Floor plan financing interest expense</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61</a:t>
            </a:fld>
            <a:endParaRPr lang="en-US"/>
          </a:p>
        </p:txBody>
      </p:sp>
      <p:sp>
        <p:nvSpPr>
          <p:cNvPr id="5" name="TextBox 4">
            <a:extLst>
              <a:ext uri="{FF2B5EF4-FFF2-40B4-BE49-F238E27FC236}">
                <a16:creationId xmlns:a16="http://schemas.microsoft.com/office/drawing/2014/main" id="{260D29D3-D9D7-4BF0-97A1-825ACF6D9A55}"/>
              </a:ext>
            </a:extLst>
          </p:cNvPr>
          <p:cNvSpPr txBox="1"/>
          <p:nvPr/>
        </p:nvSpPr>
        <p:spPr>
          <a:xfrm>
            <a:off x="646770" y="4059053"/>
            <a:ext cx="3958683" cy="1107996"/>
          </a:xfrm>
          <a:prstGeom prst="rect">
            <a:avLst/>
          </a:prstGeom>
          <a:noFill/>
          <a:ln w="38100">
            <a:solidFill>
              <a:srgbClr val="FF0000"/>
            </a:solidFill>
          </a:ln>
        </p:spPr>
        <p:txBody>
          <a:bodyPr wrap="square" rtlCol="0">
            <a:spAutoFit/>
          </a:bodyPr>
          <a:lstStyle/>
          <a:p>
            <a:r>
              <a:rPr lang="en-US" sz="2200" b="1" dirty="0">
                <a:solidFill>
                  <a:srgbClr val="FF0000"/>
                </a:solidFill>
                <a:highlight>
                  <a:srgbClr val="FFFF00"/>
                </a:highlight>
              </a:rPr>
              <a:t>√</a:t>
            </a:r>
            <a:r>
              <a:rPr lang="en-US" sz="2200" dirty="0">
                <a:highlight>
                  <a:srgbClr val="FFFF00"/>
                </a:highlight>
              </a:rPr>
              <a:t> - CARES Act increased to 50% for 2019 &amp; 2020 – can elect out – can elect 2019 ATI limit in 2020.</a:t>
            </a:r>
          </a:p>
        </p:txBody>
      </p:sp>
      <p:sp>
        <p:nvSpPr>
          <p:cNvPr id="12" name="TextBox 11">
            <a:extLst>
              <a:ext uri="{FF2B5EF4-FFF2-40B4-BE49-F238E27FC236}">
                <a16:creationId xmlns:a16="http://schemas.microsoft.com/office/drawing/2014/main" id="{1D175F4B-EEB8-4C86-90AB-FB01595A4D55}"/>
              </a:ext>
            </a:extLst>
          </p:cNvPr>
          <p:cNvSpPr txBox="1"/>
          <p:nvPr/>
        </p:nvSpPr>
        <p:spPr>
          <a:xfrm>
            <a:off x="5093319" y="717002"/>
            <a:ext cx="6347834" cy="3693319"/>
          </a:xfrm>
          <a:prstGeom prst="rect">
            <a:avLst/>
          </a:prstGeom>
          <a:noFill/>
        </p:spPr>
        <p:txBody>
          <a:bodyPr wrap="square">
            <a:spAutoFit/>
          </a:bodyPr>
          <a:lstStyle/>
          <a:p>
            <a:r>
              <a:rPr lang="en-US" sz="2600" b="1" dirty="0"/>
              <a:t>Exceptions:</a:t>
            </a:r>
          </a:p>
          <a:p>
            <a:pPr marL="457200" indent="-457200">
              <a:buFont typeface="Arial" panose="020B0604020202020204" pitchFamily="34" charset="0"/>
              <a:buChar char="•"/>
            </a:pPr>
            <a:r>
              <a:rPr lang="en-US" sz="2600" dirty="0"/>
              <a:t>Average annual gross receipts do not exceed $ 25 M ($ 26 M inflation adjusted – 2019 - 2021) for the prior 3-tax yr. period.</a:t>
            </a:r>
          </a:p>
          <a:p>
            <a:pPr marL="457200" indent="-457200">
              <a:buFont typeface="Arial" panose="020B0604020202020204" pitchFamily="34" charset="0"/>
              <a:buChar char="•"/>
            </a:pPr>
            <a:r>
              <a:rPr lang="en-US" sz="2600" dirty="0"/>
              <a:t>Performing services as an employee</a:t>
            </a:r>
          </a:p>
          <a:p>
            <a:pPr marL="457200" indent="-457200">
              <a:buFont typeface="Arial" panose="020B0604020202020204" pitchFamily="34" charset="0"/>
              <a:buChar char="•"/>
            </a:pPr>
            <a:r>
              <a:rPr lang="en-US" sz="2600" dirty="0"/>
              <a:t>Electing (irrevocable) real property trade or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Electing (irrevocable) farming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Sale or furnishing of certain utility services</a:t>
            </a:r>
          </a:p>
        </p:txBody>
      </p:sp>
      <p:sp>
        <p:nvSpPr>
          <p:cNvPr id="14" name="TextBox 13">
            <a:extLst>
              <a:ext uri="{FF2B5EF4-FFF2-40B4-BE49-F238E27FC236}">
                <a16:creationId xmlns:a16="http://schemas.microsoft.com/office/drawing/2014/main" id="{E60F4E94-4D1A-4152-AED6-22B33EAA9C24}"/>
              </a:ext>
            </a:extLst>
          </p:cNvPr>
          <p:cNvSpPr txBox="1"/>
          <p:nvPr/>
        </p:nvSpPr>
        <p:spPr>
          <a:xfrm>
            <a:off x="5207620" y="4378009"/>
            <a:ext cx="6423102" cy="769441"/>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One-Time Extension to Make or W/D Election (2018 - 2020) – CARES Act - Rev. Proc. 2020-22 (4-10-20)</a:t>
            </a:r>
          </a:p>
        </p:txBody>
      </p:sp>
      <p:sp>
        <p:nvSpPr>
          <p:cNvPr id="15" name="TextBox 14">
            <a:extLst>
              <a:ext uri="{FF2B5EF4-FFF2-40B4-BE49-F238E27FC236}">
                <a16:creationId xmlns:a16="http://schemas.microsoft.com/office/drawing/2014/main" id="{9DB52648-0D5D-4236-ABED-1794346CE7F0}"/>
              </a:ext>
            </a:extLst>
          </p:cNvPr>
          <p:cNvSpPr txBox="1"/>
          <p:nvPr/>
        </p:nvSpPr>
        <p:spPr>
          <a:xfrm>
            <a:off x="646773" y="5386043"/>
            <a:ext cx="10660564" cy="1354217"/>
          </a:xfrm>
          <a:prstGeom prst="rect">
            <a:avLst/>
          </a:prstGeom>
          <a:noFill/>
        </p:spPr>
        <p:txBody>
          <a:bodyPr wrap="square" rtlCol="0">
            <a:spAutoFit/>
          </a:bodyPr>
          <a:lstStyle/>
          <a:p>
            <a:r>
              <a:rPr lang="en-US" sz="2050" dirty="0"/>
              <a:t>Above rules generally apply to Individuals &amp; Others.  Above &amp; additional rules apply to </a:t>
            </a:r>
            <a:r>
              <a:rPr lang="en-US" sz="2050" b="1" dirty="0">
                <a:solidFill>
                  <a:srgbClr val="FF0000"/>
                </a:solidFill>
              </a:rPr>
              <a:t>(1) </a:t>
            </a:r>
            <a:r>
              <a:rPr lang="en-US" sz="2050" dirty="0"/>
              <a:t>C Corps. (including Real Estate Investment Trusts (“REITs”), Regulated Investment Companies (“RICs”), and members of consolidated groups) and tax-exempt corporations, </a:t>
            </a:r>
            <a:r>
              <a:rPr lang="en-US" sz="2050" b="1" dirty="0">
                <a:solidFill>
                  <a:srgbClr val="FF0000"/>
                </a:solidFill>
              </a:rPr>
              <a:t>(2) </a:t>
            </a:r>
            <a:r>
              <a:rPr lang="en-US" sz="2050" dirty="0"/>
              <a:t>Partnerships &amp; S Corporations, </a:t>
            </a:r>
            <a:r>
              <a:rPr lang="en-US" sz="2050" b="1" dirty="0">
                <a:solidFill>
                  <a:srgbClr val="FF0000"/>
                </a:solidFill>
              </a:rPr>
              <a:t>(3) </a:t>
            </a:r>
            <a:r>
              <a:rPr lang="en-US" sz="2050" dirty="0"/>
              <a:t>Controlled Foreign Corporations (“CFCs”), and </a:t>
            </a:r>
            <a:r>
              <a:rPr lang="en-US" sz="2050" b="1" dirty="0">
                <a:solidFill>
                  <a:srgbClr val="FF0000"/>
                </a:solidFill>
              </a:rPr>
              <a:t>(4)</a:t>
            </a:r>
            <a:r>
              <a:rPr lang="en-US" sz="2050" dirty="0"/>
              <a:t> Effectively Connected Income (“ECI”)</a:t>
            </a:r>
          </a:p>
        </p:txBody>
      </p:sp>
      <p:cxnSp>
        <p:nvCxnSpPr>
          <p:cNvPr id="11" name="Straight Connector 10">
            <a:extLst>
              <a:ext uri="{FF2B5EF4-FFF2-40B4-BE49-F238E27FC236}">
                <a16:creationId xmlns:a16="http://schemas.microsoft.com/office/drawing/2014/main" id="{AC957B9D-104B-4EAC-A7F5-6EA46B59637F}"/>
              </a:ext>
            </a:extLst>
          </p:cNvPr>
          <p:cNvCxnSpPr>
            <a:cxnSpLocks/>
          </p:cNvCxnSpPr>
          <p:nvPr/>
        </p:nvCxnSpPr>
        <p:spPr>
          <a:xfrm flipV="1">
            <a:off x="4962293" y="702528"/>
            <a:ext cx="0" cy="454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8D43097-1427-453A-A2EF-474941BCABF3}"/>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38993566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3356511" y="111510"/>
            <a:ext cx="5430650" cy="484881"/>
          </a:xfrm>
        </p:spPr>
        <p:txBody>
          <a:bodyPr>
            <a:normAutofit fontScale="90000"/>
          </a:bodyPr>
          <a:lstStyle/>
          <a:p>
            <a:pPr algn="ctr"/>
            <a:r>
              <a:rPr lang="en-US" dirty="0"/>
              <a:t>Tentative Taxable Income</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1950" b="0" i="0" dirty="0">
                <a:solidFill>
                  <a:srgbClr val="333333"/>
                </a:solidFill>
                <a:effectLst/>
              </a:rPr>
              <a:t>(43) </a:t>
            </a:r>
            <a:r>
              <a:rPr lang="en-US" sz="1950" b="0" i="1" dirty="0">
                <a:solidFill>
                  <a:srgbClr val="333333"/>
                </a:solidFill>
                <a:effectLst/>
              </a:rPr>
              <a:t>Tentative taxable income</a:t>
            </a:r>
            <a:r>
              <a:rPr lang="en-US" sz="1950" b="0" i="0" dirty="0">
                <a:solidFill>
                  <a:srgbClr val="333333"/>
                </a:solidFill>
                <a:effectLst/>
              </a:rPr>
              <a:t>—</a:t>
            </a:r>
          </a:p>
          <a:p>
            <a:pPr marL="457200" lvl="1" indent="0" fontAlgn="base">
              <a:buNone/>
            </a:pPr>
            <a:r>
              <a:rPr lang="en-US" sz="1950" b="0" i="0" dirty="0">
                <a:solidFill>
                  <a:srgbClr val="333333"/>
                </a:solidFill>
                <a:effectLst/>
              </a:rPr>
              <a:t>(</a:t>
            </a:r>
            <a:r>
              <a:rPr lang="en-US" sz="1950" b="0" i="0" dirty="0" err="1">
                <a:solidFill>
                  <a:srgbClr val="333333"/>
                </a:solidFill>
                <a:effectLst/>
              </a:rPr>
              <a:t>i</a:t>
            </a:r>
            <a:r>
              <a:rPr lang="en-US" sz="1950" b="0" i="0" dirty="0">
                <a:solidFill>
                  <a:srgbClr val="333333"/>
                </a:solidFill>
                <a:effectLst/>
              </a:rPr>
              <a:t>) </a:t>
            </a:r>
            <a:r>
              <a:rPr lang="en-US" sz="1950" b="0" i="1" dirty="0">
                <a:solidFill>
                  <a:srgbClr val="333333"/>
                </a:solidFill>
                <a:effectLst/>
              </a:rPr>
              <a:t>In general.</a:t>
            </a:r>
            <a:r>
              <a:rPr lang="en-US" sz="1950" b="0" i="0" dirty="0">
                <a:solidFill>
                  <a:srgbClr val="333333"/>
                </a:solidFill>
                <a:effectLst/>
              </a:rPr>
              <a:t> The term </a:t>
            </a:r>
            <a:r>
              <a:rPr lang="en-US" sz="1950" b="0" i="1" dirty="0">
                <a:solidFill>
                  <a:srgbClr val="333333"/>
                </a:solidFill>
                <a:effectLst/>
              </a:rPr>
              <a:t>tentative taxable income,</a:t>
            </a:r>
            <a:r>
              <a:rPr lang="en-US" sz="1950" b="0" i="0" dirty="0">
                <a:solidFill>
                  <a:srgbClr val="333333"/>
                </a:solidFill>
                <a:effectLst/>
              </a:rPr>
              <a:t> with respect to a taxpayer and a taxable year, generally is </a:t>
            </a:r>
            <a:r>
              <a:rPr lang="en-US" sz="1950" b="0" i="0" dirty="0">
                <a:solidFill>
                  <a:srgbClr val="333333"/>
                </a:solidFill>
                <a:effectLst/>
                <a:highlight>
                  <a:srgbClr val="FFFF00"/>
                </a:highlight>
              </a:rPr>
              <a:t>determined in the same manner as taxable income under section 63 but for this purpose computed without regard to the application of the section 163(j) limitation. Tentative taxable income [</a:t>
            </a:r>
            <a:r>
              <a:rPr lang="en-US" sz="1950" b="1" i="0" dirty="0">
                <a:solidFill>
                  <a:srgbClr val="FF0000"/>
                </a:solidFill>
                <a:effectLst/>
                <a:highlight>
                  <a:srgbClr val="FFFF00"/>
                </a:highlight>
              </a:rPr>
              <a:t>√</a:t>
            </a:r>
            <a:r>
              <a:rPr lang="en-US" sz="1950" b="0" i="0" dirty="0">
                <a:solidFill>
                  <a:srgbClr val="333333"/>
                </a:solidFill>
                <a:effectLst/>
                <a:highlight>
                  <a:srgbClr val="FFFF00"/>
                </a:highlight>
              </a:rPr>
              <a:t>] is computed without regard to any disallowed business interest expense carryforwards.</a:t>
            </a:r>
          </a:p>
          <a:p>
            <a:pPr marL="457200" lvl="1" indent="0" fontAlgn="base">
              <a:buNone/>
            </a:pPr>
            <a:r>
              <a:rPr lang="en-US" sz="1950" b="0" i="0" dirty="0">
                <a:solidFill>
                  <a:srgbClr val="333333"/>
                </a:solidFill>
                <a:effectLst/>
              </a:rPr>
              <a:t>(ii) [Reserved]</a:t>
            </a:r>
          </a:p>
          <a:p>
            <a:pPr marL="457200" lvl="1" indent="0" fontAlgn="base">
              <a:buNone/>
            </a:pPr>
            <a:r>
              <a:rPr lang="en-US" sz="1950" b="0" i="0" dirty="0">
                <a:solidFill>
                  <a:srgbClr val="333333"/>
                </a:solidFill>
                <a:effectLst/>
              </a:rPr>
              <a:t>(iii) </a:t>
            </a:r>
            <a:r>
              <a:rPr lang="en-US" sz="1950" b="0" i="1" dirty="0">
                <a:solidFill>
                  <a:srgbClr val="333333"/>
                </a:solidFill>
                <a:effectLst/>
              </a:rPr>
              <a:t>Special rules for defining tentative taxable income.</a:t>
            </a:r>
            <a:r>
              <a:rPr lang="en-US" sz="1950" b="0" i="0" dirty="0">
                <a:solidFill>
                  <a:srgbClr val="333333"/>
                </a:solidFill>
                <a:effectLst/>
              </a:rPr>
              <a:t> </a:t>
            </a:r>
          </a:p>
          <a:p>
            <a:pPr marL="457200" lvl="1" indent="0" fontAlgn="base">
              <a:buNone/>
            </a:pPr>
            <a:r>
              <a:rPr lang="en-US" sz="1950" b="0" i="0" dirty="0">
                <a:solidFill>
                  <a:srgbClr val="333333"/>
                </a:solidFill>
                <a:effectLst/>
              </a:rPr>
              <a:t>(A) For special rules defining the tentative taxable income of a RIC or REIT, see § 1.163(j)-4(b)(4)(ii).</a:t>
            </a:r>
          </a:p>
          <a:p>
            <a:pPr marL="457200" lvl="1" indent="0" fontAlgn="base">
              <a:buNone/>
            </a:pPr>
            <a:r>
              <a:rPr lang="en-US" sz="1950" dirty="0"/>
              <a:t>(B) For special rules defining the tentative taxable income of consolidated groups, see § 1.163(j)-4(d)(2)(iv).</a:t>
            </a:r>
          </a:p>
          <a:p>
            <a:pPr marL="457200" lvl="1" indent="0" fontAlgn="base">
              <a:buNone/>
            </a:pPr>
            <a:r>
              <a:rPr lang="en-US" sz="1950" b="0" i="0" dirty="0">
                <a:solidFill>
                  <a:srgbClr val="333333"/>
                </a:solidFill>
                <a:effectLst/>
              </a:rPr>
              <a:t>(C) For special rules defining the tentative taxable income of a partnership, see § 1.163(j)-6(d)(1).</a:t>
            </a:r>
          </a:p>
          <a:p>
            <a:pPr marL="457200" lvl="1" indent="0" fontAlgn="base">
              <a:buNone/>
            </a:pPr>
            <a:r>
              <a:rPr lang="en-US" sz="1950" b="0" i="0" dirty="0">
                <a:solidFill>
                  <a:srgbClr val="333333"/>
                </a:solidFill>
                <a:effectLst/>
              </a:rPr>
              <a:t>(D) For special rules defining the tentative taxable income of an S corporation, see § 1.163(j)-6(l)(3).</a:t>
            </a:r>
          </a:p>
          <a:p>
            <a:pPr marL="457200" lvl="1" indent="0" fontAlgn="base">
              <a:buNone/>
            </a:pPr>
            <a:r>
              <a:rPr lang="en-US" sz="1950" b="0" i="0" dirty="0">
                <a:solidFill>
                  <a:srgbClr val="333333"/>
                </a:solidFill>
                <a:effectLst/>
              </a:rPr>
              <a:t>(E) For special rules clarifying that tentative taxable income takes sections 461(l)[</a:t>
            </a:r>
            <a:r>
              <a:rPr lang="en-US" sz="1950" b="1" i="0" dirty="0">
                <a:solidFill>
                  <a:srgbClr val="FF0000"/>
                </a:solidFill>
                <a:effectLst/>
              </a:rPr>
              <a:t>†</a:t>
            </a:r>
            <a:r>
              <a:rPr lang="en-US" sz="1950" b="0" i="0" dirty="0">
                <a:solidFill>
                  <a:srgbClr val="333333"/>
                </a:solidFill>
                <a:effectLst/>
              </a:rPr>
              <a:t>], 465, and 469 into account, see § 1.163(j)-3(b)(4).</a:t>
            </a:r>
          </a:p>
          <a:p>
            <a:pPr marL="457200" lvl="1" indent="0" fontAlgn="base">
              <a:buNone/>
            </a:pPr>
            <a:r>
              <a:rPr lang="en-US" sz="1950" b="0" i="0" dirty="0">
                <a:solidFill>
                  <a:srgbClr val="333333"/>
                </a:solidFill>
                <a:effectLst/>
              </a:rPr>
              <a:t>(F) For special rules clarifying that tentative taxable income takes sections 461(l)[</a:t>
            </a:r>
            <a:r>
              <a:rPr lang="en-US" sz="1950" b="1" i="0" dirty="0">
                <a:solidFill>
                  <a:srgbClr val="FF0000"/>
                </a:solidFill>
                <a:effectLst/>
              </a:rPr>
              <a:t>†</a:t>
            </a:r>
            <a:r>
              <a:rPr lang="en-US" sz="1950" b="0" i="0" dirty="0">
                <a:solidFill>
                  <a:srgbClr val="333333"/>
                </a:solidFill>
                <a:effectLst/>
              </a:rPr>
              <a:t>], 465, and 469 into account, see § 1.163(j)-3(b)(4).</a:t>
            </a:r>
          </a:p>
          <a:p>
            <a:pPr marL="457200" lvl="1" indent="0" fontAlgn="base">
              <a:buNone/>
            </a:pPr>
            <a:r>
              <a:rPr lang="en-US" sz="1950" b="0" i="0" dirty="0">
                <a:solidFill>
                  <a:srgbClr val="333333"/>
                </a:solidFill>
                <a:effectLst/>
              </a:rPr>
              <a:t>(G) For special rules clarifying that tentative taxable income takes sections 461(l)[</a:t>
            </a:r>
            <a:r>
              <a:rPr lang="en-US" sz="1950" b="1" i="0" dirty="0">
                <a:solidFill>
                  <a:srgbClr val="FF0000"/>
                </a:solidFill>
                <a:effectLst/>
              </a:rPr>
              <a:t>†</a:t>
            </a:r>
            <a:r>
              <a:rPr lang="en-US" sz="1950" b="0" i="0" dirty="0">
                <a:solidFill>
                  <a:srgbClr val="333333"/>
                </a:solidFill>
                <a:effectLst/>
              </a:rPr>
              <a:t>], 465, and 469 into account, see § 1.163(j)-3(b)(4).</a:t>
            </a:r>
          </a:p>
          <a:p>
            <a:pPr marL="0" indent="0" algn="l" fontAlgn="base">
              <a:buNone/>
            </a:pPr>
            <a:r>
              <a:rPr lang="en-US" sz="1950" b="0" i="0" dirty="0">
                <a:solidFill>
                  <a:srgbClr val="333333"/>
                </a:solidFill>
                <a:effectLst/>
              </a:rPr>
              <a:t>Treas. Reg. § 1.163(j)-1(b)(43)</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62</a:t>
            </a:fld>
            <a:endParaRPr lang="en-US"/>
          </a:p>
        </p:txBody>
      </p:sp>
      <p:sp>
        <p:nvSpPr>
          <p:cNvPr id="8" name="TextBox 7">
            <a:extLst>
              <a:ext uri="{FF2B5EF4-FFF2-40B4-BE49-F238E27FC236}">
                <a16:creationId xmlns:a16="http://schemas.microsoft.com/office/drawing/2014/main" id="{931741F3-AC6B-4E4D-B724-B0A583F25C64}"/>
              </a:ext>
            </a:extLst>
          </p:cNvPr>
          <p:cNvSpPr txBox="1"/>
          <p:nvPr/>
        </p:nvSpPr>
        <p:spPr>
          <a:xfrm>
            <a:off x="6813396" y="6043961"/>
            <a:ext cx="3267306" cy="461665"/>
          </a:xfrm>
          <a:prstGeom prst="rect">
            <a:avLst/>
          </a:prstGeom>
          <a:noFill/>
          <a:ln w="38100">
            <a:solidFill>
              <a:srgbClr val="FF0000"/>
            </a:solidFill>
          </a:ln>
        </p:spPr>
        <p:txBody>
          <a:bodyPr wrap="square" rtlCol="0">
            <a:spAutoFit/>
          </a:bodyPr>
          <a:lstStyle/>
          <a:p>
            <a:r>
              <a:rPr lang="en-US" sz="1200" b="1" i="0" dirty="0">
                <a:solidFill>
                  <a:srgbClr val="FF0000"/>
                </a:solidFill>
                <a:effectLst/>
              </a:rPr>
              <a:t>† </a:t>
            </a:r>
            <a:r>
              <a:rPr lang="en-US" sz="1200" dirty="0"/>
              <a:t>- See Notice 2021-8 for underpaid estimated tax installments due to suspension of IRC § 461(l).</a:t>
            </a:r>
          </a:p>
        </p:txBody>
      </p:sp>
      <p:sp>
        <p:nvSpPr>
          <p:cNvPr id="9" name="TextBox 8">
            <a:extLst>
              <a:ext uri="{FF2B5EF4-FFF2-40B4-BE49-F238E27FC236}">
                <a16:creationId xmlns:a16="http://schemas.microsoft.com/office/drawing/2014/main" id="{69DC2720-2E96-42B4-AF58-38EBEB7AADC0}"/>
              </a:ext>
            </a:extLst>
          </p:cNvPr>
          <p:cNvSpPr txBox="1"/>
          <p:nvPr/>
        </p:nvSpPr>
        <p:spPr>
          <a:xfrm>
            <a:off x="4705815" y="2259985"/>
            <a:ext cx="5527287" cy="276999"/>
          </a:xfrm>
          <a:prstGeom prst="rect">
            <a:avLst/>
          </a:prstGeom>
          <a:noFill/>
          <a:ln w="38100">
            <a:solidFill>
              <a:srgbClr val="FF0000"/>
            </a:solidFill>
          </a:ln>
        </p:spPr>
        <p:txBody>
          <a:bodyPr wrap="square" rtlCol="0">
            <a:spAutoFit/>
          </a:bodyPr>
          <a:lstStyle/>
          <a:p>
            <a:r>
              <a:rPr lang="en-US" sz="1200" b="1" i="0" dirty="0">
                <a:solidFill>
                  <a:srgbClr val="FF0000"/>
                </a:solidFill>
                <a:effectLst/>
              </a:rPr>
              <a:t>√</a:t>
            </a:r>
            <a:r>
              <a:rPr lang="en-US" sz="1200" b="0" i="0" dirty="0">
                <a:solidFill>
                  <a:srgbClr val="333333"/>
                </a:solidFill>
                <a:effectLst/>
              </a:rPr>
              <a:t> - Foreign corporations, including CFCs, consider Treas. Reg. § 1.952-2 and IRC § 882.</a:t>
            </a:r>
            <a:endParaRPr lang="en-US" sz="1200" dirty="0"/>
          </a:p>
        </p:txBody>
      </p:sp>
    </p:spTree>
    <p:extLst>
      <p:ext uri="{BB962C8B-B14F-4D97-AF65-F5344CB8AC3E}">
        <p14:creationId xmlns:p14="http://schemas.microsoft.com/office/powerpoint/2010/main" val="19080976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475565" y="111510"/>
            <a:ext cx="7237143" cy="484881"/>
          </a:xfrm>
        </p:spPr>
        <p:txBody>
          <a:bodyPr>
            <a:normAutofit fontScale="90000"/>
          </a:bodyPr>
          <a:lstStyle/>
          <a:p>
            <a:pPr algn="ctr"/>
            <a:r>
              <a:rPr lang="en-US" dirty="0"/>
              <a:t>Separate Tentative Taxable Income</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800" b="0" i="0" dirty="0">
                <a:solidFill>
                  <a:srgbClr val="333333"/>
                </a:solidFill>
                <a:effectLst/>
              </a:rPr>
              <a:t>(40) </a:t>
            </a:r>
            <a:r>
              <a:rPr lang="en-US" sz="2800" b="0" i="1" dirty="0">
                <a:solidFill>
                  <a:srgbClr val="333333"/>
                </a:solidFill>
                <a:effectLst/>
              </a:rPr>
              <a:t>Separate tentative taxable income.</a:t>
            </a:r>
            <a:r>
              <a:rPr lang="en-US" sz="2800" b="0" i="0" dirty="0">
                <a:solidFill>
                  <a:srgbClr val="333333"/>
                </a:solidFill>
                <a:effectLst/>
              </a:rPr>
              <a:t> The term </a:t>
            </a:r>
            <a:r>
              <a:rPr lang="en-US" sz="2800" b="0" i="1" dirty="0">
                <a:solidFill>
                  <a:srgbClr val="333333"/>
                </a:solidFill>
                <a:effectLst/>
              </a:rPr>
              <a:t>separate tentative taxable income</a:t>
            </a:r>
            <a:r>
              <a:rPr lang="en-US" sz="2800" b="0" i="0" dirty="0">
                <a:solidFill>
                  <a:srgbClr val="333333"/>
                </a:solidFill>
                <a:effectLst/>
              </a:rPr>
              <a:t> with respect to a taxpayer and a taxable year has the meaning provided in § 1.1502-12, but for this purpose computed without regard to the application of the section 163(j) limitation and with the addition of the adjustments made in paragraph (b)(43)(ii) of this section and § 1.163(j)-4(d)(2)(iv).</a:t>
            </a:r>
            <a:endParaRPr lang="en-US" sz="2800" dirty="0">
              <a:solidFill>
                <a:srgbClr val="333333"/>
              </a:solidFill>
            </a:endParaRPr>
          </a:p>
          <a:p>
            <a:pPr marL="0" indent="0" algn="l" fontAlgn="base">
              <a:buNone/>
            </a:pPr>
            <a:endParaRPr lang="en-US" b="0" i="0" dirty="0">
              <a:solidFill>
                <a:srgbClr val="333333"/>
              </a:solidFill>
              <a:effectLst/>
            </a:endParaRPr>
          </a:p>
          <a:p>
            <a:pPr marL="0" indent="0" algn="l" fontAlgn="base">
              <a:buNone/>
            </a:pPr>
            <a:r>
              <a:rPr lang="en-US" b="0" i="0" dirty="0">
                <a:solidFill>
                  <a:srgbClr val="333333"/>
                </a:solidFill>
                <a:effectLst/>
              </a:rPr>
              <a:t>Treas. Reg. § 1.163(j)-1(b)(40)</a:t>
            </a:r>
            <a:r>
              <a:rPr lang="en-US" sz="2800" dirty="0"/>
              <a:t> (</a:t>
            </a:r>
            <a:r>
              <a:rPr lang="en-US" sz="2800" b="1" dirty="0">
                <a:solidFill>
                  <a:srgbClr val="FF0000"/>
                </a:solidFill>
              </a:rPr>
              <a:t>2020</a:t>
            </a:r>
            <a:r>
              <a:rPr lang="en-US" sz="2800" dirty="0"/>
              <a:t>)</a:t>
            </a:r>
            <a:endParaRPr lang="en-US" b="0" i="0" dirty="0">
              <a:solidFill>
                <a:srgbClr val="333333"/>
              </a:solidFill>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63</a:t>
            </a:fld>
            <a:endParaRPr lang="en-US"/>
          </a:p>
        </p:txBody>
      </p:sp>
    </p:spTree>
    <p:extLst>
      <p:ext uri="{BB962C8B-B14F-4D97-AF65-F5344CB8AC3E}">
        <p14:creationId xmlns:p14="http://schemas.microsoft.com/office/powerpoint/2010/main" val="39593063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903248" y="93757"/>
            <a:ext cx="10400032" cy="484881"/>
          </a:xfrm>
        </p:spPr>
        <p:txBody>
          <a:bodyPr>
            <a:normAutofit fontScale="90000"/>
          </a:bodyPr>
          <a:lstStyle/>
          <a:p>
            <a:pPr algn="ctr"/>
            <a:r>
              <a:rPr lang="en-US" u="sng" dirty="0"/>
              <a:t>Business</a:t>
            </a:r>
            <a:r>
              <a:rPr lang="en-US" dirty="0"/>
              <a:t> Interest Expense Deduction Limiters - ATI</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5909310"/>
          </a:xfrm>
          <a:prstGeom prst="rect">
            <a:avLst/>
          </a:prstGeom>
          <a:noFill/>
        </p:spPr>
        <p:txBody>
          <a:bodyPr wrap="square" rtlCol="0">
            <a:spAutoFit/>
          </a:bodyPr>
          <a:lstStyle/>
          <a:p>
            <a:pPr lvl="1"/>
            <a:r>
              <a:rPr lang="en-US" sz="2700" b="1" i="0" u="none" strike="noStrike" dirty="0">
                <a:solidFill>
                  <a:srgbClr val="333333"/>
                </a:solidFill>
                <a:effectLst/>
              </a:rPr>
              <a:t>I.R.C. § 163(j)(8)</a:t>
            </a:r>
            <a:r>
              <a:rPr lang="en-US" sz="2700" b="0" i="0" dirty="0">
                <a:solidFill>
                  <a:srgbClr val="000000"/>
                </a:solidFill>
                <a:effectLst/>
              </a:rPr>
              <a:t> </a:t>
            </a:r>
            <a:r>
              <a:rPr lang="en-US" sz="2700" b="1" i="0" dirty="0">
                <a:solidFill>
                  <a:srgbClr val="000000"/>
                </a:solidFill>
                <a:effectLst/>
              </a:rPr>
              <a:t>Adjusted Taxable Income</a:t>
            </a:r>
            <a:r>
              <a:rPr lang="en-US" sz="2700" b="0" i="0" dirty="0">
                <a:solidFill>
                  <a:srgbClr val="000000"/>
                </a:solidFill>
                <a:effectLst/>
              </a:rPr>
              <a:t> </a:t>
            </a:r>
            <a:r>
              <a:rPr lang="en-US" sz="2700" b="1" i="0" dirty="0">
                <a:solidFill>
                  <a:srgbClr val="000000"/>
                </a:solidFill>
                <a:effectLst/>
              </a:rPr>
              <a:t>[“ATI”] </a:t>
            </a:r>
            <a:r>
              <a:rPr lang="en-US" sz="2700" b="0" i="0" dirty="0">
                <a:solidFill>
                  <a:srgbClr val="000000"/>
                </a:solidFill>
                <a:effectLst/>
              </a:rPr>
              <a:t>— For purposes of this subsection, the term “adjusted taxable income” means the “</a:t>
            </a:r>
            <a:r>
              <a:rPr lang="en-US" sz="2700" b="0" i="0" dirty="0">
                <a:solidFill>
                  <a:srgbClr val="000000"/>
                </a:solidFill>
                <a:effectLst/>
                <a:highlight>
                  <a:srgbClr val="FFFF00"/>
                </a:highlight>
              </a:rPr>
              <a:t>tentative</a:t>
            </a:r>
            <a:r>
              <a:rPr lang="en-US" sz="2700" dirty="0">
                <a:solidFill>
                  <a:srgbClr val="000000"/>
                </a:solidFill>
              </a:rPr>
              <a:t>” [- </a:t>
            </a:r>
            <a:r>
              <a:rPr lang="en-US" sz="2700" b="0" i="0" dirty="0">
                <a:solidFill>
                  <a:srgbClr val="000000"/>
                </a:solidFill>
                <a:effectLst/>
              </a:rPr>
              <a:t>inserted by final regulations] </a:t>
            </a:r>
            <a:r>
              <a:rPr lang="en-US" sz="2700" b="0" i="0" dirty="0">
                <a:solidFill>
                  <a:srgbClr val="000000"/>
                </a:solidFill>
                <a:effectLst/>
                <a:highlight>
                  <a:srgbClr val="FFFF00"/>
                </a:highlight>
              </a:rPr>
              <a:t>taxable income </a:t>
            </a:r>
            <a:r>
              <a:rPr lang="en-US" sz="2700" b="0" i="0" dirty="0">
                <a:solidFill>
                  <a:srgbClr val="000000"/>
                </a:solidFill>
                <a:effectLst/>
              </a:rPr>
              <a:t>of the taxpayer—</a:t>
            </a:r>
          </a:p>
          <a:p>
            <a:pPr lvl="1"/>
            <a:r>
              <a:rPr lang="en-US" sz="2700" b="1" i="0" u="none" strike="noStrike" dirty="0">
                <a:solidFill>
                  <a:srgbClr val="333333"/>
                </a:solidFill>
                <a:effectLst/>
              </a:rPr>
              <a:t>(A)</a:t>
            </a:r>
            <a:r>
              <a:rPr lang="en-US" sz="2700" b="0" i="0" dirty="0">
                <a:solidFill>
                  <a:srgbClr val="000000"/>
                </a:solidFill>
                <a:effectLst/>
              </a:rPr>
              <a:t> — computed without regard to—</a:t>
            </a:r>
          </a:p>
          <a:p>
            <a:pPr lvl="1"/>
            <a:r>
              <a:rPr lang="en-US" sz="2700" b="1" i="0" u="none" strike="noStrike" dirty="0">
                <a:solidFill>
                  <a:srgbClr val="333333"/>
                </a:solidFill>
                <a:effectLst/>
              </a:rPr>
              <a:t>(</a:t>
            </a:r>
            <a:r>
              <a:rPr lang="en-US" sz="2700" b="1" i="0" u="none" strike="noStrike" dirty="0" err="1">
                <a:solidFill>
                  <a:srgbClr val="333333"/>
                </a:solidFill>
                <a:effectLst/>
              </a:rPr>
              <a:t>i</a:t>
            </a:r>
            <a:r>
              <a:rPr lang="en-US" sz="2700" b="1" i="0" u="none" strike="noStrike" dirty="0">
                <a:solidFill>
                  <a:srgbClr val="333333"/>
                </a:solidFill>
                <a:effectLst/>
              </a:rPr>
              <a:t>)</a:t>
            </a:r>
            <a:r>
              <a:rPr lang="en-US" sz="2700" b="0" i="0" dirty="0">
                <a:solidFill>
                  <a:srgbClr val="000000"/>
                </a:solidFill>
                <a:effectLst/>
              </a:rPr>
              <a:t> — any item of income, gain, deduction, or loss which is not properly allocable to a trade or business,</a:t>
            </a:r>
          </a:p>
          <a:p>
            <a:pPr lvl="1"/>
            <a:r>
              <a:rPr lang="en-US" sz="2700" b="1" i="0" u="none" strike="noStrike" dirty="0">
                <a:solidFill>
                  <a:srgbClr val="333333"/>
                </a:solidFill>
                <a:effectLst/>
              </a:rPr>
              <a:t>(ii)</a:t>
            </a:r>
            <a:r>
              <a:rPr lang="en-US" sz="2700" b="0" i="0" dirty="0">
                <a:solidFill>
                  <a:srgbClr val="000000"/>
                </a:solidFill>
                <a:effectLst/>
              </a:rPr>
              <a:t> — any business interest or business interest income,</a:t>
            </a:r>
          </a:p>
          <a:p>
            <a:pPr lvl="1"/>
            <a:r>
              <a:rPr lang="en-US" sz="2700" b="1" i="0" u="none" strike="noStrike" dirty="0">
                <a:solidFill>
                  <a:srgbClr val="333333"/>
                </a:solidFill>
                <a:effectLst/>
              </a:rPr>
              <a:t>(iii)</a:t>
            </a:r>
            <a:r>
              <a:rPr lang="en-US" sz="2700" b="0" i="0" dirty="0">
                <a:solidFill>
                  <a:srgbClr val="000000"/>
                </a:solidFill>
                <a:effectLst/>
              </a:rPr>
              <a:t> — the amount of any net operating loss deduction under </a:t>
            </a:r>
            <a:r>
              <a:rPr lang="en-US" sz="2700" b="0" i="0" u="none" strike="noStrike" dirty="0">
                <a:solidFill>
                  <a:srgbClr val="2874A6"/>
                </a:solidFill>
                <a:effectLst/>
                <a:hlinkClick r:id="rId2"/>
              </a:rPr>
              <a:t>section 172</a:t>
            </a:r>
            <a:r>
              <a:rPr lang="en-US" sz="2700" b="0" i="0" dirty="0">
                <a:solidFill>
                  <a:srgbClr val="000000"/>
                </a:solidFill>
                <a:effectLst/>
              </a:rPr>
              <a:t>,</a:t>
            </a:r>
          </a:p>
          <a:p>
            <a:pPr lvl="1"/>
            <a:r>
              <a:rPr lang="en-US" sz="2700" b="1" i="0" u="none" strike="noStrike" dirty="0">
                <a:solidFill>
                  <a:srgbClr val="333333"/>
                </a:solidFill>
                <a:effectLst/>
              </a:rPr>
              <a:t>(iv)</a:t>
            </a:r>
            <a:r>
              <a:rPr lang="en-US" sz="2700" b="0" i="0" dirty="0">
                <a:solidFill>
                  <a:srgbClr val="000000"/>
                </a:solidFill>
                <a:effectLst/>
              </a:rPr>
              <a:t> — the amount of any deduction allowed under </a:t>
            </a:r>
            <a:r>
              <a:rPr lang="en-US" sz="2700" b="0" i="0" u="none" strike="noStrike" dirty="0">
                <a:solidFill>
                  <a:srgbClr val="2874A6"/>
                </a:solidFill>
                <a:effectLst/>
                <a:hlinkClick r:id="rId3"/>
              </a:rPr>
              <a:t>section 199A</a:t>
            </a:r>
            <a:r>
              <a:rPr lang="en-US" sz="2700" b="0" i="0" dirty="0">
                <a:solidFill>
                  <a:srgbClr val="000000"/>
                </a:solidFill>
                <a:effectLst/>
              </a:rPr>
              <a:t>, </a:t>
            </a:r>
            <a:r>
              <a:rPr lang="en-US" sz="2700" b="0" i="0" dirty="0">
                <a:solidFill>
                  <a:srgbClr val="000000"/>
                </a:solidFill>
                <a:effectLst/>
                <a:highlight>
                  <a:srgbClr val="FFFF00"/>
                </a:highlight>
              </a:rPr>
              <a:t>and</a:t>
            </a:r>
          </a:p>
          <a:p>
            <a:pPr lvl="1"/>
            <a:r>
              <a:rPr lang="en-US" sz="2700" b="1" i="0" u="none" strike="noStrike" dirty="0">
                <a:solidFill>
                  <a:srgbClr val="333333"/>
                </a:solidFill>
                <a:effectLst/>
              </a:rPr>
              <a:t>(v)</a:t>
            </a:r>
            <a:r>
              <a:rPr lang="en-US" sz="2700" b="0" i="0" dirty="0">
                <a:solidFill>
                  <a:srgbClr val="000000"/>
                </a:solidFill>
                <a:effectLst/>
              </a:rPr>
              <a:t> — in the case of taxable years beginning before January 1, 2022, any deduction allowable for depreciation, amortization, or depletion, and</a:t>
            </a:r>
          </a:p>
          <a:p>
            <a:pPr lvl="1"/>
            <a:r>
              <a:rPr lang="en-US" sz="2700" b="1" i="0" u="none" strike="noStrike" dirty="0">
                <a:solidFill>
                  <a:srgbClr val="333333"/>
                </a:solidFill>
                <a:effectLst/>
              </a:rPr>
              <a:t>(B)</a:t>
            </a:r>
            <a:r>
              <a:rPr lang="en-US" sz="2700" b="0" i="0" dirty="0">
                <a:solidFill>
                  <a:srgbClr val="000000"/>
                </a:solidFill>
                <a:effectLst/>
              </a:rPr>
              <a:t> — computed with such other adjustments as provided by the Secretary.</a:t>
            </a:r>
          </a:p>
          <a:p>
            <a:endParaRPr lang="en-US" sz="2700" dirty="0">
              <a:solidFill>
                <a:srgbClr val="333333"/>
              </a:solidFill>
            </a:endParaRPr>
          </a:p>
          <a:p>
            <a:r>
              <a:rPr lang="en-US" sz="2700" dirty="0">
                <a:solidFill>
                  <a:srgbClr val="333333"/>
                </a:solidFill>
              </a:rPr>
              <a:t>IRC § 163(j)(1)(B) and (8) and Treas. Reg. § 1.163(j)-1(b)(1)</a:t>
            </a:r>
            <a:r>
              <a:rPr lang="en-US" sz="2800" dirty="0"/>
              <a:t> (</a:t>
            </a:r>
            <a:r>
              <a:rPr lang="en-US" sz="2800" b="1" dirty="0">
                <a:solidFill>
                  <a:srgbClr val="FF0000"/>
                </a:solidFill>
              </a:rPr>
              <a:t>2020</a:t>
            </a:r>
            <a:r>
              <a:rPr lang="en-US" sz="2800" dirty="0"/>
              <a:t>)</a:t>
            </a:r>
            <a:endParaRPr lang="en-US" sz="2700" dirty="0"/>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64</a:t>
            </a:fld>
            <a:endParaRPr lang="en-US" dirty="0"/>
          </a:p>
        </p:txBody>
      </p:sp>
    </p:spTree>
    <p:extLst>
      <p:ext uri="{BB962C8B-B14F-4D97-AF65-F5344CB8AC3E}">
        <p14:creationId xmlns:p14="http://schemas.microsoft.com/office/powerpoint/2010/main" val="32740491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903248" y="93757"/>
            <a:ext cx="10400032" cy="484881"/>
          </a:xfrm>
        </p:spPr>
        <p:txBody>
          <a:bodyPr>
            <a:normAutofit fontScale="90000"/>
          </a:bodyPr>
          <a:lstStyle/>
          <a:p>
            <a:pPr algn="ctr"/>
            <a:r>
              <a:rPr lang="en-US" dirty="0"/>
              <a:t>ATI – Treas. Reg. § 1.163(j)-1(b)(1)(</a:t>
            </a:r>
            <a:r>
              <a:rPr lang="en-US" dirty="0" err="1"/>
              <a:t>i</a:t>
            </a:r>
            <a:r>
              <a:rPr lang="en-US" dirty="0"/>
              <a:t>) &amp; (ii)</a:t>
            </a:r>
            <a:r>
              <a:rPr lang="en-US" sz="4400" dirty="0"/>
              <a:t> (</a:t>
            </a:r>
            <a:r>
              <a:rPr lang="en-US" sz="4400" b="1" dirty="0">
                <a:solidFill>
                  <a:srgbClr val="FF0000"/>
                </a:solidFill>
              </a:rPr>
              <a:t>2020</a:t>
            </a:r>
            <a:r>
              <a:rPr lang="en-US" sz="4400" dirty="0"/>
              <a:t>)</a:t>
            </a:r>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6124754"/>
          </a:xfrm>
          <a:prstGeom prst="rect">
            <a:avLst/>
          </a:prstGeom>
          <a:noFill/>
        </p:spPr>
        <p:txBody>
          <a:bodyPr wrap="square" rtlCol="0">
            <a:spAutoFit/>
          </a:bodyPr>
          <a:lstStyle/>
          <a:p>
            <a:pPr lvl="1"/>
            <a:r>
              <a:rPr lang="en-US" sz="2800" dirty="0"/>
              <a:t>(b) Definitions--(1) Adjusted taxable income. The term adjusted taxable income (ATI) means the tentative taxable income of the taxpayer for the taxable year, with the adjustments in this paragraph (b)(1). </a:t>
            </a:r>
          </a:p>
          <a:p>
            <a:pPr lvl="1"/>
            <a:endParaRPr lang="en-US" sz="2800" dirty="0"/>
          </a:p>
          <a:p>
            <a:pPr marL="1028700" lvl="1" indent="-571500">
              <a:buAutoNum type="romanLcParenBoth"/>
            </a:pPr>
            <a:r>
              <a:rPr lang="en-US" sz="2800" dirty="0">
                <a:highlight>
                  <a:srgbClr val="FFFF00"/>
                </a:highlight>
              </a:rPr>
              <a:t>Additions.</a:t>
            </a:r>
            <a:r>
              <a:rPr lang="en-US" sz="2800" dirty="0"/>
              <a:t> The amounts of the following items that were included in the computation of the taxpayer’s tentative taxable income (if any) are added to tentative taxable income to determine ATI– </a:t>
            </a:r>
          </a:p>
          <a:p>
            <a:pPr marL="1028700" lvl="1" indent="-571500">
              <a:buAutoNum type="romanLcParenBoth"/>
            </a:pPr>
            <a:endParaRPr lang="en-US" sz="2800" dirty="0"/>
          </a:p>
          <a:p>
            <a:pPr marL="971550" lvl="1" indent="-514350">
              <a:buAutoNum type="alphaUcParenBoth"/>
            </a:pPr>
            <a:r>
              <a:rPr lang="en-US" sz="2800" dirty="0"/>
              <a:t>Any business interest expense, other than disallowed business interest expense carryforwards; </a:t>
            </a:r>
          </a:p>
          <a:p>
            <a:pPr lvl="1"/>
            <a:endParaRPr lang="en-US" sz="2800" dirty="0"/>
          </a:p>
          <a:p>
            <a:pPr lvl="1"/>
            <a:r>
              <a:rPr lang="en-US" sz="2800" dirty="0"/>
              <a:t>(B) Any net operating loss deduction under section 172; </a:t>
            </a:r>
          </a:p>
          <a:p>
            <a:pPr lvl="1"/>
            <a:endParaRPr lang="en-US" sz="2800" dirty="0"/>
          </a:p>
          <a:p>
            <a:pPr lvl="1"/>
            <a:r>
              <a:rPr lang="en-US" sz="2800" dirty="0"/>
              <a:t>(C) Any deduction under section 199A; </a:t>
            </a:r>
          </a:p>
        </p:txBody>
      </p:sp>
      <p:sp>
        <p:nvSpPr>
          <p:cNvPr id="7" name="TextBox 6">
            <a:extLst>
              <a:ext uri="{FF2B5EF4-FFF2-40B4-BE49-F238E27FC236}">
                <a16:creationId xmlns:a16="http://schemas.microsoft.com/office/drawing/2014/main" id="{D82317F8-23A2-4A38-A374-386BA42DE69D}"/>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7</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65</a:t>
            </a:fld>
            <a:endParaRPr lang="en-US" dirty="0"/>
          </a:p>
        </p:txBody>
      </p:sp>
      <p:sp>
        <p:nvSpPr>
          <p:cNvPr id="3" name="TextBox 2">
            <a:extLst>
              <a:ext uri="{FF2B5EF4-FFF2-40B4-BE49-F238E27FC236}">
                <a16:creationId xmlns:a16="http://schemas.microsoft.com/office/drawing/2014/main" id="{0F3F22AB-3722-4720-823A-57B5393E6AE0}"/>
              </a:ext>
            </a:extLst>
          </p:cNvPr>
          <p:cNvSpPr txBox="1"/>
          <p:nvPr/>
        </p:nvSpPr>
        <p:spPr>
          <a:xfrm>
            <a:off x="8976726" y="4560853"/>
            <a:ext cx="2899321" cy="923330"/>
          </a:xfrm>
          <a:prstGeom prst="rect">
            <a:avLst/>
          </a:prstGeom>
          <a:noFill/>
          <a:ln w="38100">
            <a:solidFill>
              <a:srgbClr val="FF0000"/>
            </a:solidFill>
          </a:ln>
        </p:spPr>
        <p:txBody>
          <a:bodyPr wrap="square" rtlCol="0">
            <a:spAutoFit/>
          </a:bodyPr>
          <a:lstStyle/>
          <a:p>
            <a:r>
              <a:rPr lang="en-US" dirty="0"/>
              <a:t>Also see Form 8990, Page 1, Part I, Section II – Adjusted Taxable Income, Lines 6 – 22.</a:t>
            </a:r>
          </a:p>
        </p:txBody>
      </p:sp>
    </p:spTree>
    <p:extLst>
      <p:ext uri="{BB962C8B-B14F-4D97-AF65-F5344CB8AC3E}">
        <p14:creationId xmlns:p14="http://schemas.microsoft.com/office/powerpoint/2010/main" val="35454995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903248" y="93757"/>
            <a:ext cx="10400032" cy="484881"/>
          </a:xfrm>
        </p:spPr>
        <p:txBody>
          <a:bodyPr>
            <a:normAutofit fontScale="90000"/>
          </a:bodyPr>
          <a:lstStyle/>
          <a:p>
            <a:pPr algn="ctr"/>
            <a:r>
              <a:rPr lang="en-US" dirty="0"/>
              <a:t>ATI – Treas. Reg. § 1.163(j)-1(b)(1)(</a:t>
            </a:r>
            <a:r>
              <a:rPr lang="en-US" dirty="0" err="1"/>
              <a:t>i</a:t>
            </a:r>
            <a:r>
              <a:rPr lang="en-US" dirty="0"/>
              <a:t>) &amp; (ii)</a:t>
            </a:r>
            <a:r>
              <a:rPr lang="en-US" sz="4400" dirty="0"/>
              <a:t> (</a:t>
            </a:r>
            <a:r>
              <a:rPr lang="en-US" sz="4400" b="1" dirty="0">
                <a:solidFill>
                  <a:srgbClr val="FF0000"/>
                </a:solidFill>
              </a:rPr>
              <a:t>2020</a:t>
            </a:r>
            <a:r>
              <a:rPr lang="en-US" sz="4400" dirty="0"/>
              <a:t>)</a:t>
            </a:r>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6124754"/>
          </a:xfrm>
          <a:prstGeom prst="rect">
            <a:avLst/>
          </a:prstGeom>
          <a:noFill/>
        </p:spPr>
        <p:txBody>
          <a:bodyPr wrap="square" rtlCol="0">
            <a:spAutoFit/>
          </a:bodyPr>
          <a:lstStyle/>
          <a:p>
            <a:pPr marL="1028700" lvl="1" indent="-571500">
              <a:buAutoNum type="romanLcParenBoth"/>
            </a:pPr>
            <a:r>
              <a:rPr lang="en-US" sz="2800" dirty="0">
                <a:highlight>
                  <a:srgbClr val="FFFF00"/>
                </a:highlight>
              </a:rPr>
              <a:t>Additions [Continued].</a:t>
            </a:r>
            <a:r>
              <a:rPr lang="en-US" sz="2800" dirty="0"/>
              <a:t> </a:t>
            </a:r>
          </a:p>
          <a:p>
            <a:pPr lvl="1"/>
            <a:endParaRPr lang="en-US" sz="2800" dirty="0"/>
          </a:p>
          <a:p>
            <a:pPr lvl="1"/>
            <a:r>
              <a:rPr lang="en-US" sz="2800" dirty="0"/>
              <a:t>(D) Subject to paragraph (b)(1)(iii) of this section, for taxable years beginning </a:t>
            </a:r>
            <a:r>
              <a:rPr lang="en-US" sz="2800" dirty="0">
                <a:highlight>
                  <a:srgbClr val="FFFF00"/>
                </a:highlight>
              </a:rPr>
              <a:t>before January 1, 2022</a:t>
            </a:r>
            <a:r>
              <a:rPr lang="en-US" sz="2800" dirty="0"/>
              <a:t>, any </a:t>
            </a:r>
            <a:r>
              <a:rPr lang="en-US" sz="2800" dirty="0">
                <a:highlight>
                  <a:srgbClr val="FFFF00"/>
                </a:highlight>
              </a:rPr>
              <a:t>depreciation</a:t>
            </a:r>
            <a:r>
              <a:rPr lang="en-US" sz="2800" dirty="0"/>
              <a:t> under section 167, section 168, or section 168 of the Internal Revenue Code (Code) of 19</a:t>
            </a:r>
            <a:r>
              <a:rPr lang="en-US" sz="2800" dirty="0">
                <a:highlight>
                  <a:srgbClr val="FFFF00"/>
                </a:highlight>
              </a:rPr>
              <a:t>54</a:t>
            </a:r>
            <a:r>
              <a:rPr lang="en-US" sz="2800" dirty="0"/>
              <a:t> (former section 168); </a:t>
            </a:r>
          </a:p>
          <a:p>
            <a:pPr lvl="1"/>
            <a:endParaRPr lang="en-US" sz="2800" dirty="0"/>
          </a:p>
          <a:p>
            <a:pPr lvl="1"/>
            <a:r>
              <a:rPr lang="en-US" sz="2800" dirty="0"/>
              <a:t>(E) Subject to paragraph (b)(1)(iii) of this section, for taxable years beginning </a:t>
            </a:r>
            <a:r>
              <a:rPr lang="en-US" sz="2800" dirty="0">
                <a:highlight>
                  <a:srgbClr val="FFFF00"/>
                </a:highlight>
              </a:rPr>
              <a:t>before January 1, 2022</a:t>
            </a:r>
            <a:r>
              <a:rPr lang="en-US" sz="2800" dirty="0"/>
              <a:t>, any </a:t>
            </a:r>
            <a:r>
              <a:rPr lang="en-US" sz="2800" dirty="0">
                <a:highlight>
                  <a:srgbClr val="FFFF00"/>
                </a:highlight>
              </a:rPr>
              <a:t>amortization</a:t>
            </a:r>
            <a:r>
              <a:rPr lang="en-US" sz="2800" dirty="0"/>
              <a:t> of intangibles (for example, under section 167 or 197) and other amortized expenditures (for example, under section 174(b), 195(b)(1)(B), 248, or 1245(a)(2)(C)); </a:t>
            </a:r>
          </a:p>
          <a:p>
            <a:pPr lvl="1"/>
            <a:endParaRPr lang="en-US" sz="2800" dirty="0"/>
          </a:p>
          <a:p>
            <a:pPr lvl="1"/>
            <a:r>
              <a:rPr lang="en-US" sz="2800" dirty="0"/>
              <a:t>(F) Subject to paragraph (b)(1)(iii) of this section, for taxable years beginning </a:t>
            </a:r>
            <a:r>
              <a:rPr lang="en-US" sz="2800" dirty="0">
                <a:highlight>
                  <a:srgbClr val="FFFF00"/>
                </a:highlight>
              </a:rPr>
              <a:t>before January 1, 2022</a:t>
            </a:r>
            <a:r>
              <a:rPr lang="en-US" sz="2800" dirty="0"/>
              <a:t>, any </a:t>
            </a:r>
            <a:r>
              <a:rPr lang="en-US" sz="2800" dirty="0">
                <a:highlight>
                  <a:srgbClr val="FFFF00"/>
                </a:highlight>
              </a:rPr>
              <a:t>depletion</a:t>
            </a:r>
            <a:r>
              <a:rPr lang="en-US" sz="2800" dirty="0"/>
              <a:t> under section 611;</a:t>
            </a:r>
          </a:p>
        </p:txBody>
      </p:sp>
      <p:sp>
        <p:nvSpPr>
          <p:cNvPr id="7" name="TextBox 6">
            <a:extLst>
              <a:ext uri="{FF2B5EF4-FFF2-40B4-BE49-F238E27FC236}">
                <a16:creationId xmlns:a16="http://schemas.microsoft.com/office/drawing/2014/main" id="{D82317F8-23A2-4A38-A374-386BA42DE69D}"/>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7</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66</a:t>
            </a:fld>
            <a:endParaRPr lang="en-US" dirty="0"/>
          </a:p>
        </p:txBody>
      </p:sp>
      <p:sp>
        <p:nvSpPr>
          <p:cNvPr id="3" name="TextBox 2">
            <a:extLst>
              <a:ext uri="{FF2B5EF4-FFF2-40B4-BE49-F238E27FC236}">
                <a16:creationId xmlns:a16="http://schemas.microsoft.com/office/drawing/2014/main" id="{5BFE9F44-63E1-499B-BEE5-026157B52B95}"/>
              </a:ext>
            </a:extLst>
          </p:cNvPr>
          <p:cNvSpPr txBox="1"/>
          <p:nvPr/>
        </p:nvSpPr>
        <p:spPr>
          <a:xfrm>
            <a:off x="8976726" y="2877020"/>
            <a:ext cx="2899321" cy="923330"/>
          </a:xfrm>
          <a:prstGeom prst="rect">
            <a:avLst/>
          </a:prstGeom>
          <a:noFill/>
          <a:ln w="38100">
            <a:solidFill>
              <a:srgbClr val="FF0000"/>
            </a:solidFill>
          </a:ln>
        </p:spPr>
        <p:txBody>
          <a:bodyPr wrap="square" rtlCol="0">
            <a:spAutoFit/>
          </a:bodyPr>
          <a:lstStyle/>
          <a:p>
            <a:r>
              <a:rPr lang="en-US" dirty="0"/>
              <a:t>Also see Form 8990, Page 1, Part I, Section II – Adjusted Taxable Income, Lines 6 – 22.</a:t>
            </a:r>
          </a:p>
        </p:txBody>
      </p:sp>
    </p:spTree>
    <p:extLst>
      <p:ext uri="{BB962C8B-B14F-4D97-AF65-F5344CB8AC3E}">
        <p14:creationId xmlns:p14="http://schemas.microsoft.com/office/powerpoint/2010/main" val="26855131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903248" y="93757"/>
            <a:ext cx="10400032" cy="484881"/>
          </a:xfrm>
        </p:spPr>
        <p:txBody>
          <a:bodyPr>
            <a:normAutofit fontScale="90000"/>
          </a:bodyPr>
          <a:lstStyle/>
          <a:p>
            <a:pPr algn="ctr"/>
            <a:r>
              <a:rPr lang="en-US" dirty="0"/>
              <a:t>ATI – Treas. Reg. § 1.163(j)-1(b)(1)(</a:t>
            </a:r>
            <a:r>
              <a:rPr lang="en-US" dirty="0" err="1"/>
              <a:t>i</a:t>
            </a:r>
            <a:r>
              <a:rPr lang="en-US" dirty="0"/>
              <a:t>) &amp; (ii)</a:t>
            </a:r>
            <a:r>
              <a:rPr lang="en-US" sz="4400" dirty="0"/>
              <a:t> (</a:t>
            </a:r>
            <a:r>
              <a:rPr lang="en-US" sz="4400" b="1" dirty="0">
                <a:solidFill>
                  <a:srgbClr val="FF0000"/>
                </a:solidFill>
              </a:rPr>
              <a:t>2020</a:t>
            </a:r>
            <a:r>
              <a:rPr lang="en-US" sz="4400" dirty="0"/>
              <a:t>)</a:t>
            </a:r>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4832092"/>
          </a:xfrm>
          <a:prstGeom prst="rect">
            <a:avLst/>
          </a:prstGeom>
          <a:noFill/>
        </p:spPr>
        <p:txBody>
          <a:bodyPr wrap="square" rtlCol="0">
            <a:spAutoFit/>
          </a:bodyPr>
          <a:lstStyle/>
          <a:p>
            <a:pPr marL="1028700" lvl="1" indent="-571500">
              <a:buAutoNum type="romanLcParenBoth"/>
            </a:pPr>
            <a:r>
              <a:rPr lang="en-US" sz="2800" dirty="0">
                <a:highlight>
                  <a:srgbClr val="FFFF00"/>
                </a:highlight>
              </a:rPr>
              <a:t>Additions [Continued].</a:t>
            </a:r>
            <a:r>
              <a:rPr lang="en-US" sz="2800" dirty="0"/>
              <a:t> </a:t>
            </a:r>
          </a:p>
          <a:p>
            <a:pPr lvl="1"/>
            <a:endParaRPr lang="en-US" sz="2800" dirty="0"/>
          </a:p>
          <a:p>
            <a:pPr lvl="1"/>
            <a:r>
              <a:rPr lang="en-US" sz="2800" dirty="0"/>
              <a:t>[Regarding prior slide (</a:t>
            </a:r>
            <a:r>
              <a:rPr lang="en-US" sz="2800" dirty="0" err="1"/>
              <a:t>i</a:t>
            </a:r>
            <a:r>
              <a:rPr lang="en-US" sz="2800" dirty="0"/>
              <a:t>)(D), (E), &amp; (F), see also </a:t>
            </a:r>
            <a:r>
              <a:rPr lang="en-US" sz="2800" dirty="0">
                <a:solidFill>
                  <a:srgbClr val="000000"/>
                </a:solidFill>
              </a:rPr>
              <a:t>Treas. Reg. §§ 1.163(j)-1(b)(1)(iii) &amp; -2(h)(3).] </a:t>
            </a:r>
            <a:endParaRPr lang="en-US" sz="2800" dirty="0"/>
          </a:p>
          <a:p>
            <a:pPr lvl="1"/>
            <a:endParaRPr lang="en-US" sz="2800" dirty="0"/>
          </a:p>
          <a:p>
            <a:pPr lvl="1"/>
            <a:r>
              <a:rPr lang="en-US" sz="2800" dirty="0"/>
              <a:t>(G) Any deduction for a </a:t>
            </a:r>
            <a:r>
              <a:rPr lang="en-US" sz="2800" dirty="0">
                <a:highlight>
                  <a:srgbClr val="FFFF00"/>
                </a:highlight>
              </a:rPr>
              <a:t>capital loss carryback or carryover</a:t>
            </a:r>
            <a:r>
              <a:rPr lang="en-US" sz="2800" dirty="0"/>
              <a:t>; and </a:t>
            </a:r>
          </a:p>
          <a:p>
            <a:pPr lvl="1"/>
            <a:endParaRPr lang="en-US" sz="2800" dirty="0"/>
          </a:p>
          <a:p>
            <a:pPr lvl="1"/>
            <a:r>
              <a:rPr lang="en-US" sz="2800" dirty="0"/>
              <a:t>(H) </a:t>
            </a:r>
            <a:r>
              <a:rPr lang="en-US" sz="2800" dirty="0">
                <a:highlight>
                  <a:srgbClr val="FFFF00"/>
                </a:highlight>
              </a:rPr>
              <a:t>Any deduction or loss that is not properly allocable to a non-excepted trade or bu</a:t>
            </a:r>
            <a:r>
              <a:rPr lang="en-US" sz="2800" dirty="0"/>
              <a:t>siness (for rules governing the allocation of items to an excepted trade or business, see §§1.163(j)-1(b)(44) and 1.163(j)-10). </a:t>
            </a:r>
          </a:p>
          <a:p>
            <a:pPr lvl="1"/>
            <a:endParaRPr lang="en-US" sz="2800" dirty="0"/>
          </a:p>
        </p:txBody>
      </p:sp>
      <p:sp>
        <p:nvSpPr>
          <p:cNvPr id="7" name="TextBox 6">
            <a:extLst>
              <a:ext uri="{FF2B5EF4-FFF2-40B4-BE49-F238E27FC236}">
                <a16:creationId xmlns:a16="http://schemas.microsoft.com/office/drawing/2014/main" id="{D82317F8-23A2-4A38-A374-386BA42DE69D}"/>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7</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67</a:t>
            </a:fld>
            <a:endParaRPr lang="en-US" dirty="0"/>
          </a:p>
        </p:txBody>
      </p:sp>
      <p:sp>
        <p:nvSpPr>
          <p:cNvPr id="3" name="TextBox 2">
            <a:extLst>
              <a:ext uri="{FF2B5EF4-FFF2-40B4-BE49-F238E27FC236}">
                <a16:creationId xmlns:a16="http://schemas.microsoft.com/office/drawing/2014/main" id="{5670FE89-A5B2-43DC-BDC2-D3B074709B03}"/>
              </a:ext>
            </a:extLst>
          </p:cNvPr>
          <p:cNvSpPr txBox="1"/>
          <p:nvPr/>
        </p:nvSpPr>
        <p:spPr>
          <a:xfrm>
            <a:off x="8976726" y="5207622"/>
            <a:ext cx="2899321" cy="923330"/>
          </a:xfrm>
          <a:prstGeom prst="rect">
            <a:avLst/>
          </a:prstGeom>
          <a:noFill/>
          <a:ln w="38100">
            <a:solidFill>
              <a:srgbClr val="FF0000"/>
            </a:solidFill>
          </a:ln>
        </p:spPr>
        <p:txBody>
          <a:bodyPr wrap="square" rtlCol="0">
            <a:spAutoFit/>
          </a:bodyPr>
          <a:lstStyle/>
          <a:p>
            <a:r>
              <a:rPr lang="en-US" dirty="0"/>
              <a:t>Also see Form 8990, Page 1, Part I, Section II – Adjusted Taxable Income, Lines 6 – 22.</a:t>
            </a:r>
          </a:p>
        </p:txBody>
      </p:sp>
    </p:spTree>
    <p:extLst>
      <p:ext uri="{BB962C8B-B14F-4D97-AF65-F5344CB8AC3E}">
        <p14:creationId xmlns:p14="http://schemas.microsoft.com/office/powerpoint/2010/main" val="38726052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903248" y="93757"/>
            <a:ext cx="10400032" cy="484881"/>
          </a:xfrm>
        </p:spPr>
        <p:txBody>
          <a:bodyPr>
            <a:normAutofit fontScale="90000"/>
          </a:bodyPr>
          <a:lstStyle/>
          <a:p>
            <a:pPr algn="ctr"/>
            <a:r>
              <a:rPr lang="en-US" dirty="0"/>
              <a:t>ATI – Treas. Reg. § 1.163(j)-1(b)(1)(</a:t>
            </a:r>
            <a:r>
              <a:rPr lang="en-US" dirty="0" err="1"/>
              <a:t>i</a:t>
            </a:r>
            <a:r>
              <a:rPr lang="en-US" dirty="0"/>
              <a:t>) &amp; (ii)</a:t>
            </a:r>
            <a:r>
              <a:rPr lang="en-US" sz="4400" dirty="0"/>
              <a:t> (</a:t>
            </a:r>
            <a:r>
              <a:rPr lang="en-US" sz="4400" b="1" dirty="0">
                <a:solidFill>
                  <a:srgbClr val="FF0000"/>
                </a:solidFill>
              </a:rPr>
              <a:t>2020</a:t>
            </a:r>
            <a:r>
              <a:rPr lang="en-US" sz="4400" dirty="0"/>
              <a:t>)</a:t>
            </a:r>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6324808"/>
          </a:xfrm>
          <a:prstGeom prst="rect">
            <a:avLst/>
          </a:prstGeom>
          <a:noFill/>
        </p:spPr>
        <p:txBody>
          <a:bodyPr wrap="square" rtlCol="0">
            <a:spAutoFit/>
          </a:bodyPr>
          <a:lstStyle/>
          <a:p>
            <a:pPr marL="969963" lvl="1" indent="-512763"/>
            <a:r>
              <a:rPr lang="en-US" sz="2700" dirty="0"/>
              <a:t>(ii) </a:t>
            </a:r>
            <a:r>
              <a:rPr lang="en-US" sz="2700" dirty="0">
                <a:highlight>
                  <a:srgbClr val="FFFF00"/>
                </a:highlight>
              </a:rPr>
              <a:t>Subtractions.</a:t>
            </a:r>
            <a:r>
              <a:rPr lang="en-US" sz="2700" dirty="0"/>
              <a:t> The amounts of the following items (if any) are subtracted from the taxpayer’s tentative taxable income to determine ATI – </a:t>
            </a:r>
          </a:p>
          <a:p>
            <a:pPr lvl="1"/>
            <a:endParaRPr lang="en-US" sz="2700" dirty="0"/>
          </a:p>
          <a:p>
            <a:pPr marL="971550" lvl="1" indent="-514350">
              <a:buAutoNum type="alphaUcParenBoth"/>
            </a:pPr>
            <a:r>
              <a:rPr lang="en-US" sz="2700" dirty="0"/>
              <a:t>Any </a:t>
            </a:r>
            <a:r>
              <a:rPr lang="en-US" sz="2700" dirty="0">
                <a:highlight>
                  <a:srgbClr val="FFFF00"/>
                </a:highlight>
              </a:rPr>
              <a:t>business interest income </a:t>
            </a:r>
            <a:r>
              <a:rPr lang="en-US" sz="2700" dirty="0"/>
              <a:t>that was included in the computation of the taxpayer’s tentative taxable income; </a:t>
            </a:r>
          </a:p>
          <a:p>
            <a:pPr marL="971550" lvl="1" indent="-514350">
              <a:buAutoNum type="alphaUcParenBoth"/>
            </a:pPr>
            <a:endParaRPr lang="en-US" sz="2700" dirty="0"/>
          </a:p>
          <a:p>
            <a:pPr lvl="1"/>
            <a:r>
              <a:rPr lang="en-US" sz="2700" dirty="0"/>
              <a:t>(B) Any </a:t>
            </a:r>
            <a:r>
              <a:rPr lang="en-US" sz="2700" dirty="0">
                <a:highlight>
                  <a:srgbClr val="FFFF00"/>
                </a:highlight>
              </a:rPr>
              <a:t>floor plan financing interest expense </a:t>
            </a:r>
            <a:r>
              <a:rPr lang="en-US" sz="2700" dirty="0"/>
              <a:t>for the taxable year that was included in the computation of the taxpayer’s tentative taxable income; </a:t>
            </a:r>
          </a:p>
          <a:p>
            <a:pPr lvl="1"/>
            <a:endParaRPr lang="en-US" sz="2700" dirty="0"/>
          </a:p>
          <a:p>
            <a:pPr lvl="1"/>
            <a:r>
              <a:rPr lang="en-US" sz="2700" dirty="0"/>
              <a:t>(C) With respect to the </a:t>
            </a:r>
            <a:r>
              <a:rPr lang="en-US" sz="2700" dirty="0">
                <a:highlight>
                  <a:srgbClr val="FFFF00"/>
                </a:highlight>
              </a:rPr>
              <a:t>sale or other disposition of property</a:t>
            </a:r>
            <a:r>
              <a:rPr lang="en-US" sz="2700" dirty="0"/>
              <a:t>, the greater of the allowed or allowable </a:t>
            </a:r>
            <a:r>
              <a:rPr lang="en-US" sz="2700" dirty="0">
                <a:highlight>
                  <a:srgbClr val="FFFF00"/>
                </a:highlight>
              </a:rPr>
              <a:t>depreciation, amortization, or depletion</a:t>
            </a:r>
            <a:r>
              <a:rPr lang="en-US" sz="2700" dirty="0"/>
              <a:t> of the property, as provided under section 1016(a)(2), for the taxpayer (or, if the taxpayer is a member of a consolidated group, the consolidated group) for the taxable years beginning </a:t>
            </a:r>
            <a:r>
              <a:rPr lang="en-US" sz="2700" dirty="0">
                <a:highlight>
                  <a:srgbClr val="FFFF00"/>
                </a:highlight>
              </a:rPr>
              <a:t>after December 31, 2017, and before January 1, 2022, with respect to such property</a:t>
            </a:r>
            <a:r>
              <a:rPr lang="en-US" sz="2700" dirty="0"/>
              <a:t>; </a:t>
            </a:r>
            <a:endParaRPr lang="en-US" sz="2800" dirty="0"/>
          </a:p>
        </p:txBody>
      </p:sp>
      <p:sp>
        <p:nvSpPr>
          <p:cNvPr id="7" name="TextBox 6">
            <a:extLst>
              <a:ext uri="{FF2B5EF4-FFF2-40B4-BE49-F238E27FC236}">
                <a16:creationId xmlns:a16="http://schemas.microsoft.com/office/drawing/2014/main" id="{D82317F8-23A2-4A38-A374-386BA42DE69D}"/>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4 / 7</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68</a:t>
            </a:fld>
            <a:endParaRPr lang="en-US" dirty="0"/>
          </a:p>
        </p:txBody>
      </p:sp>
      <p:sp>
        <p:nvSpPr>
          <p:cNvPr id="3" name="TextBox 2">
            <a:extLst>
              <a:ext uri="{FF2B5EF4-FFF2-40B4-BE49-F238E27FC236}">
                <a16:creationId xmlns:a16="http://schemas.microsoft.com/office/drawing/2014/main" id="{621B8FBA-1291-4675-BF8E-9872FEC2D3E6}"/>
              </a:ext>
            </a:extLst>
          </p:cNvPr>
          <p:cNvSpPr txBox="1"/>
          <p:nvPr/>
        </p:nvSpPr>
        <p:spPr>
          <a:xfrm>
            <a:off x="8976726" y="2352917"/>
            <a:ext cx="2899321" cy="923330"/>
          </a:xfrm>
          <a:prstGeom prst="rect">
            <a:avLst/>
          </a:prstGeom>
          <a:noFill/>
          <a:ln w="38100">
            <a:solidFill>
              <a:srgbClr val="FF0000"/>
            </a:solidFill>
          </a:ln>
        </p:spPr>
        <p:txBody>
          <a:bodyPr wrap="square" rtlCol="0">
            <a:spAutoFit/>
          </a:bodyPr>
          <a:lstStyle/>
          <a:p>
            <a:r>
              <a:rPr lang="en-US" dirty="0"/>
              <a:t>Also see Form 8990, Page 1, Part I, Section II – Adjusted Taxable Income, Lines 6 – 22.</a:t>
            </a:r>
          </a:p>
        </p:txBody>
      </p:sp>
    </p:spTree>
    <p:extLst>
      <p:ext uri="{BB962C8B-B14F-4D97-AF65-F5344CB8AC3E}">
        <p14:creationId xmlns:p14="http://schemas.microsoft.com/office/powerpoint/2010/main" val="38863978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903248" y="93757"/>
            <a:ext cx="10400032" cy="484881"/>
          </a:xfrm>
        </p:spPr>
        <p:txBody>
          <a:bodyPr>
            <a:normAutofit fontScale="90000"/>
          </a:bodyPr>
          <a:lstStyle/>
          <a:p>
            <a:pPr algn="ctr"/>
            <a:r>
              <a:rPr lang="en-US" dirty="0"/>
              <a:t>ATI – Treas. Reg. § 1.163(j)-1(b)(1)(</a:t>
            </a:r>
            <a:r>
              <a:rPr lang="en-US" dirty="0" err="1"/>
              <a:t>i</a:t>
            </a:r>
            <a:r>
              <a:rPr lang="en-US" dirty="0"/>
              <a:t>) &amp; (ii)</a:t>
            </a:r>
            <a:r>
              <a:rPr lang="en-US" sz="4400" dirty="0"/>
              <a:t> (</a:t>
            </a:r>
            <a:r>
              <a:rPr lang="en-US" sz="4400" b="1" dirty="0">
                <a:solidFill>
                  <a:srgbClr val="FF0000"/>
                </a:solidFill>
              </a:rPr>
              <a:t>2020</a:t>
            </a:r>
            <a:r>
              <a:rPr lang="en-US" sz="4400" dirty="0"/>
              <a:t>)</a:t>
            </a:r>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6986528"/>
          </a:xfrm>
          <a:prstGeom prst="rect">
            <a:avLst/>
          </a:prstGeom>
          <a:noFill/>
        </p:spPr>
        <p:txBody>
          <a:bodyPr wrap="square" rtlCol="0">
            <a:spAutoFit/>
          </a:bodyPr>
          <a:lstStyle/>
          <a:p>
            <a:pPr lvl="1"/>
            <a:r>
              <a:rPr lang="en-US" sz="2800" dirty="0"/>
              <a:t>(ii) </a:t>
            </a:r>
            <a:r>
              <a:rPr lang="en-US" sz="2800" dirty="0">
                <a:highlight>
                  <a:srgbClr val="FFFF00"/>
                </a:highlight>
              </a:rPr>
              <a:t>Subtractions [Continued].</a:t>
            </a:r>
            <a:r>
              <a:rPr lang="en-US" sz="2800" dirty="0"/>
              <a:t> </a:t>
            </a:r>
          </a:p>
          <a:p>
            <a:pPr lvl="1"/>
            <a:endParaRPr lang="en-US" sz="2800" dirty="0"/>
          </a:p>
          <a:p>
            <a:pPr lvl="1"/>
            <a:r>
              <a:rPr lang="en-US" sz="2800" dirty="0"/>
              <a:t>(D) With respect to the </a:t>
            </a:r>
            <a:r>
              <a:rPr lang="en-US" sz="2800" dirty="0">
                <a:highlight>
                  <a:srgbClr val="FFFF00"/>
                </a:highlight>
              </a:rPr>
              <a:t>sale or other disposition of stock of a member of a consolidated group by another member, the investment adjustments </a:t>
            </a:r>
            <a:r>
              <a:rPr lang="en-US" sz="2800" dirty="0"/>
              <a:t>under §1.1502-32 with respect to such stock that are attributable to deductions described in paragraph (b)(1)(ii)(C) [</a:t>
            </a:r>
            <a:r>
              <a:rPr lang="en-US" sz="2800" dirty="0">
                <a:highlight>
                  <a:srgbClr val="FFFF00"/>
                </a:highlight>
              </a:rPr>
              <a:t>depreciation, amortization, or depletion</a:t>
            </a:r>
            <a:r>
              <a:rPr lang="en-US" sz="2800" dirty="0"/>
              <a:t> ] of this section; </a:t>
            </a:r>
          </a:p>
          <a:p>
            <a:pPr lvl="1"/>
            <a:endParaRPr lang="en-US" sz="2800" dirty="0"/>
          </a:p>
          <a:p>
            <a:pPr lvl="1"/>
            <a:r>
              <a:rPr lang="en-US" sz="2800" dirty="0"/>
              <a:t>(E) With respect to the </a:t>
            </a:r>
            <a:r>
              <a:rPr lang="en-US" sz="2800" dirty="0">
                <a:highlight>
                  <a:srgbClr val="FFFF00"/>
                </a:highlight>
              </a:rPr>
              <a:t>sale or other disposition of an interest in a partnership</a:t>
            </a:r>
            <a:r>
              <a:rPr lang="en-US" sz="2800" dirty="0"/>
              <a:t>, the taxpayer’s distributive share of deductions described in paragraph (b)(1)(ii)(C) [</a:t>
            </a:r>
            <a:r>
              <a:rPr lang="en-US" sz="2800" dirty="0">
                <a:highlight>
                  <a:srgbClr val="FFFF00"/>
                </a:highlight>
              </a:rPr>
              <a:t>depreciation, amortization, or depletion</a:t>
            </a:r>
            <a:r>
              <a:rPr lang="en-US" sz="2800" dirty="0"/>
              <a:t> ] of this section with respect to property held by the partnership at the time of such sale or other disposition to the extent such deductions were allowable under section 704(d); </a:t>
            </a:r>
          </a:p>
          <a:p>
            <a:pPr algn="l"/>
            <a:endParaRPr lang="en-US" sz="2800" dirty="0"/>
          </a:p>
          <a:p>
            <a:pPr algn="l"/>
            <a:endParaRPr lang="en-US" sz="2800" dirty="0"/>
          </a:p>
        </p:txBody>
      </p:sp>
      <p:sp>
        <p:nvSpPr>
          <p:cNvPr id="7" name="TextBox 6">
            <a:extLst>
              <a:ext uri="{FF2B5EF4-FFF2-40B4-BE49-F238E27FC236}">
                <a16:creationId xmlns:a16="http://schemas.microsoft.com/office/drawing/2014/main" id="{D82317F8-23A2-4A38-A374-386BA42DE69D}"/>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5 / 7</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69</a:t>
            </a:fld>
            <a:endParaRPr lang="en-US" dirty="0"/>
          </a:p>
        </p:txBody>
      </p:sp>
      <p:sp>
        <p:nvSpPr>
          <p:cNvPr id="3" name="TextBox 2">
            <a:extLst>
              <a:ext uri="{FF2B5EF4-FFF2-40B4-BE49-F238E27FC236}">
                <a16:creationId xmlns:a16="http://schemas.microsoft.com/office/drawing/2014/main" id="{97D7538D-6244-4DD6-B29C-B6F7BE20290B}"/>
              </a:ext>
            </a:extLst>
          </p:cNvPr>
          <p:cNvSpPr txBox="1"/>
          <p:nvPr/>
        </p:nvSpPr>
        <p:spPr>
          <a:xfrm>
            <a:off x="8943273" y="3345373"/>
            <a:ext cx="2899321" cy="923330"/>
          </a:xfrm>
          <a:prstGeom prst="rect">
            <a:avLst/>
          </a:prstGeom>
          <a:noFill/>
          <a:ln w="38100">
            <a:solidFill>
              <a:srgbClr val="FF0000"/>
            </a:solidFill>
          </a:ln>
        </p:spPr>
        <p:txBody>
          <a:bodyPr wrap="square" rtlCol="0">
            <a:spAutoFit/>
          </a:bodyPr>
          <a:lstStyle/>
          <a:p>
            <a:r>
              <a:rPr lang="en-US" dirty="0"/>
              <a:t>Also see Form 8990, Page 1, Part I, Section II – Adjusted Taxable Income, Lines 6 – 22.</a:t>
            </a:r>
          </a:p>
        </p:txBody>
      </p:sp>
    </p:spTree>
    <p:extLst>
      <p:ext uri="{BB962C8B-B14F-4D97-AF65-F5344CB8AC3E}">
        <p14:creationId xmlns:p14="http://schemas.microsoft.com/office/powerpoint/2010/main" val="364591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42306" y="700680"/>
            <a:ext cx="10811494" cy="6056681"/>
          </a:xfrm>
        </p:spPr>
        <p:txBody>
          <a:bodyPr>
            <a:noAutofit/>
          </a:bodyPr>
          <a:lstStyle/>
          <a:p>
            <a:pPr marL="0" indent="0">
              <a:buNone/>
            </a:pPr>
            <a:r>
              <a:rPr lang="en-US" sz="2700" dirty="0"/>
              <a:t>2021 Final Regulations – 86 FR 5496, T.D. 9943 (</a:t>
            </a:r>
            <a:r>
              <a:rPr lang="en-US" sz="2700" dirty="0">
                <a:highlight>
                  <a:srgbClr val="FFFF00"/>
                </a:highlight>
              </a:rPr>
              <a:t>Jan. 19, 2021</a:t>
            </a:r>
            <a:r>
              <a:rPr lang="en-US" sz="2700" dirty="0"/>
              <a:t>) – 46 pages – </a:t>
            </a:r>
            <a:r>
              <a:rPr lang="en-US" sz="2700" dirty="0">
                <a:highlight>
                  <a:srgbClr val="FFFF00"/>
                </a:highlight>
              </a:rPr>
              <a:t>Delayed by Biden Executive Order (Jan. 20, 2021)</a:t>
            </a:r>
          </a:p>
          <a:p>
            <a:pPr marL="0" indent="0">
              <a:buNone/>
            </a:pPr>
            <a:endParaRPr lang="en-US" sz="2700" dirty="0"/>
          </a:p>
          <a:p>
            <a:pPr marL="0" indent="0">
              <a:buNone/>
            </a:pPr>
            <a:r>
              <a:rPr lang="en-US" sz="2700" dirty="0"/>
              <a:t>2020 Final Regulations – 85 FR 56686, T.D. 9905 (Sep. 14, 2020) – 160 pages</a:t>
            </a:r>
          </a:p>
          <a:p>
            <a:pPr marL="0" indent="0">
              <a:buNone/>
            </a:pPr>
            <a:endParaRPr lang="en-US" sz="2700" dirty="0"/>
          </a:p>
          <a:p>
            <a:pPr marL="0" indent="0">
              <a:buNone/>
            </a:pPr>
            <a:r>
              <a:rPr lang="en-US" sz="2700" dirty="0"/>
              <a:t>2020 Proposed Regulations – 85 FR 56846, REG-107911-18 (Sep. 14, 2020) – 77 pages</a:t>
            </a:r>
          </a:p>
          <a:p>
            <a:pPr marL="0" indent="0">
              <a:buNone/>
            </a:pPr>
            <a:endParaRPr lang="en-US" sz="2700" dirty="0"/>
          </a:p>
          <a:p>
            <a:pPr marL="0" indent="0">
              <a:buNone/>
            </a:pPr>
            <a:r>
              <a:rPr lang="en-US" sz="2700" dirty="0"/>
              <a:t>2018 Proposed Regulations – 83 FR 67490, REG-106089-18 (Dec. 28, 2018) – 121 pages</a:t>
            </a:r>
          </a:p>
          <a:p>
            <a:pPr marL="0" indent="0">
              <a:buNone/>
            </a:pPr>
            <a:endParaRPr lang="en-US" sz="2700" dirty="0"/>
          </a:p>
          <a:p>
            <a:pPr marL="0" indent="0">
              <a:buNone/>
            </a:pPr>
            <a:r>
              <a:rPr lang="en-US" sz="2700" dirty="0"/>
              <a:t>Proposed Regulations are issued through a Notice of Proposed Rule Making (“NPRM”) – </a:t>
            </a:r>
            <a:r>
              <a:rPr lang="en-US" sz="2700" dirty="0">
                <a:highlight>
                  <a:srgbClr val="FFFF00"/>
                </a:highlight>
              </a:rPr>
              <a:t>More IRC § 163(j) Regulations to come</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Slide Number Placeholder 8">
            <a:extLst>
              <a:ext uri="{FF2B5EF4-FFF2-40B4-BE49-F238E27FC236}">
                <a16:creationId xmlns:a16="http://schemas.microsoft.com/office/drawing/2014/main" id="{C1439CCC-99D9-48CA-B3D3-895A0C210149}"/>
              </a:ext>
            </a:extLst>
          </p:cNvPr>
          <p:cNvSpPr>
            <a:spLocks noGrp="1"/>
          </p:cNvSpPr>
          <p:nvPr>
            <p:ph type="sldNum" sz="quarter" idx="12"/>
          </p:nvPr>
        </p:nvSpPr>
        <p:spPr/>
        <p:txBody>
          <a:bodyPr/>
          <a:lstStyle/>
          <a:p>
            <a:fld id="{59999BA8-5833-4EBD-87D2-B05BF3439043}" type="slidenum">
              <a:rPr lang="en-US" smtClean="0"/>
              <a:t>7</a:t>
            </a:fld>
            <a:endParaRPr lang="en-US" dirty="0"/>
          </a:p>
        </p:txBody>
      </p:sp>
      <p:sp>
        <p:nvSpPr>
          <p:cNvPr id="10" name="Title 1">
            <a:extLst>
              <a:ext uri="{FF2B5EF4-FFF2-40B4-BE49-F238E27FC236}">
                <a16:creationId xmlns:a16="http://schemas.microsoft.com/office/drawing/2014/main" id="{9D96559F-91E7-4D6B-A49B-C9143FFE0A69}"/>
              </a:ext>
            </a:extLst>
          </p:cNvPr>
          <p:cNvSpPr>
            <a:spLocks noGrp="1"/>
          </p:cNvSpPr>
          <p:nvPr>
            <p:ph type="title"/>
          </p:nvPr>
        </p:nvSpPr>
        <p:spPr>
          <a:xfrm>
            <a:off x="3133496" y="86189"/>
            <a:ext cx="5943600" cy="484881"/>
          </a:xfrm>
        </p:spPr>
        <p:txBody>
          <a:bodyPr>
            <a:noAutofit/>
          </a:bodyPr>
          <a:lstStyle/>
          <a:p>
            <a:pPr algn="ctr"/>
            <a:r>
              <a:rPr lang="en-US" sz="3800" dirty="0"/>
              <a:t>High Level Regulation History</a:t>
            </a:r>
            <a:endParaRPr lang="en-US" sz="3800" b="1" dirty="0">
              <a:solidFill>
                <a:srgbClr val="FF0000"/>
              </a:solidFill>
            </a:endParaRPr>
          </a:p>
        </p:txBody>
      </p:sp>
    </p:spTree>
    <p:extLst>
      <p:ext uri="{BB962C8B-B14F-4D97-AF65-F5344CB8AC3E}">
        <p14:creationId xmlns:p14="http://schemas.microsoft.com/office/powerpoint/2010/main" val="104499675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903248" y="93757"/>
            <a:ext cx="10400032" cy="484881"/>
          </a:xfrm>
        </p:spPr>
        <p:txBody>
          <a:bodyPr>
            <a:normAutofit fontScale="90000"/>
          </a:bodyPr>
          <a:lstStyle/>
          <a:p>
            <a:pPr algn="ctr"/>
            <a:r>
              <a:rPr lang="en-US" dirty="0"/>
              <a:t>ATI – Treas. Reg. § 1.163(j)-1(b)(1)(</a:t>
            </a:r>
            <a:r>
              <a:rPr lang="en-US" dirty="0" err="1"/>
              <a:t>i</a:t>
            </a:r>
            <a:r>
              <a:rPr lang="en-US" dirty="0"/>
              <a:t>) &amp; (ii)</a:t>
            </a:r>
            <a:r>
              <a:rPr lang="en-US" sz="4400" dirty="0"/>
              <a:t> (</a:t>
            </a:r>
            <a:r>
              <a:rPr lang="en-US" sz="4400" b="1" dirty="0">
                <a:solidFill>
                  <a:srgbClr val="FF0000"/>
                </a:solidFill>
              </a:rPr>
              <a:t>2020</a:t>
            </a:r>
            <a:r>
              <a:rPr lang="en-US" sz="4400" dirty="0"/>
              <a:t>)</a:t>
            </a:r>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5978560"/>
          </a:xfrm>
          <a:prstGeom prst="rect">
            <a:avLst/>
          </a:prstGeom>
          <a:noFill/>
        </p:spPr>
        <p:txBody>
          <a:bodyPr wrap="square" rtlCol="0">
            <a:spAutoFit/>
          </a:bodyPr>
          <a:lstStyle/>
          <a:p>
            <a:pPr lvl="1"/>
            <a:r>
              <a:rPr lang="en-US" sz="2550" dirty="0"/>
              <a:t>(ii) </a:t>
            </a:r>
            <a:r>
              <a:rPr lang="en-US" sz="2550" dirty="0">
                <a:highlight>
                  <a:srgbClr val="FFFF00"/>
                </a:highlight>
              </a:rPr>
              <a:t>Subtractions [Continued].</a:t>
            </a:r>
            <a:r>
              <a:rPr lang="en-US" sz="2550" dirty="0"/>
              <a:t> </a:t>
            </a:r>
          </a:p>
          <a:p>
            <a:pPr lvl="1"/>
            <a:endParaRPr lang="en-US" sz="2550" dirty="0"/>
          </a:p>
          <a:p>
            <a:pPr lvl="1"/>
            <a:r>
              <a:rPr lang="en-US" sz="2550" dirty="0"/>
              <a:t>(F) </a:t>
            </a:r>
            <a:r>
              <a:rPr lang="en-US" sz="2550" dirty="0">
                <a:highlight>
                  <a:srgbClr val="FFFF00"/>
                </a:highlight>
              </a:rPr>
              <a:t>Any income or gain that is not properly allocable to a non-excepted trade or business</a:t>
            </a:r>
            <a:r>
              <a:rPr lang="en-US" sz="2550" dirty="0"/>
              <a:t> (for rules governing the allocation of items to an excepted trade or business, see §§1.163(j)-1(b)(44) and 1.163(j)-10)) and that was included in the computation of the taxpayer’s tentative taxable income; and </a:t>
            </a:r>
          </a:p>
          <a:p>
            <a:pPr lvl="1"/>
            <a:endParaRPr lang="en-US" sz="2550" dirty="0"/>
          </a:p>
          <a:p>
            <a:pPr lvl="1"/>
            <a:r>
              <a:rPr lang="en-US" sz="2550" dirty="0"/>
              <a:t>(G) An amount equal to the sum of any specified deemed inclusions that were included in the computation of the taxpayer’s tentative taxable income, </a:t>
            </a:r>
            <a:r>
              <a:rPr lang="en-US" sz="2550" dirty="0">
                <a:highlight>
                  <a:srgbClr val="FFFF00"/>
                </a:highlight>
              </a:rPr>
              <a:t>reduced by the portion of the deduction allowed under section 250(a) by reason of the specified deemed inclusions.</a:t>
            </a:r>
            <a:r>
              <a:rPr lang="en-US" sz="2550" dirty="0"/>
              <a:t> For this purpose, </a:t>
            </a:r>
            <a:r>
              <a:rPr lang="en-US" sz="2550" dirty="0">
                <a:highlight>
                  <a:srgbClr val="FFFF00"/>
                </a:highlight>
              </a:rPr>
              <a:t>a specified deemed inclusion is the inclusion of an amount by a United States shareholder (as defined in section 951(b)) in gross income under section 78 [gross-up], 951(a) [subpart F], or 951A(a) [GILTI] with respect to an applicable CFC</a:t>
            </a:r>
            <a:r>
              <a:rPr lang="en-US" sz="2550" dirty="0"/>
              <a:t> (as defined in §1.163(j)-1(b)(2)) that is properly allocable to a non-excepted trade or business. . . .</a:t>
            </a:r>
          </a:p>
        </p:txBody>
      </p:sp>
      <p:sp>
        <p:nvSpPr>
          <p:cNvPr id="7" name="TextBox 6">
            <a:extLst>
              <a:ext uri="{FF2B5EF4-FFF2-40B4-BE49-F238E27FC236}">
                <a16:creationId xmlns:a16="http://schemas.microsoft.com/office/drawing/2014/main" id="{D82317F8-23A2-4A38-A374-386BA42DE69D}"/>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6 / 7</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70</a:t>
            </a:fld>
            <a:endParaRPr lang="en-US" dirty="0"/>
          </a:p>
        </p:txBody>
      </p:sp>
      <p:sp>
        <p:nvSpPr>
          <p:cNvPr id="3" name="TextBox 2">
            <a:extLst>
              <a:ext uri="{FF2B5EF4-FFF2-40B4-BE49-F238E27FC236}">
                <a16:creationId xmlns:a16="http://schemas.microsoft.com/office/drawing/2014/main" id="{85ABC6C1-6D26-4967-89B7-8D444D9F7D07}"/>
              </a:ext>
            </a:extLst>
          </p:cNvPr>
          <p:cNvSpPr txBox="1"/>
          <p:nvPr/>
        </p:nvSpPr>
        <p:spPr>
          <a:xfrm>
            <a:off x="8976726" y="769437"/>
            <a:ext cx="2899321" cy="923330"/>
          </a:xfrm>
          <a:prstGeom prst="rect">
            <a:avLst/>
          </a:prstGeom>
          <a:noFill/>
          <a:ln w="38100">
            <a:solidFill>
              <a:srgbClr val="FF0000"/>
            </a:solidFill>
          </a:ln>
        </p:spPr>
        <p:txBody>
          <a:bodyPr wrap="square" rtlCol="0">
            <a:spAutoFit/>
          </a:bodyPr>
          <a:lstStyle/>
          <a:p>
            <a:r>
              <a:rPr lang="en-US" dirty="0"/>
              <a:t>Also see Form 8990, Page 1, Part I, Section II – Adjusted Taxable Income, Lines 6 – 22.</a:t>
            </a:r>
          </a:p>
        </p:txBody>
      </p:sp>
    </p:spTree>
    <p:extLst>
      <p:ext uri="{BB962C8B-B14F-4D97-AF65-F5344CB8AC3E}">
        <p14:creationId xmlns:p14="http://schemas.microsoft.com/office/powerpoint/2010/main" val="30888495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903248" y="93757"/>
            <a:ext cx="10400032" cy="484881"/>
          </a:xfrm>
        </p:spPr>
        <p:txBody>
          <a:bodyPr>
            <a:normAutofit fontScale="90000"/>
          </a:bodyPr>
          <a:lstStyle/>
          <a:p>
            <a:pPr algn="ctr"/>
            <a:r>
              <a:rPr lang="en-US" dirty="0"/>
              <a:t>ATI – Treas. Reg. § 1.163(j)-1(b)(1)(</a:t>
            </a:r>
            <a:r>
              <a:rPr lang="en-US" dirty="0" err="1"/>
              <a:t>i</a:t>
            </a:r>
            <a:r>
              <a:rPr lang="en-US" dirty="0"/>
              <a:t>) &amp; (ii)</a:t>
            </a:r>
            <a:r>
              <a:rPr lang="en-US" sz="4400" dirty="0"/>
              <a:t> (</a:t>
            </a:r>
            <a:r>
              <a:rPr lang="en-US" sz="4400" b="1" dirty="0">
                <a:solidFill>
                  <a:srgbClr val="FF0000"/>
                </a:solidFill>
              </a:rPr>
              <a:t>2020</a:t>
            </a:r>
            <a:r>
              <a:rPr lang="en-US" sz="4400" dirty="0"/>
              <a:t>)</a:t>
            </a:r>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6186309"/>
          </a:xfrm>
          <a:prstGeom prst="rect">
            <a:avLst/>
          </a:prstGeom>
          <a:noFill/>
        </p:spPr>
        <p:txBody>
          <a:bodyPr wrap="square" rtlCol="0">
            <a:spAutoFit/>
          </a:bodyPr>
          <a:lstStyle/>
          <a:p>
            <a:pPr lvl="1"/>
            <a:r>
              <a:rPr lang="en-US" sz="2700" dirty="0"/>
              <a:t>(ii) </a:t>
            </a:r>
            <a:r>
              <a:rPr lang="en-US" sz="2700" dirty="0">
                <a:highlight>
                  <a:srgbClr val="FFFF00"/>
                </a:highlight>
              </a:rPr>
              <a:t>Subtractions [Continued].</a:t>
            </a:r>
            <a:r>
              <a:rPr lang="en-US" sz="2700" dirty="0"/>
              <a:t> </a:t>
            </a:r>
          </a:p>
          <a:p>
            <a:pPr lvl="1"/>
            <a:endParaRPr lang="en-US" sz="2700" dirty="0"/>
          </a:p>
          <a:p>
            <a:pPr lvl="1"/>
            <a:r>
              <a:rPr lang="en-US" sz="2700" dirty="0"/>
              <a:t>(G) [Continued] . . . Furthermore, a </a:t>
            </a:r>
            <a:r>
              <a:rPr lang="en-US" sz="2700" dirty="0">
                <a:highlight>
                  <a:srgbClr val="FFFF00"/>
                </a:highlight>
              </a:rPr>
              <a:t>specified deemed inclusion includes</a:t>
            </a:r>
            <a:r>
              <a:rPr lang="en-US" sz="2700" dirty="0"/>
              <a:t> any amounts included in a </a:t>
            </a:r>
            <a:r>
              <a:rPr lang="en-US" sz="2700" dirty="0">
                <a:highlight>
                  <a:srgbClr val="FFFF00"/>
                </a:highlight>
              </a:rPr>
              <a:t>domestic partnership’s gross income under section 951(a) or 951A(a)</a:t>
            </a:r>
            <a:r>
              <a:rPr lang="en-US" sz="2700" dirty="0"/>
              <a:t> with respect to an applicable CFC to the extent such amounts are attributable to investment income of the partnership </a:t>
            </a:r>
            <a:r>
              <a:rPr lang="en-US" sz="2700" dirty="0">
                <a:highlight>
                  <a:srgbClr val="FFFF00"/>
                </a:highlight>
              </a:rPr>
              <a:t>and are allocated to a domestic C corporation</a:t>
            </a:r>
            <a:r>
              <a:rPr lang="en-US" sz="2700" dirty="0"/>
              <a:t> that is a direct (or indirect partner) and treated as properly allocable to a non-excepted trade or business of the domestic C corporation under §§1.163(j)-4(b)(3) and 1.163(j)-10. To determine the amount of a specified deemed inclusion described in this paragraph (b)(1)(ii)(G), the portion of a United States shareholder’s inclusion under section 951A(a) treated as being with respect to an applicable CFC is determined under section 951A(f)(2) and §1.951A-6(b)(2).  </a:t>
            </a:r>
          </a:p>
          <a:p>
            <a:pPr lvl="1"/>
            <a:r>
              <a:rPr lang="en-US" sz="2000" dirty="0"/>
              <a:t>[-6(b)</a:t>
            </a:r>
            <a:r>
              <a:rPr lang="en-US" sz="2000" strike="sngStrike" dirty="0"/>
              <a:t>(2)</a:t>
            </a:r>
            <a:r>
              <a:rPr lang="en-US" sz="2000" b="0" i="1" dirty="0">
                <a:solidFill>
                  <a:srgbClr val="000000"/>
                </a:solidFill>
                <a:effectLst/>
                <a:latin typeface="Open Sans"/>
              </a:rPr>
              <a:t> Increase of earnings and profits of tested loss CFC for purposes of section 952(c)(1)(A).]</a:t>
            </a:r>
            <a:endParaRPr lang="en-US" sz="2000" dirty="0"/>
          </a:p>
          <a:p>
            <a:pPr lvl="1"/>
            <a:r>
              <a:rPr lang="en-US" sz="2500" dirty="0"/>
              <a:t>[</a:t>
            </a:r>
            <a:r>
              <a:rPr lang="en-US" sz="2500" dirty="0">
                <a:highlight>
                  <a:srgbClr val="FFFF00"/>
                </a:highlight>
              </a:rPr>
              <a:t>Prevents </a:t>
            </a:r>
            <a:r>
              <a:rPr lang="en-US" sz="2500" b="1" u="sng" dirty="0">
                <a:solidFill>
                  <a:srgbClr val="FF0000"/>
                </a:solidFill>
                <a:highlight>
                  <a:srgbClr val="FFFF00"/>
                </a:highlight>
              </a:rPr>
              <a:t>double counting</a:t>
            </a:r>
            <a:r>
              <a:rPr lang="en-US" sz="2500" dirty="0">
                <a:highlight>
                  <a:srgbClr val="FFFF00"/>
                </a:highlight>
              </a:rPr>
              <a:t> of same income from CFCs for IRC § 163(j) ATI limit</a:t>
            </a:r>
            <a:r>
              <a:rPr lang="en-US" sz="2500" dirty="0"/>
              <a:t>.]</a:t>
            </a:r>
            <a:endParaRPr lang="en-US" sz="2500" dirty="0">
              <a:solidFill>
                <a:srgbClr val="333333"/>
              </a:solidFill>
            </a:endParaRPr>
          </a:p>
        </p:txBody>
      </p:sp>
      <p:sp>
        <p:nvSpPr>
          <p:cNvPr id="7" name="TextBox 6">
            <a:extLst>
              <a:ext uri="{FF2B5EF4-FFF2-40B4-BE49-F238E27FC236}">
                <a16:creationId xmlns:a16="http://schemas.microsoft.com/office/drawing/2014/main" id="{D82317F8-23A2-4A38-A374-386BA42DE69D}"/>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7 / 7</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71</a:t>
            </a:fld>
            <a:endParaRPr lang="en-US" dirty="0"/>
          </a:p>
        </p:txBody>
      </p:sp>
      <p:sp>
        <p:nvSpPr>
          <p:cNvPr id="3" name="TextBox 2">
            <a:extLst>
              <a:ext uri="{FF2B5EF4-FFF2-40B4-BE49-F238E27FC236}">
                <a16:creationId xmlns:a16="http://schemas.microsoft.com/office/drawing/2014/main" id="{4EAF8C3D-B35C-4DAA-A4BB-11144C5EF6CD}"/>
              </a:ext>
            </a:extLst>
          </p:cNvPr>
          <p:cNvSpPr txBox="1"/>
          <p:nvPr/>
        </p:nvSpPr>
        <p:spPr>
          <a:xfrm>
            <a:off x="8976726" y="758290"/>
            <a:ext cx="2899321" cy="923330"/>
          </a:xfrm>
          <a:prstGeom prst="rect">
            <a:avLst/>
          </a:prstGeom>
          <a:noFill/>
          <a:ln w="38100">
            <a:solidFill>
              <a:srgbClr val="FF0000"/>
            </a:solidFill>
          </a:ln>
        </p:spPr>
        <p:txBody>
          <a:bodyPr wrap="square" rtlCol="0">
            <a:spAutoFit/>
          </a:bodyPr>
          <a:lstStyle/>
          <a:p>
            <a:r>
              <a:rPr lang="en-US" dirty="0"/>
              <a:t>Also see Form 8990, Page 1, Part I, Section II – Adjusted Taxable Income, Lines 6 – 22.</a:t>
            </a:r>
          </a:p>
        </p:txBody>
      </p:sp>
    </p:spTree>
    <p:extLst>
      <p:ext uri="{BB962C8B-B14F-4D97-AF65-F5344CB8AC3E}">
        <p14:creationId xmlns:p14="http://schemas.microsoft.com/office/powerpoint/2010/main" val="5917098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5878" y="102276"/>
            <a:ext cx="12012328" cy="484881"/>
          </a:xfrm>
        </p:spPr>
        <p:txBody>
          <a:bodyPr>
            <a:noAutofit/>
          </a:bodyPr>
          <a:lstStyle/>
          <a:p>
            <a:pPr algn="ctr"/>
            <a:r>
              <a:rPr lang="en-US" sz="4000" dirty="0"/>
              <a:t>Adjusted Taxable Income for Business Interest Expense</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700680"/>
            <a:ext cx="10761372" cy="6157319"/>
          </a:xfrm>
        </p:spPr>
        <p:txBody>
          <a:bodyPr>
            <a:noAutofit/>
          </a:bodyPr>
          <a:lstStyle/>
          <a:p>
            <a:pPr marL="0" indent="0">
              <a:buNone/>
            </a:pPr>
            <a:r>
              <a:rPr lang="en-US" sz="1400" dirty="0"/>
              <a:t>(3) Example 3: ATI [Adjusted Taxable Income] computation—</a:t>
            </a:r>
          </a:p>
          <a:p>
            <a:pPr marL="0" indent="0">
              <a:buNone/>
            </a:pPr>
            <a:r>
              <a:rPr lang="en-US" sz="1400" dirty="0"/>
              <a:t>(</a:t>
            </a:r>
            <a:r>
              <a:rPr lang="en-US" sz="1400" dirty="0" err="1"/>
              <a:t>i</a:t>
            </a:r>
            <a:r>
              <a:rPr lang="en-US" sz="1400" dirty="0"/>
              <a:t>) Facts. During the </a:t>
            </a:r>
            <a:r>
              <a:rPr lang="en-US" sz="1400" strike="sngStrike" dirty="0">
                <a:highlight>
                  <a:srgbClr val="FFFF00"/>
                </a:highlight>
              </a:rPr>
              <a:t>2019</a:t>
            </a:r>
            <a:r>
              <a:rPr lang="en-US" sz="1400" dirty="0">
                <a:highlight>
                  <a:srgbClr val="FFFF00"/>
                </a:highlight>
              </a:rPr>
              <a:t> 2020 </a:t>
            </a:r>
            <a:r>
              <a:rPr lang="en-US" sz="1400" dirty="0"/>
              <a:t>taxable year, Y has </a:t>
            </a:r>
            <a:r>
              <a:rPr lang="en-US" sz="1400" dirty="0">
                <a:highlight>
                  <a:srgbClr val="FFFF00"/>
                </a:highlight>
              </a:rPr>
              <a:t>tentative</a:t>
            </a:r>
            <a:r>
              <a:rPr lang="en-US" sz="1400" dirty="0"/>
              <a:t> taxable income of $30x</a:t>
            </a:r>
            <a:r>
              <a:rPr lang="en-US" sz="1400" dirty="0">
                <a:highlight>
                  <a:srgbClr val="FFFF00"/>
                </a:highlight>
              </a:rPr>
              <a:t>, which is determined </a:t>
            </a:r>
            <a:r>
              <a:rPr lang="en-US" sz="1400" strike="sngStrike" dirty="0">
                <a:highlight>
                  <a:srgbClr val="FFFF00"/>
                </a:highlight>
              </a:rPr>
              <a:t>(</a:t>
            </a:r>
            <a:r>
              <a:rPr lang="en-US" sz="1400" dirty="0"/>
              <a:t>without regard to the application of </a:t>
            </a:r>
            <a:r>
              <a:rPr lang="en-US" sz="1400" dirty="0">
                <a:highlight>
                  <a:srgbClr val="FFFF00"/>
                </a:highlight>
              </a:rPr>
              <a:t>the</a:t>
            </a:r>
            <a:r>
              <a:rPr lang="en-US" sz="1400" dirty="0"/>
              <a:t> section 163(j)</a:t>
            </a:r>
            <a:r>
              <a:rPr lang="en-US" sz="1400" strike="sngStrike" dirty="0">
                <a:highlight>
                  <a:srgbClr val="FFFF00"/>
                </a:highlight>
              </a:rPr>
              <a:t>),</a:t>
            </a:r>
            <a:r>
              <a:rPr lang="en-US" sz="1400" dirty="0"/>
              <a:t> </a:t>
            </a:r>
            <a:r>
              <a:rPr lang="en-US" sz="1400" dirty="0">
                <a:highlight>
                  <a:srgbClr val="FFFF00"/>
                </a:highlight>
              </a:rPr>
              <a:t>limitation of business interest expense</a:t>
            </a:r>
            <a:r>
              <a:rPr lang="en-US" sz="1400" dirty="0"/>
              <a:t>.  </a:t>
            </a:r>
            <a:r>
              <a:rPr lang="en-US" sz="1400" strike="sngStrike" dirty="0">
                <a:highlight>
                  <a:srgbClr val="FFFF00"/>
                </a:highlight>
              </a:rPr>
              <a:t>which</a:t>
            </a:r>
            <a:r>
              <a:rPr lang="en-US" sz="1400" dirty="0"/>
              <a:t> </a:t>
            </a:r>
            <a:r>
              <a:rPr lang="en-US" sz="1400" dirty="0">
                <a:highlight>
                  <a:srgbClr val="FFFF00"/>
                </a:highlight>
              </a:rPr>
              <a:t>Y’s tentative taxable income</a:t>
            </a:r>
            <a:r>
              <a:rPr lang="en-US" sz="1400" dirty="0"/>
              <a:t> includes the following: $20x of business interest income; $50x of business interest expense, which includes $10x of floor plan financing interest expense; $25x of net operating loss deduction under section 172; and $15x of depreciation deduction under section 167</a:t>
            </a:r>
            <a:r>
              <a:rPr lang="en-US" sz="1400" dirty="0">
                <a:highlight>
                  <a:srgbClr val="FFFF00"/>
                </a:highlight>
              </a:rPr>
              <a:t>, of which $10x is capitalized to inventory under section 263A. Of the $10x capitalized to inventory, only $7x is recovered through cost of goods sold during the 2020 taxable year and $3x remains in ending inventory at the end of the 2020 taxable year. The $3x of ending inventory is recovered through cost of goods sold during the 2021 taxable year. Y also has a disallowed business interest expense carryforward from the prior year of $8x.  </a:t>
            </a:r>
          </a:p>
          <a:p>
            <a:pPr marL="0" indent="0">
              <a:buNone/>
            </a:pPr>
            <a:r>
              <a:rPr lang="en-US" sz="1400" dirty="0"/>
              <a:t>(ii) Analysis. </a:t>
            </a:r>
          </a:p>
          <a:p>
            <a:pPr marL="0" indent="0">
              <a:buNone/>
            </a:pPr>
            <a:r>
              <a:rPr lang="en-US" sz="1400" dirty="0"/>
              <a:t>(A) For purposes of determining the section 163(j) limitation </a:t>
            </a:r>
            <a:r>
              <a:rPr lang="en-US" sz="1400" dirty="0">
                <a:highlight>
                  <a:srgbClr val="FFFF00"/>
                </a:highlight>
              </a:rPr>
              <a:t>for 2020, Y’s disallowed business interest expense carryforward is not taken into account in determining tentative taxable income or ATI.</a:t>
            </a:r>
            <a:r>
              <a:rPr lang="en-US" sz="1400" dirty="0"/>
              <a:t> , Y’s ATI is $90x, calculated as follows: </a:t>
            </a:r>
          </a:p>
          <a:p>
            <a:pPr marL="0" indent="0">
              <a:buNone/>
            </a:pPr>
            <a:r>
              <a:rPr lang="en-US" sz="1400" b="1" dirty="0"/>
              <a:t>Table 1 to paragraph </a:t>
            </a:r>
            <a:r>
              <a:rPr lang="en-US" sz="1400" b="1" strike="sngStrike" dirty="0">
                <a:highlight>
                  <a:srgbClr val="FFFF00"/>
                </a:highlight>
              </a:rPr>
              <a:t>(g)</a:t>
            </a:r>
            <a:r>
              <a:rPr lang="en-US" sz="1400" b="1" dirty="0">
                <a:highlight>
                  <a:srgbClr val="FFFF00"/>
                </a:highlight>
              </a:rPr>
              <a:t>(h)</a:t>
            </a:r>
            <a:r>
              <a:rPr lang="en-US" sz="1400" b="1" dirty="0"/>
              <a:t>(3)(ii)(A) </a:t>
            </a:r>
          </a:p>
          <a:p>
            <a:pPr marL="0" indent="0">
              <a:buNone/>
            </a:pPr>
            <a:r>
              <a:rPr lang="en-US" sz="1400" dirty="0"/>
              <a:t>Tentative taxable income: ......................$30x </a:t>
            </a:r>
          </a:p>
          <a:p>
            <a:pPr marL="0" indent="0">
              <a:buNone/>
            </a:pPr>
            <a:r>
              <a:rPr lang="en-US" sz="1400" b="1" dirty="0">
                <a:solidFill>
                  <a:srgbClr val="FF0000"/>
                </a:solidFill>
              </a:rPr>
              <a:t>Less:</a:t>
            </a:r>
            <a:r>
              <a:rPr lang="en-US" sz="1400" dirty="0"/>
              <a:t> Floor plan financing interest ......... 10x </a:t>
            </a:r>
          </a:p>
          <a:p>
            <a:pPr marL="0" indent="0">
              <a:buNone/>
            </a:pPr>
            <a:r>
              <a:rPr lang="en-US" sz="1400" dirty="0"/>
              <a:t>Business interest income ........................</a:t>
            </a:r>
            <a:r>
              <a:rPr lang="en-US" sz="1400" u="sng" dirty="0"/>
              <a:t>20x</a:t>
            </a:r>
          </a:p>
          <a:p>
            <a:pPr marL="0" indent="0">
              <a:buNone/>
            </a:pPr>
            <a:r>
              <a:rPr lang="en-US" sz="1400" dirty="0"/>
              <a:t> 			      </a:t>
            </a:r>
            <a:r>
              <a:rPr lang="en-US" sz="1400" u="sng" dirty="0"/>
              <a:t>0x </a:t>
            </a:r>
          </a:p>
          <a:p>
            <a:pPr marL="0" indent="0">
              <a:buNone/>
            </a:pPr>
            <a:r>
              <a:rPr lang="en-US" sz="1400" dirty="0"/>
              <a:t>(B) </a:t>
            </a:r>
            <a:r>
              <a:rPr lang="en-US" sz="1400" b="1" dirty="0">
                <a:solidFill>
                  <a:srgbClr val="FF0000"/>
                </a:solidFill>
              </a:rPr>
              <a:t>Plus:</a:t>
            </a:r>
            <a:r>
              <a:rPr lang="en-US" sz="1400" dirty="0"/>
              <a:t> </a:t>
            </a:r>
          </a:p>
          <a:p>
            <a:pPr marL="0" indent="0">
              <a:buNone/>
            </a:pPr>
            <a:r>
              <a:rPr lang="en-US" sz="1400" b="1" dirty="0"/>
              <a:t>Table 1 to paragraph </a:t>
            </a:r>
            <a:r>
              <a:rPr lang="en-US" sz="1400" b="1" strike="sngStrike" dirty="0">
                <a:highlight>
                  <a:srgbClr val="FFFF00"/>
                </a:highlight>
              </a:rPr>
              <a:t>(g)</a:t>
            </a:r>
            <a:r>
              <a:rPr lang="en-US" sz="1400" b="1" dirty="0">
                <a:highlight>
                  <a:srgbClr val="FFFF00"/>
                </a:highlight>
              </a:rPr>
              <a:t>(h)</a:t>
            </a:r>
            <a:r>
              <a:rPr lang="en-US" sz="1400" b="1" dirty="0"/>
              <a:t>(3)(ii)(B) </a:t>
            </a:r>
          </a:p>
          <a:p>
            <a:pPr marL="0" indent="0">
              <a:buNone/>
            </a:pPr>
            <a:r>
              <a:rPr lang="en-US" sz="1400" dirty="0"/>
              <a:t>Business interest expense ........ 	$50x </a:t>
            </a:r>
          </a:p>
          <a:p>
            <a:pPr marL="0" indent="0">
              <a:buNone/>
            </a:pPr>
            <a:r>
              <a:rPr lang="en-US" sz="1400" dirty="0"/>
              <a:t>Net operating loss deduction .... 	25x </a:t>
            </a:r>
          </a:p>
          <a:p>
            <a:pPr marL="0" indent="0">
              <a:buNone/>
            </a:pPr>
            <a:r>
              <a:rPr lang="en-US" sz="1400" dirty="0"/>
              <a:t>Depreciation deduction .............. 	</a:t>
            </a:r>
            <a:r>
              <a:rPr lang="en-US" sz="1400" u="sng" dirty="0"/>
              <a:t>15x</a:t>
            </a:r>
            <a:r>
              <a:rPr lang="en-US" sz="1400" dirty="0"/>
              <a:t> </a:t>
            </a:r>
          </a:p>
          <a:p>
            <a:pPr marL="0" indent="0">
              <a:buNone/>
            </a:pPr>
            <a:r>
              <a:rPr lang="en-US" sz="1400" dirty="0"/>
              <a:t>ATI ............................................. 	</a:t>
            </a:r>
            <a:r>
              <a:rPr lang="en-US" sz="1400" u="dbl" dirty="0"/>
              <a:t>90x</a:t>
            </a:r>
            <a:r>
              <a:rPr lang="en-US" sz="1400" dirty="0"/>
              <a:t> 		IRC § 163(j)(1) and (8) and </a:t>
            </a:r>
            <a:r>
              <a:rPr lang="en-US" sz="1400" strike="sngStrike" dirty="0">
                <a:highlight>
                  <a:srgbClr val="FFFF00"/>
                </a:highlight>
              </a:rPr>
              <a:t>Prop.</a:t>
            </a:r>
            <a:r>
              <a:rPr lang="en-US" sz="1400" dirty="0"/>
              <a:t> Treas. Reg. § 1.163(j)-2</a:t>
            </a:r>
            <a:r>
              <a:rPr lang="en-US" sz="1400" strike="sngStrike" dirty="0">
                <a:highlight>
                  <a:srgbClr val="FFFF00"/>
                </a:highlight>
              </a:rPr>
              <a:t>(g)</a:t>
            </a:r>
            <a:r>
              <a:rPr lang="en-US" sz="1400" dirty="0">
                <a:highlight>
                  <a:srgbClr val="FFFF00"/>
                </a:highlight>
              </a:rPr>
              <a:t>(h)</a:t>
            </a:r>
            <a:r>
              <a:rPr lang="en-US" sz="1400" dirty="0"/>
              <a:t>(3) (</a:t>
            </a:r>
            <a:r>
              <a:rPr lang="en-US" sz="1400" b="1" dirty="0">
                <a:solidFill>
                  <a:srgbClr val="FF0000"/>
                </a:solidFill>
              </a:rPr>
              <a:t>2020</a:t>
            </a:r>
            <a:r>
              <a:rPr lang="en-US" sz="1400" dirty="0"/>
              <a:t>)</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31D8D73-6298-40FD-9048-31D72A20292F}"/>
              </a:ext>
            </a:extLst>
          </p:cNvPr>
          <p:cNvSpPr txBox="1"/>
          <p:nvPr/>
        </p:nvSpPr>
        <p:spPr>
          <a:xfrm>
            <a:off x="5563396" y="3271068"/>
            <a:ext cx="5688537" cy="2516073"/>
          </a:xfrm>
          <a:prstGeom prst="rect">
            <a:avLst/>
          </a:prstGeom>
          <a:noFill/>
          <a:ln w="38100">
            <a:solidFill>
              <a:srgbClr val="FF0000"/>
            </a:solidFill>
          </a:ln>
        </p:spPr>
        <p:txBody>
          <a:bodyPr wrap="square" rtlCol="0">
            <a:spAutoFit/>
          </a:bodyPr>
          <a:lstStyle/>
          <a:p>
            <a:r>
              <a:rPr lang="en-US" sz="1750" dirty="0"/>
              <a:t>Business interest expense ………………………	$50X</a:t>
            </a:r>
          </a:p>
          <a:p>
            <a:endParaRPr lang="en-US" sz="1750" dirty="0"/>
          </a:p>
          <a:p>
            <a:r>
              <a:rPr lang="en-US" sz="1750" dirty="0"/>
              <a:t>ATI……………………………………………………………</a:t>
            </a:r>
            <a:r>
              <a:rPr lang="en-US" sz="1750" u="dbl" dirty="0"/>
              <a:t>90X</a:t>
            </a:r>
          </a:p>
          <a:p>
            <a:endParaRPr lang="en-US" sz="1750" dirty="0"/>
          </a:p>
          <a:p>
            <a:r>
              <a:rPr lang="en-US" sz="1750" dirty="0"/>
              <a:t>Bus. int. exp. 2019</a:t>
            </a:r>
            <a:r>
              <a:rPr lang="en-US" sz="1750" dirty="0">
                <a:highlight>
                  <a:srgbClr val="FFFF00"/>
                </a:highlight>
              </a:rPr>
              <a:t>-2020</a:t>
            </a:r>
            <a:r>
              <a:rPr lang="en-US" sz="1750" dirty="0"/>
              <a:t> deduct. limit @ </a:t>
            </a:r>
            <a:r>
              <a:rPr lang="en-US" sz="1750" strike="sngStrike" dirty="0">
                <a:highlight>
                  <a:srgbClr val="FFFF00"/>
                </a:highlight>
              </a:rPr>
              <a:t>30%</a:t>
            </a:r>
            <a:r>
              <a:rPr lang="en-US" sz="1750" dirty="0"/>
              <a:t> </a:t>
            </a:r>
            <a:r>
              <a:rPr lang="en-US" sz="1750" dirty="0">
                <a:highlight>
                  <a:srgbClr val="FFFF00"/>
                </a:highlight>
              </a:rPr>
              <a:t>50%</a:t>
            </a:r>
            <a:r>
              <a:rPr lang="en-US" sz="1750" dirty="0"/>
              <a:t>.. </a:t>
            </a:r>
            <a:r>
              <a:rPr lang="en-US" sz="1750" u="sng" strike="sngStrike" dirty="0">
                <a:highlight>
                  <a:srgbClr val="FFFF00"/>
                </a:highlight>
              </a:rPr>
              <a:t>27X</a:t>
            </a:r>
            <a:r>
              <a:rPr lang="en-US" sz="1750" strike="sngStrike" dirty="0"/>
              <a:t> </a:t>
            </a:r>
            <a:r>
              <a:rPr lang="en-US" sz="1750" dirty="0"/>
              <a:t>  </a:t>
            </a:r>
            <a:r>
              <a:rPr lang="en-US" sz="1750" u="sng" dirty="0">
                <a:highlight>
                  <a:srgbClr val="FFFF00"/>
                </a:highlight>
              </a:rPr>
              <a:t>45X</a:t>
            </a:r>
          </a:p>
          <a:p>
            <a:r>
              <a:rPr lang="en-US" sz="1750" dirty="0"/>
              <a:t>                                                              TCJA                   CARES Act                      </a:t>
            </a:r>
          </a:p>
          <a:p>
            <a:endParaRPr lang="en-US" sz="1750" dirty="0"/>
          </a:p>
          <a:p>
            <a:r>
              <a:rPr lang="en-US" sz="1750" dirty="0"/>
              <a:t>Carryover of disallowed business interest exp. …..	</a:t>
            </a:r>
            <a:r>
              <a:rPr lang="en-US" sz="1750" u="dbl" strike="sngStrike" dirty="0">
                <a:highlight>
                  <a:srgbClr val="FFFF00"/>
                </a:highlight>
              </a:rPr>
              <a:t>23X</a:t>
            </a:r>
            <a:r>
              <a:rPr lang="en-US" sz="1750" dirty="0"/>
              <a:t>     </a:t>
            </a:r>
            <a:r>
              <a:rPr lang="en-US" sz="1750" u="dbl" dirty="0">
                <a:highlight>
                  <a:srgbClr val="FFFF00"/>
                </a:highlight>
              </a:rPr>
              <a:t>5X</a:t>
            </a:r>
          </a:p>
          <a:p>
            <a:r>
              <a:rPr lang="en-US" sz="1750" dirty="0"/>
              <a:t>Plus prior year c/o of disallowed bus. Int. exp…..	 8X      </a:t>
            </a:r>
            <a:r>
              <a:rPr lang="en-US" sz="1750" dirty="0" err="1"/>
              <a:t>8X</a:t>
            </a:r>
            <a:endParaRPr lang="en-US" sz="1750" dirty="0"/>
          </a:p>
        </p:txBody>
      </p:sp>
      <p:sp>
        <p:nvSpPr>
          <p:cNvPr id="8" name="Slide Number Placeholder 7">
            <a:extLst>
              <a:ext uri="{FF2B5EF4-FFF2-40B4-BE49-F238E27FC236}">
                <a16:creationId xmlns:a16="http://schemas.microsoft.com/office/drawing/2014/main" id="{316813DB-9E2B-4898-9A8D-78149B5E8B2D}"/>
              </a:ext>
            </a:extLst>
          </p:cNvPr>
          <p:cNvSpPr>
            <a:spLocks noGrp="1"/>
          </p:cNvSpPr>
          <p:nvPr>
            <p:ph type="sldNum" sz="quarter" idx="12"/>
          </p:nvPr>
        </p:nvSpPr>
        <p:spPr/>
        <p:txBody>
          <a:bodyPr/>
          <a:lstStyle/>
          <a:p>
            <a:fld id="{59999BA8-5833-4EBD-87D2-B05BF3439043}" type="slidenum">
              <a:rPr lang="en-US" smtClean="0"/>
              <a:t>72</a:t>
            </a:fld>
            <a:endParaRPr lang="en-US" dirty="0"/>
          </a:p>
        </p:txBody>
      </p:sp>
      <p:sp>
        <p:nvSpPr>
          <p:cNvPr id="7" name="TextBox 6">
            <a:extLst>
              <a:ext uri="{FF2B5EF4-FFF2-40B4-BE49-F238E27FC236}">
                <a16:creationId xmlns:a16="http://schemas.microsoft.com/office/drawing/2014/main" id="{2771861C-A794-4CC2-81CC-17356DD2B11A}"/>
              </a:ext>
            </a:extLst>
          </p:cNvPr>
          <p:cNvSpPr txBox="1"/>
          <p:nvPr/>
        </p:nvSpPr>
        <p:spPr>
          <a:xfrm>
            <a:off x="10961648" y="755815"/>
            <a:ext cx="1097281" cy="646331"/>
          </a:xfrm>
          <a:prstGeom prst="rect">
            <a:avLst/>
          </a:prstGeom>
          <a:noFill/>
          <a:ln w="38100">
            <a:solidFill>
              <a:srgbClr val="00B050"/>
            </a:solidFill>
          </a:ln>
        </p:spPr>
        <p:txBody>
          <a:bodyPr wrap="square" rtlCol="0">
            <a:spAutoFit/>
          </a:bodyPr>
          <a:lstStyle/>
          <a:p>
            <a:r>
              <a:rPr lang="en-US" sz="3600" b="1" dirty="0">
                <a:solidFill>
                  <a:srgbClr val="00B050"/>
                </a:solidFill>
              </a:rPr>
              <a:t>Ex. 1</a:t>
            </a:r>
          </a:p>
        </p:txBody>
      </p:sp>
      <p:sp>
        <p:nvSpPr>
          <p:cNvPr id="4" name="TextBox 3">
            <a:extLst>
              <a:ext uri="{FF2B5EF4-FFF2-40B4-BE49-F238E27FC236}">
                <a16:creationId xmlns:a16="http://schemas.microsoft.com/office/drawing/2014/main" id="{8BABD139-DA8E-44C7-A439-6213F8F01C27}"/>
              </a:ext>
            </a:extLst>
          </p:cNvPr>
          <p:cNvSpPr txBox="1"/>
          <p:nvPr/>
        </p:nvSpPr>
        <p:spPr>
          <a:xfrm rot="16200000" flipH="1">
            <a:off x="9103152" y="3915307"/>
            <a:ext cx="5431518" cy="461665"/>
          </a:xfrm>
          <a:prstGeom prst="rect">
            <a:avLst/>
          </a:prstGeom>
          <a:noFill/>
          <a:ln w="12700">
            <a:solidFill>
              <a:srgbClr val="FF0000"/>
            </a:solidFill>
          </a:ln>
        </p:spPr>
        <p:txBody>
          <a:bodyPr wrap="square" rtlCol="0">
            <a:spAutoFit/>
          </a:bodyPr>
          <a:lstStyle/>
          <a:p>
            <a:r>
              <a:rPr lang="en-US" sz="1200" dirty="0">
                <a:highlight>
                  <a:srgbClr val="FFFF00"/>
                </a:highlight>
              </a:rPr>
              <a:t>In this example, floor plan financing interest, and business interest income are NOT considered in the computation of carryover of disallowed business interest expense.</a:t>
            </a:r>
            <a:r>
              <a:rPr lang="en-US" sz="1200" dirty="0"/>
              <a:t> </a:t>
            </a:r>
          </a:p>
        </p:txBody>
      </p:sp>
      <p:sp>
        <p:nvSpPr>
          <p:cNvPr id="9" name="TextBox 8">
            <a:extLst>
              <a:ext uri="{FF2B5EF4-FFF2-40B4-BE49-F238E27FC236}">
                <a16:creationId xmlns:a16="http://schemas.microsoft.com/office/drawing/2014/main" id="{952BCB91-D918-44B7-841C-AF410FF68DB2}"/>
              </a:ext>
            </a:extLst>
          </p:cNvPr>
          <p:cNvSpPr txBox="1"/>
          <p:nvPr/>
        </p:nvSpPr>
        <p:spPr>
          <a:xfrm>
            <a:off x="4014439" y="5809782"/>
            <a:ext cx="7248292" cy="738664"/>
          </a:xfrm>
          <a:prstGeom prst="rect">
            <a:avLst/>
          </a:prstGeom>
          <a:noFill/>
        </p:spPr>
        <p:txBody>
          <a:bodyPr wrap="square" rtlCol="0">
            <a:spAutoFit/>
          </a:bodyPr>
          <a:lstStyle/>
          <a:p>
            <a:r>
              <a:rPr lang="en-US" sz="1400" dirty="0">
                <a:highlight>
                  <a:srgbClr val="FFFF00"/>
                </a:highlight>
              </a:rPr>
              <a:t>(C) For Y’s 2021 taxable year, the $3x of ending inventory that is recovered through cost of goods sold in 2021 is not added back to tentative taxable income (TTI) in determining ATI because it was already included as an addback in ATI in Y’s 2020 taxable year. See §1.163(j)-1(b)(1)(iii).</a:t>
            </a:r>
          </a:p>
        </p:txBody>
      </p:sp>
      <p:cxnSp>
        <p:nvCxnSpPr>
          <p:cNvPr id="11" name="Connector: Elbow 10">
            <a:extLst>
              <a:ext uri="{FF2B5EF4-FFF2-40B4-BE49-F238E27FC236}">
                <a16:creationId xmlns:a16="http://schemas.microsoft.com/office/drawing/2014/main" id="{826653B9-FB52-4F27-A24E-FD9BCFC7A3CE}"/>
              </a:ext>
            </a:extLst>
          </p:cNvPr>
          <p:cNvCxnSpPr/>
          <p:nvPr/>
        </p:nvCxnSpPr>
        <p:spPr>
          <a:xfrm rot="5400000">
            <a:off x="9287568" y="4663440"/>
            <a:ext cx="205740" cy="137160"/>
          </a:xfrm>
          <a:prstGeom prst="bentConnector3">
            <a:avLst>
              <a:gd name="adj1" fmla="val 9444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BDE19E50-2E0C-4B73-AF6B-D71CDB9ACEE2}"/>
              </a:ext>
            </a:extLst>
          </p:cNvPr>
          <p:cNvCxnSpPr>
            <a:cxnSpLocks/>
          </p:cNvCxnSpPr>
          <p:nvPr/>
        </p:nvCxnSpPr>
        <p:spPr>
          <a:xfrm>
            <a:off x="9903117" y="4663440"/>
            <a:ext cx="277946" cy="165038"/>
          </a:xfrm>
          <a:prstGeom prst="bentConnector3">
            <a:avLst>
              <a:gd name="adj1" fmla="val -2156"/>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88651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66908" y="112478"/>
            <a:ext cx="12258908" cy="484881"/>
          </a:xfrm>
        </p:spPr>
        <p:txBody>
          <a:bodyPr>
            <a:noAutofit/>
          </a:bodyPr>
          <a:lstStyle/>
          <a:p>
            <a:r>
              <a:rPr lang="en-US" sz="3350" dirty="0"/>
              <a:t>Lesser of Rule for Depreciation,  Amortization, &amp; Depletion Claw-Backs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73</a:t>
            </a:fld>
            <a:endParaRPr lang="en-US"/>
          </a:p>
        </p:txBody>
      </p:sp>
      <p:sp>
        <p:nvSpPr>
          <p:cNvPr id="8" name="Content Placeholder 2">
            <a:extLst>
              <a:ext uri="{FF2B5EF4-FFF2-40B4-BE49-F238E27FC236}">
                <a16:creationId xmlns:a16="http://schemas.microsoft.com/office/drawing/2014/main" id="{04467A94-69F0-4148-AABD-D8BD6635F3E8}"/>
              </a:ext>
            </a:extLst>
          </p:cNvPr>
          <p:cNvSpPr txBox="1">
            <a:spLocks/>
          </p:cNvSpPr>
          <p:nvPr/>
        </p:nvSpPr>
        <p:spPr>
          <a:xfrm>
            <a:off x="647239" y="734165"/>
            <a:ext cx="10682400" cy="61312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50" dirty="0"/>
              <a:t>Certain </a:t>
            </a:r>
            <a:r>
              <a:rPr lang="en-US" sz="2450" dirty="0">
                <a:highlight>
                  <a:srgbClr val="FFFF00"/>
                </a:highlight>
              </a:rPr>
              <a:t>negative adjustments are required to TTI in the computation of ATI related to Depreciation, Amortization, &amp; Depletion, (“DAD”) allowed or allowable for taxable periods beginning on or after January 1, 2018 and prior to January 1, 2022 on the disposition of property (“EBITDA period DAD deductions”) to reverse prior DAD deductions from TTI to compute ATI, but only to the extent that EBITDA period DAD deductions increased the BIE deduction </a:t>
            </a:r>
            <a:r>
              <a:rPr lang="en-US" sz="2450" dirty="0"/>
              <a:t>(“</a:t>
            </a:r>
            <a:r>
              <a:rPr lang="en-US" sz="2450" dirty="0">
                <a:highlight>
                  <a:srgbClr val="FFFF00"/>
                </a:highlight>
              </a:rPr>
              <a:t>Negative Adjustment Cap</a:t>
            </a:r>
            <a:r>
              <a:rPr lang="en-US" sz="2450" dirty="0"/>
              <a:t>”).  </a:t>
            </a:r>
          </a:p>
          <a:p>
            <a:pPr marL="0" indent="0">
              <a:buNone/>
            </a:pPr>
            <a:r>
              <a:rPr lang="en-US" sz="2450" dirty="0"/>
              <a:t>If there is an adjustment to TTI for EBITDA period DAD deductions, the adjustment may be limited to the </a:t>
            </a:r>
            <a:r>
              <a:rPr lang="en-US" sz="2450" b="1" dirty="0">
                <a:highlight>
                  <a:srgbClr val="FFFF00"/>
                </a:highlight>
              </a:rPr>
              <a:t>lesser of </a:t>
            </a:r>
            <a:r>
              <a:rPr lang="en-US" sz="2450" dirty="0">
                <a:highlight>
                  <a:srgbClr val="FFFF00"/>
                </a:highlight>
              </a:rPr>
              <a:t>the gain </a:t>
            </a:r>
            <a:r>
              <a:rPr lang="en-US" sz="2450" dirty="0"/>
              <a:t>on the disposition of the property </a:t>
            </a:r>
            <a:r>
              <a:rPr lang="en-US" sz="2450" dirty="0">
                <a:highlight>
                  <a:srgbClr val="FFFF00"/>
                </a:highlight>
              </a:rPr>
              <a:t>or </a:t>
            </a:r>
            <a:r>
              <a:rPr lang="en-US" sz="2450" dirty="0"/>
              <a:t>the </a:t>
            </a:r>
            <a:r>
              <a:rPr lang="en-US" sz="2450" dirty="0">
                <a:highlight>
                  <a:srgbClr val="FFFF00"/>
                </a:highlight>
              </a:rPr>
              <a:t>EBITDA period DAD deductions (“Lesser of Rule”), if the alternative is elected</a:t>
            </a:r>
            <a:r>
              <a:rPr lang="en-US" sz="2450" dirty="0"/>
              <a:t>.  </a:t>
            </a:r>
          </a:p>
          <a:p>
            <a:pPr marL="0" indent="0">
              <a:buNone/>
            </a:pPr>
            <a:r>
              <a:rPr lang="en-US" sz="2450" dirty="0"/>
              <a:t>There is some uncertainty in applying the Lesser of Rule regarding disposition of lower tier members of a consolidated group, which are not themselves sold.</a:t>
            </a:r>
          </a:p>
          <a:p>
            <a:pPr marL="0" indent="0">
              <a:buNone/>
            </a:pPr>
            <a:r>
              <a:rPr lang="en-US" sz="2450" dirty="0"/>
              <a:t>It is also </a:t>
            </a:r>
            <a:r>
              <a:rPr lang="en-US" sz="2450" dirty="0">
                <a:highlight>
                  <a:srgbClr val="FFFF00"/>
                </a:highlight>
              </a:rPr>
              <a:t>not certain whether the Lesser of Rule election is annual</a:t>
            </a:r>
            <a:r>
              <a:rPr lang="en-US" sz="2450" dirty="0"/>
              <a:t>.</a:t>
            </a:r>
          </a:p>
          <a:p>
            <a:pPr marL="0" indent="0">
              <a:buNone/>
            </a:pPr>
            <a:r>
              <a:rPr lang="en-US" sz="2450" dirty="0"/>
              <a:t>Treas. Reg. § 1.163(j)-1(b)(1)(iv)(A)(2)-(4), (B)(1) &amp; (2), (C)(1) &amp; (2), (D)(1) &amp; (2), (E), (F), &amp; (G) (</a:t>
            </a:r>
            <a:r>
              <a:rPr lang="en-US" sz="2450" b="1" dirty="0">
                <a:solidFill>
                  <a:srgbClr val="FF0000"/>
                </a:solidFill>
              </a:rPr>
              <a:t>2021</a:t>
            </a:r>
            <a:r>
              <a:rPr lang="en-US" sz="2450" dirty="0"/>
              <a:t>) , Treas. Reg. §§ 1.163(j)-1(b)(1)(iii)-(viii) &amp; 1.1502-13(a)(6)(ii)(R) &amp; (vi), (c)(7)(ii)(R), &amp; (h)(2)(iv) (</a:t>
            </a:r>
            <a:r>
              <a:rPr lang="en-US" sz="2450" b="1" dirty="0">
                <a:solidFill>
                  <a:srgbClr val="FF0000"/>
                </a:solidFill>
              </a:rPr>
              <a:t>2020</a:t>
            </a:r>
            <a:r>
              <a:rPr lang="en-US" sz="2450" dirty="0"/>
              <a:t>)</a:t>
            </a:r>
            <a:endParaRPr lang="en-US" sz="2450" dirty="0">
              <a:highlight>
                <a:srgbClr val="00FFFF"/>
              </a:highlight>
            </a:endParaRPr>
          </a:p>
        </p:txBody>
      </p:sp>
    </p:spTree>
    <p:extLst>
      <p:ext uri="{BB962C8B-B14F-4D97-AF65-F5344CB8AC3E}">
        <p14:creationId xmlns:p14="http://schemas.microsoft.com/office/powerpoint/2010/main" val="28552420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66908" y="112478"/>
            <a:ext cx="12258908" cy="484881"/>
          </a:xfrm>
        </p:spPr>
        <p:txBody>
          <a:bodyPr>
            <a:noAutofit/>
          </a:bodyPr>
          <a:lstStyle/>
          <a:p>
            <a:r>
              <a:rPr lang="en-US" sz="3000" dirty="0"/>
              <a:t>Treas. Reg. § 1.163(j)-1(b)(1)(viii)(A) (</a:t>
            </a:r>
            <a:r>
              <a:rPr lang="en-US" sz="3000" b="1" dirty="0">
                <a:solidFill>
                  <a:srgbClr val="FF0000"/>
                </a:solidFill>
              </a:rPr>
              <a:t>2021</a:t>
            </a:r>
            <a:r>
              <a:rPr lang="en-US" sz="3000" dirty="0"/>
              <a:t>) - Lesser of Rule for DAD Claw-Backs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74</a:t>
            </a:fld>
            <a:endParaRPr lang="en-US"/>
          </a:p>
        </p:txBody>
      </p:sp>
      <p:sp>
        <p:nvSpPr>
          <p:cNvPr id="8" name="Content Placeholder 2">
            <a:extLst>
              <a:ext uri="{FF2B5EF4-FFF2-40B4-BE49-F238E27FC236}">
                <a16:creationId xmlns:a16="http://schemas.microsoft.com/office/drawing/2014/main" id="{04467A94-69F0-4148-AABD-D8BD6635F3E8}"/>
              </a:ext>
            </a:extLst>
          </p:cNvPr>
          <p:cNvSpPr txBox="1">
            <a:spLocks/>
          </p:cNvSpPr>
          <p:nvPr/>
        </p:nvSpPr>
        <p:spPr>
          <a:xfrm>
            <a:off x="647239" y="734165"/>
            <a:ext cx="10682400" cy="61312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sz="1400" dirty="0"/>
              <a:t>(viii) . . . (A) Example 1—</a:t>
            </a:r>
          </a:p>
          <a:p>
            <a:pPr marL="457200" lvl="1" indent="0">
              <a:buNone/>
            </a:pPr>
            <a:r>
              <a:rPr lang="en-US" sz="1400" dirty="0"/>
              <a:t>(1) </a:t>
            </a:r>
            <a:r>
              <a:rPr lang="en-US" sz="1400" i="1" dirty="0"/>
              <a:t>Facts</a:t>
            </a:r>
            <a:r>
              <a:rPr lang="en-US" sz="1400" dirty="0"/>
              <a:t>. In </a:t>
            </a:r>
            <a:r>
              <a:rPr lang="en-US" sz="1400" dirty="0">
                <a:highlight>
                  <a:srgbClr val="FFFF00"/>
                </a:highlight>
              </a:rPr>
              <a:t>2021, A purchases a depreciable asset (Asset X) for $30x and fully depreciates </a:t>
            </a:r>
            <a:r>
              <a:rPr lang="en-US" sz="1400" dirty="0"/>
              <a:t>Asset X under section 168(k). For the 2021 taxable year, A establishes that its </a:t>
            </a:r>
            <a:r>
              <a:rPr lang="en-US" sz="1400" dirty="0">
                <a:highlight>
                  <a:srgbClr val="FFFF00"/>
                </a:highlight>
              </a:rPr>
              <a:t>ATI before adding back depreciation deductions </a:t>
            </a:r>
            <a:r>
              <a:rPr lang="en-US" sz="1400" dirty="0"/>
              <a:t>with respect to Asset X under paragraph (b)(1)(</a:t>
            </a:r>
            <a:r>
              <a:rPr lang="en-US" sz="1400" dirty="0" err="1"/>
              <a:t>i</a:t>
            </a:r>
            <a:r>
              <a:rPr lang="en-US" sz="1400" dirty="0"/>
              <a:t>)(D) of this section is </a:t>
            </a:r>
            <a:r>
              <a:rPr lang="en-US" sz="1400" dirty="0">
                <a:highlight>
                  <a:srgbClr val="FFFF00"/>
                </a:highlight>
              </a:rPr>
              <a:t>$130x</a:t>
            </a:r>
            <a:r>
              <a:rPr lang="en-US" sz="1400" dirty="0"/>
              <a:t>, and that its ATI </a:t>
            </a:r>
            <a:r>
              <a:rPr lang="en-US" sz="1400" dirty="0">
                <a:highlight>
                  <a:srgbClr val="FFFF00"/>
                </a:highlight>
              </a:rPr>
              <a:t>after adding back depreciation deductions </a:t>
            </a:r>
            <a:r>
              <a:rPr lang="en-US" sz="1400" dirty="0"/>
              <a:t>with respect to Asset X under paragraph (b)(1)(</a:t>
            </a:r>
            <a:r>
              <a:rPr lang="en-US" sz="1400" dirty="0" err="1"/>
              <a:t>i</a:t>
            </a:r>
            <a:r>
              <a:rPr lang="en-US" sz="1400" dirty="0"/>
              <a:t>)(D) of this section is </a:t>
            </a:r>
            <a:r>
              <a:rPr lang="en-US" sz="1400" dirty="0">
                <a:highlight>
                  <a:srgbClr val="FFFF00"/>
                </a:highlight>
              </a:rPr>
              <a:t>$160x</a:t>
            </a:r>
            <a:r>
              <a:rPr lang="en-US" sz="1400" dirty="0"/>
              <a:t>. A </a:t>
            </a:r>
            <a:r>
              <a:rPr lang="en-US" sz="1400" dirty="0">
                <a:highlight>
                  <a:srgbClr val="FFFF00"/>
                </a:highlight>
              </a:rPr>
              <a:t>incurs $45x of business interest expense in 2021</a:t>
            </a:r>
            <a:r>
              <a:rPr lang="en-US" sz="1400" dirty="0"/>
              <a:t>. In </a:t>
            </a:r>
            <a:r>
              <a:rPr lang="en-US" sz="1400" dirty="0">
                <a:highlight>
                  <a:srgbClr val="FFFF00"/>
                </a:highlight>
              </a:rPr>
              <a:t>2024, A sells Asset X to an unrelated third party for $25x</a:t>
            </a:r>
            <a:r>
              <a:rPr lang="en-US" sz="1400" dirty="0"/>
              <a:t>. </a:t>
            </a:r>
          </a:p>
          <a:p>
            <a:pPr marL="457200" lvl="1" indent="0">
              <a:buNone/>
            </a:pPr>
            <a:r>
              <a:rPr lang="en-US" sz="1400" dirty="0"/>
              <a:t>(2) </a:t>
            </a:r>
            <a:r>
              <a:rPr lang="en-US" sz="1400" i="1" dirty="0"/>
              <a:t>Analysis</a:t>
            </a:r>
            <a:r>
              <a:rPr lang="en-US" sz="1400" dirty="0"/>
              <a:t>. A’s section </a:t>
            </a:r>
            <a:r>
              <a:rPr lang="en-US" sz="1400" dirty="0">
                <a:highlight>
                  <a:srgbClr val="FFFF00"/>
                </a:highlight>
              </a:rPr>
              <a:t>163(j) limitation for 2021 is $48x ($160x × 30 percent</a:t>
            </a:r>
            <a:r>
              <a:rPr lang="en-US" sz="1400" dirty="0"/>
              <a:t>). Thus, </a:t>
            </a:r>
            <a:r>
              <a:rPr lang="en-US" sz="1400" dirty="0">
                <a:highlight>
                  <a:srgbClr val="FFFF00"/>
                </a:highlight>
              </a:rPr>
              <a:t>all $45x of A’s business interest expense incurred in 2021 is deductible in that year. </a:t>
            </a:r>
            <a:r>
              <a:rPr lang="en-US" sz="1400" dirty="0"/>
              <a:t>Under paragraph (b)(1)(ii)(C) of this section, </a:t>
            </a:r>
            <a:r>
              <a:rPr lang="en-US" sz="1400" dirty="0">
                <a:highlight>
                  <a:srgbClr val="FFFF00"/>
                </a:highlight>
              </a:rPr>
              <a:t>A must subtract $30x from its tentative taxable income in computing its ATI for its 2024 taxable year. Alternatively, </a:t>
            </a:r>
            <a:r>
              <a:rPr lang="en-US" sz="1400" dirty="0"/>
              <a:t>under paragraph (b)(1)(iv)(E)(1) of this section, </a:t>
            </a:r>
            <a:r>
              <a:rPr lang="en-US" sz="1400" dirty="0">
                <a:highlight>
                  <a:srgbClr val="FFFF00"/>
                </a:highlight>
              </a:rPr>
              <a:t>A must subtract $25x (the lesser of $30x or $25x ($25x – $0x)) from its tentative taxable income in computing its ATI for its 2024 taxable year</a:t>
            </a:r>
            <a:r>
              <a:rPr lang="en-US" sz="1400" dirty="0"/>
              <a:t>. However, the negative adjustments under paragraphs (b)(1)(ii)(C) and (b)(1)(iv)(E)(1) of this section are both subject to the </a:t>
            </a:r>
            <a:r>
              <a:rPr lang="en-US" sz="1400" dirty="0">
                <a:highlight>
                  <a:srgbClr val="FFFF00"/>
                </a:highlight>
              </a:rPr>
              <a:t>negative adjustment cap </a:t>
            </a:r>
            <a:r>
              <a:rPr lang="en-US" sz="1400" dirty="0"/>
              <a:t>in paragraph (b)(1)(iv)(F) of this section. Under that paragraph, </a:t>
            </a:r>
            <a:r>
              <a:rPr lang="en-US" sz="1400" dirty="0">
                <a:highlight>
                  <a:srgbClr val="FFFF00"/>
                </a:highlight>
              </a:rPr>
              <a:t>A’s negative adjustment </a:t>
            </a:r>
            <a:r>
              <a:rPr lang="en-US" sz="1400" dirty="0"/>
              <a:t>under either paragraph (b)(1)(ii)(C) or paragraph (b)(1)(iv)(E)(1) of this section </a:t>
            </a:r>
            <a:r>
              <a:rPr lang="en-US" sz="1400" dirty="0">
                <a:highlight>
                  <a:srgbClr val="FFFF00"/>
                </a:highlight>
              </a:rPr>
              <a:t>is capped at $20x, or $150x (the amount of ATI that A needed in order to deduct all $45x of business interest expense in 2021) minus $130x (the amount of A’s tentative taxable income in 2021 before adding back any amounts </a:t>
            </a:r>
            <a:r>
              <a:rPr lang="en-US" sz="1400" dirty="0"/>
              <a:t>under paragraph (b)(1)(</a:t>
            </a:r>
            <a:r>
              <a:rPr lang="en-US" sz="1400" dirty="0" err="1"/>
              <a:t>i</a:t>
            </a:r>
            <a:r>
              <a:rPr lang="en-US" sz="1400" dirty="0"/>
              <a:t>)(D) through (F) of this section). As established by A, the </a:t>
            </a:r>
            <a:r>
              <a:rPr lang="en-US" sz="1400" dirty="0">
                <a:highlight>
                  <a:srgbClr val="FFFF00"/>
                </a:highlight>
              </a:rPr>
              <a:t>additional $10x ($30x - $20x) of depreciation deductions that were added back to tentative taxable income in 2021</a:t>
            </a:r>
            <a:r>
              <a:rPr lang="en-US" sz="1400" dirty="0"/>
              <a:t> under paragraph (b)(1)(</a:t>
            </a:r>
            <a:r>
              <a:rPr lang="en-US" sz="1400" dirty="0" err="1"/>
              <a:t>i</a:t>
            </a:r>
            <a:r>
              <a:rPr lang="en-US" sz="1400" dirty="0"/>
              <a:t>)(D) of this section </a:t>
            </a:r>
            <a:r>
              <a:rPr lang="en-US" sz="1400" dirty="0">
                <a:highlight>
                  <a:srgbClr val="FFFF00"/>
                </a:highlight>
              </a:rPr>
              <a:t>did not increase A’s business interest expense deduction for that year. </a:t>
            </a:r>
          </a:p>
          <a:p>
            <a:pPr marL="457200" lvl="1" indent="0">
              <a:buNone/>
            </a:pPr>
            <a:r>
              <a:rPr lang="en-US" sz="1400" dirty="0"/>
              <a:t>(3) </a:t>
            </a:r>
            <a:r>
              <a:rPr lang="en-US" sz="1400" i="1" dirty="0"/>
              <a:t>Transfer of assets in a nonrecognition transaction to which section </a:t>
            </a:r>
            <a:r>
              <a:rPr lang="en-US" sz="1400" i="1" dirty="0">
                <a:highlight>
                  <a:srgbClr val="FFFF00"/>
                </a:highlight>
              </a:rPr>
              <a:t>381</a:t>
            </a:r>
            <a:r>
              <a:rPr lang="en-US" sz="1400" i="1" dirty="0"/>
              <a:t> applies</a:t>
            </a:r>
            <a:r>
              <a:rPr lang="en-US" sz="1400" dirty="0"/>
              <a:t>. The facts are the same as in paragraph (b)(1)(viii)(A)(1) of this section, except that, rather than sell Asset X to an unrelated third party in 2024</a:t>
            </a:r>
            <a:r>
              <a:rPr lang="en-US" sz="1400" dirty="0">
                <a:highlight>
                  <a:srgbClr val="FFFF00"/>
                </a:highlight>
              </a:rPr>
              <a:t>, A merges with and into an unrelated third party in 2024 in a transaction described in section 368(a)(1)(A) in which no gain is recognized. </a:t>
            </a:r>
            <a:r>
              <a:rPr lang="en-US" sz="1400" dirty="0"/>
              <a:t>As provided in paragraph (b)(1)(iv)(A)(1) of this section, the </a:t>
            </a:r>
            <a:r>
              <a:rPr lang="en-US" sz="1400" dirty="0">
                <a:highlight>
                  <a:srgbClr val="FFFF00"/>
                </a:highlight>
              </a:rPr>
              <a:t>merger transaction is not treated as a ‘‘sale or other disposition’’ </a:t>
            </a:r>
            <a:r>
              <a:rPr lang="en-US" sz="1400" dirty="0"/>
              <a:t>for purposes of paragraph (b)(1)(ii)(C) or paragraph (b)(1)(iv)(E)(1) of this section. Thus, </a:t>
            </a:r>
            <a:r>
              <a:rPr lang="en-US" sz="1400" dirty="0">
                <a:highlight>
                  <a:srgbClr val="FFFF00"/>
                </a:highlight>
              </a:rPr>
              <a:t>no adjustment to tentative taxable income is required in 2024</a:t>
            </a:r>
            <a:r>
              <a:rPr lang="en-US" sz="1400" dirty="0"/>
              <a:t> under paragraph (b)(1)(ii)(C) or paragraph (b)(1)(iv)(E)(1) of this section.</a:t>
            </a:r>
          </a:p>
          <a:p>
            <a:pPr marL="457200" lvl="1" indent="0">
              <a:buNone/>
            </a:pPr>
            <a:r>
              <a:rPr lang="en-US" sz="1400" dirty="0"/>
              <a:t>(4) </a:t>
            </a:r>
            <a:r>
              <a:rPr lang="en-US" sz="1400" i="1" dirty="0"/>
              <a:t>Transfer of assets in a nonrecognition transaction to which section </a:t>
            </a:r>
            <a:r>
              <a:rPr lang="en-US" sz="1400" i="1" dirty="0">
                <a:highlight>
                  <a:srgbClr val="FFFF00"/>
                </a:highlight>
              </a:rPr>
              <a:t>351</a:t>
            </a:r>
            <a:r>
              <a:rPr lang="en-US" sz="1400" i="1" dirty="0"/>
              <a:t> applies</a:t>
            </a:r>
            <a:r>
              <a:rPr lang="en-US" sz="1400" dirty="0"/>
              <a:t>. The facts are the same as in paragraph (b)(1)(viii)(A)(1) of this section, except that, rather than sell Asset X to an unrelated third party in 2024, </a:t>
            </a:r>
            <a:r>
              <a:rPr lang="en-US" sz="1400" dirty="0">
                <a:highlight>
                  <a:srgbClr val="FFFF00"/>
                </a:highlight>
              </a:rPr>
              <a:t>A transfers Asset X to B (A’s wholly owned subsidiary) in 2024 in a transaction to which section 351 applies. The section 351 transaction is treated as a ‘‘sale or other disposition’</a:t>
            </a:r>
            <a:r>
              <a:rPr lang="en-US" sz="1400" dirty="0"/>
              <a:t>’ for purposes of paragraphs (b)(1)(ii)(C) and (b)(1)(iv)(E)(1) of this section, </a:t>
            </a:r>
            <a:r>
              <a:rPr lang="en-US" sz="1400" dirty="0">
                <a:highlight>
                  <a:srgbClr val="FFFF00"/>
                </a:highlight>
              </a:rPr>
              <a:t>and it is treated as a taxable disposition </a:t>
            </a:r>
            <a:r>
              <a:rPr lang="en-US" sz="1400" dirty="0"/>
              <a:t>for purposes of paragraph (b)(1)(iv)(E)(1) of this section. See paragraph (b)(1)(iv)(A)(1) and (4) of this section. However, the </a:t>
            </a:r>
            <a:r>
              <a:rPr lang="en-US" sz="1400" dirty="0">
                <a:highlight>
                  <a:srgbClr val="FFFF00"/>
                </a:highlight>
              </a:rPr>
              <a:t>negative adjustments </a:t>
            </a:r>
            <a:r>
              <a:rPr lang="en-US" sz="1400" dirty="0"/>
              <a:t>under paragraphs (b)(1)(ii)(C) and (b)(1)(iv)(E)(1) of this section </a:t>
            </a:r>
            <a:r>
              <a:rPr lang="en-US" sz="1400" dirty="0">
                <a:highlight>
                  <a:srgbClr val="FFFF00"/>
                </a:highlight>
              </a:rPr>
              <a:t>are both subject to the negative adjustment cap </a:t>
            </a:r>
            <a:r>
              <a:rPr lang="en-US" sz="1400" dirty="0"/>
              <a:t>in paragraph (b)(1)(iv)(F) of this section. Thus, </a:t>
            </a:r>
            <a:r>
              <a:rPr lang="en-US" sz="1400" dirty="0">
                <a:highlight>
                  <a:srgbClr val="FFFF00"/>
                </a:highlight>
              </a:rPr>
              <a:t>A must subtract $20x from its tentative taxable income in computing its ATI for its 2024 taxable year</a:t>
            </a:r>
            <a:r>
              <a:rPr lang="en-US" sz="1400" dirty="0"/>
              <a:t>.  </a:t>
            </a:r>
          </a:p>
          <a:p>
            <a:pPr marL="0" indent="0">
              <a:buNone/>
            </a:pPr>
            <a:r>
              <a:rPr lang="en-US" sz="1400" dirty="0"/>
              <a:t>Treas. Reg. § 1.163(j)-1(b)(1)(viii)(A) (</a:t>
            </a:r>
            <a:r>
              <a:rPr lang="en-US" sz="1400" b="1" dirty="0">
                <a:solidFill>
                  <a:srgbClr val="FF0000"/>
                </a:solidFill>
              </a:rPr>
              <a:t>2021</a:t>
            </a:r>
            <a:r>
              <a:rPr lang="en-US" sz="1400" dirty="0"/>
              <a:t>) [also see (B), (C), (D), &amp; (E)]</a:t>
            </a:r>
            <a:endParaRPr lang="en-US" sz="1400" dirty="0">
              <a:highlight>
                <a:srgbClr val="00FFFF"/>
              </a:highlight>
            </a:endParaRPr>
          </a:p>
        </p:txBody>
      </p:sp>
      <p:sp>
        <p:nvSpPr>
          <p:cNvPr id="9" name="TextBox 8">
            <a:extLst>
              <a:ext uri="{FF2B5EF4-FFF2-40B4-BE49-F238E27FC236}">
                <a16:creationId xmlns:a16="http://schemas.microsoft.com/office/drawing/2014/main" id="{5B69E8C4-1283-4BD9-B29B-0D630C38EEE5}"/>
              </a:ext>
            </a:extLst>
          </p:cNvPr>
          <p:cNvSpPr txBox="1"/>
          <p:nvPr/>
        </p:nvSpPr>
        <p:spPr>
          <a:xfrm>
            <a:off x="10961648" y="755815"/>
            <a:ext cx="1097281" cy="646331"/>
          </a:xfrm>
          <a:prstGeom prst="rect">
            <a:avLst/>
          </a:prstGeom>
          <a:noFill/>
          <a:ln w="38100">
            <a:solidFill>
              <a:srgbClr val="00B050"/>
            </a:solidFill>
          </a:ln>
        </p:spPr>
        <p:txBody>
          <a:bodyPr wrap="square" rtlCol="0">
            <a:spAutoFit/>
          </a:bodyPr>
          <a:lstStyle/>
          <a:p>
            <a:r>
              <a:rPr lang="en-US" sz="3600" b="1" dirty="0">
                <a:solidFill>
                  <a:srgbClr val="00B050"/>
                </a:solidFill>
              </a:rPr>
              <a:t>Ex. 2</a:t>
            </a:r>
          </a:p>
        </p:txBody>
      </p:sp>
    </p:spTree>
    <p:extLst>
      <p:ext uri="{BB962C8B-B14F-4D97-AF65-F5344CB8AC3E}">
        <p14:creationId xmlns:p14="http://schemas.microsoft.com/office/powerpoint/2010/main" val="28477037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33813"/>
            <a:ext cx="12110224" cy="484881"/>
          </a:xfrm>
        </p:spPr>
        <p:txBody>
          <a:bodyPr>
            <a:noAutofit/>
          </a:bodyPr>
          <a:lstStyle/>
          <a:p>
            <a:pPr algn="ctr"/>
            <a:r>
              <a:rPr lang="en-US" sz="3950" dirty="0"/>
              <a:t>Adjusted Taxable Income of a Relevant Foreign Corporation</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250" dirty="0"/>
              <a:t>(g) Rules concerning the computation of adjusted taxable income of a relevant foreign corporation—</a:t>
            </a:r>
          </a:p>
          <a:p>
            <a:pPr marL="914400" lvl="1" indent="-457200" fontAlgn="base">
              <a:buAutoNum type="arabicParenBoth"/>
            </a:pPr>
            <a:r>
              <a:rPr lang="en-US" sz="2250" dirty="0"/>
              <a:t>Tentative taxable income. For purposes of computing the </a:t>
            </a:r>
            <a:r>
              <a:rPr lang="en-US" sz="2250" b="1" dirty="0">
                <a:solidFill>
                  <a:srgbClr val="FF0000"/>
                </a:solidFill>
                <a:highlight>
                  <a:srgbClr val="FFFF00"/>
                </a:highlight>
              </a:rPr>
              <a:t>tentative taxable income </a:t>
            </a:r>
            <a:r>
              <a:rPr lang="en-US" sz="2250" dirty="0">
                <a:highlight>
                  <a:srgbClr val="FFFF00"/>
                </a:highlight>
              </a:rPr>
              <a:t>of a relevant foreign corporation</a:t>
            </a:r>
            <a:r>
              <a:rPr lang="en-US" sz="2250" dirty="0"/>
              <a:t> for a taxable year, the relevant foreign corporation’s </a:t>
            </a:r>
            <a:r>
              <a:rPr lang="en-US" sz="2250" dirty="0">
                <a:highlight>
                  <a:srgbClr val="FFFF00"/>
                </a:highlight>
              </a:rPr>
              <a:t>gross income and allowable deductions are determined under </a:t>
            </a:r>
            <a:r>
              <a:rPr lang="en-US" sz="2250" dirty="0"/>
              <a:t>the principles of </a:t>
            </a:r>
            <a:r>
              <a:rPr lang="en-US" sz="2250" dirty="0">
                <a:highlight>
                  <a:srgbClr val="FFFF00"/>
                </a:highlight>
              </a:rPr>
              <a:t>§ </a:t>
            </a:r>
            <a:r>
              <a:rPr lang="en-US" sz="2250" b="1" dirty="0">
                <a:solidFill>
                  <a:srgbClr val="FF0000"/>
                </a:solidFill>
                <a:highlight>
                  <a:srgbClr val="FFFF00"/>
                </a:highlight>
              </a:rPr>
              <a:t>1.952–2</a:t>
            </a:r>
            <a:r>
              <a:rPr lang="en-US" sz="2250" dirty="0">
                <a:highlight>
                  <a:srgbClr val="FFFF00"/>
                </a:highlight>
              </a:rPr>
              <a:t> or </a:t>
            </a:r>
            <a:r>
              <a:rPr lang="en-US" sz="2250" dirty="0"/>
              <a:t>under the rules of </a:t>
            </a:r>
            <a:r>
              <a:rPr lang="en-US" sz="2250" dirty="0">
                <a:highlight>
                  <a:srgbClr val="FFFF00"/>
                </a:highlight>
              </a:rPr>
              <a:t>section </a:t>
            </a:r>
            <a:r>
              <a:rPr lang="en-US" sz="2250" b="1" dirty="0">
                <a:solidFill>
                  <a:srgbClr val="FF0000"/>
                </a:solidFill>
                <a:highlight>
                  <a:srgbClr val="FFFF00"/>
                </a:highlight>
              </a:rPr>
              <a:t>882</a:t>
            </a:r>
            <a:r>
              <a:rPr lang="en-US" sz="2250" dirty="0">
                <a:highlight>
                  <a:srgbClr val="FFFF00"/>
                </a:highlight>
              </a:rPr>
              <a:t> </a:t>
            </a:r>
            <a:r>
              <a:rPr lang="en-US" sz="2250" dirty="0"/>
              <a:t>for determining income that is, or deductions that are allocable to, </a:t>
            </a:r>
            <a:r>
              <a:rPr lang="en-US" sz="2250" dirty="0">
                <a:highlight>
                  <a:srgbClr val="FFFF00"/>
                </a:highlight>
              </a:rPr>
              <a:t>effectively connected income</a:t>
            </a:r>
            <a:r>
              <a:rPr lang="en-US" sz="2250" dirty="0"/>
              <a:t>, as applicable. </a:t>
            </a:r>
          </a:p>
          <a:p>
            <a:pPr marL="914400" lvl="1" indent="-457200" fontAlgn="base">
              <a:buAutoNum type="arabicParenBoth"/>
            </a:pPr>
            <a:r>
              <a:rPr lang="en-US" sz="2250" dirty="0"/>
              <a:t>Treatment of certain dividends. For purposes of computing the ATI of a relevant foreign corporation for a taxable year, </a:t>
            </a:r>
            <a:r>
              <a:rPr lang="en-US" sz="2250" b="1" dirty="0">
                <a:solidFill>
                  <a:srgbClr val="FF0000"/>
                </a:solidFill>
                <a:highlight>
                  <a:srgbClr val="FFFF00"/>
                </a:highlight>
              </a:rPr>
              <a:t>any dividend </a:t>
            </a:r>
            <a:r>
              <a:rPr lang="en-US" sz="2250" dirty="0">
                <a:highlight>
                  <a:srgbClr val="FFFF00"/>
                </a:highlight>
              </a:rPr>
              <a:t>included in gross income that is received from a related person</a:t>
            </a:r>
            <a:r>
              <a:rPr lang="en-US" sz="2250" dirty="0"/>
              <a:t>, within the meaning of section 954(d)(3), with respect to the </a:t>
            </a:r>
            <a:r>
              <a:rPr lang="en-US" sz="2250" dirty="0" err="1"/>
              <a:t>distributee</a:t>
            </a:r>
            <a:r>
              <a:rPr lang="en-US" sz="2250" dirty="0"/>
              <a:t> </a:t>
            </a:r>
            <a:r>
              <a:rPr lang="en-US" sz="2250" dirty="0">
                <a:highlight>
                  <a:srgbClr val="FFFF00"/>
                </a:highlight>
              </a:rPr>
              <a:t>is </a:t>
            </a:r>
            <a:r>
              <a:rPr lang="en-US" sz="2250" b="1" dirty="0">
                <a:solidFill>
                  <a:srgbClr val="FF0000"/>
                </a:solidFill>
                <a:highlight>
                  <a:srgbClr val="FFFF00"/>
                </a:highlight>
              </a:rPr>
              <a:t>subtracted from tentative taxable income</a:t>
            </a:r>
            <a:r>
              <a:rPr lang="en-US" sz="2250" dirty="0"/>
              <a:t>. </a:t>
            </a:r>
          </a:p>
          <a:p>
            <a:pPr marL="914400" lvl="1" indent="-457200" fontAlgn="base">
              <a:buAutoNum type="arabicParenBoth"/>
            </a:pPr>
            <a:r>
              <a:rPr lang="en-US" sz="2250" dirty="0"/>
              <a:t>Treatment of certain foreign income taxes. For purposes of computing the ATI of a relevant foreign corporation for a taxable year, </a:t>
            </a:r>
            <a:r>
              <a:rPr lang="en-US" sz="2250" b="1" dirty="0">
                <a:solidFill>
                  <a:srgbClr val="FF0000"/>
                </a:solidFill>
                <a:highlight>
                  <a:srgbClr val="FFFF00"/>
                </a:highlight>
              </a:rPr>
              <a:t>no deduction </a:t>
            </a:r>
            <a:r>
              <a:rPr lang="en-US" sz="2250" dirty="0">
                <a:highlight>
                  <a:srgbClr val="FFFF00"/>
                </a:highlight>
              </a:rPr>
              <a:t>is taken into account </a:t>
            </a:r>
            <a:r>
              <a:rPr lang="en-US" sz="2250" b="1" dirty="0">
                <a:solidFill>
                  <a:srgbClr val="FF0000"/>
                </a:solidFill>
                <a:highlight>
                  <a:srgbClr val="FFFF00"/>
                </a:highlight>
              </a:rPr>
              <a:t>for any foreign income tax</a:t>
            </a:r>
            <a:r>
              <a:rPr lang="en-US" sz="2250" b="1" dirty="0">
                <a:solidFill>
                  <a:srgbClr val="FF0000"/>
                </a:solidFill>
              </a:rPr>
              <a:t> </a:t>
            </a:r>
            <a:r>
              <a:rPr lang="en-US" sz="2250" dirty="0"/>
              <a:t>(as defined in § 1.960–1(b), but substituting the phrase ‘‘relevant foreign corporation’’ for the phrase ‘‘controlled foreign corporation’’). </a:t>
            </a:r>
          </a:p>
          <a:p>
            <a:pPr marL="914400" lvl="1" indent="-457200" fontAlgn="base">
              <a:buAutoNum type="arabicParenBoth"/>
            </a:pPr>
            <a:r>
              <a:rPr lang="en-US" sz="2250" dirty="0"/>
              <a:t>Anti-abuse rule— [Not reproduced]</a:t>
            </a:r>
            <a:endParaRPr lang="en-US" sz="2250" b="0" i="0" dirty="0">
              <a:solidFill>
                <a:srgbClr val="333333"/>
              </a:solidFill>
              <a:effectLst/>
            </a:endParaRPr>
          </a:p>
          <a:p>
            <a:pPr marL="0" indent="0" algn="l" fontAlgn="base">
              <a:buNone/>
            </a:pPr>
            <a:r>
              <a:rPr lang="en-US" sz="2250" b="0" i="0" dirty="0">
                <a:solidFill>
                  <a:srgbClr val="333333"/>
                </a:solidFill>
                <a:effectLst/>
              </a:rPr>
              <a:t>Treas. Reg. § 1.163(j)-7(g)</a:t>
            </a:r>
            <a:r>
              <a:rPr lang="en-US" sz="2250" dirty="0"/>
              <a:t> [also see (f)(1) for ECI] (</a:t>
            </a:r>
            <a:r>
              <a:rPr lang="en-US" sz="2250" b="1" dirty="0">
                <a:solidFill>
                  <a:srgbClr val="FF0000"/>
                </a:solidFill>
              </a:rPr>
              <a:t>2020 </a:t>
            </a:r>
            <a:r>
              <a:rPr lang="en-US" sz="2250" dirty="0"/>
              <a:t>&amp;</a:t>
            </a:r>
            <a:r>
              <a:rPr lang="en-US" sz="2250" b="1" dirty="0">
                <a:solidFill>
                  <a:srgbClr val="FF0000"/>
                </a:solidFill>
              </a:rPr>
              <a:t> 2021</a:t>
            </a:r>
            <a:r>
              <a:rPr lang="en-US" sz="2250" dirty="0"/>
              <a:t>)</a:t>
            </a:r>
            <a:endParaRPr lang="en-US" sz="2250" i="0" dirty="0">
              <a:effectLst/>
            </a:endParaRP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75</a:t>
            </a:fld>
            <a:endParaRPr lang="en-US"/>
          </a:p>
        </p:txBody>
      </p:sp>
    </p:spTree>
    <p:extLst>
      <p:ext uri="{BB962C8B-B14F-4D97-AF65-F5344CB8AC3E}">
        <p14:creationId xmlns:p14="http://schemas.microsoft.com/office/powerpoint/2010/main" val="32558299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BFF53F-8021-4553-AC92-9A0B300DD2F1}"/>
              </a:ext>
            </a:extLst>
          </p:cNvPr>
          <p:cNvSpPr/>
          <p:nvPr/>
        </p:nvSpPr>
        <p:spPr>
          <a:xfrm>
            <a:off x="579546" y="909057"/>
            <a:ext cx="2866181" cy="6001643"/>
          </a:xfrm>
          <a:prstGeom prst="rect">
            <a:avLst/>
          </a:prstGeom>
        </p:spPr>
        <p:txBody>
          <a:bodyPr wrap="square">
            <a:spAutoFit/>
          </a:bodyPr>
          <a:lstStyle/>
          <a:p>
            <a:r>
              <a:rPr lang="en-US" sz="2400" dirty="0"/>
              <a:t>Sales</a:t>
            </a:r>
          </a:p>
          <a:p>
            <a:r>
              <a:rPr lang="en-US" sz="2400" dirty="0"/>
              <a:t>Cost of Goods Sold</a:t>
            </a:r>
          </a:p>
          <a:p>
            <a:r>
              <a:rPr lang="en-US" sz="2400" dirty="0"/>
              <a:t>Gross Income</a:t>
            </a:r>
          </a:p>
          <a:p>
            <a:r>
              <a:rPr lang="en-US" sz="2400" dirty="0"/>
              <a:t>Administration</a:t>
            </a:r>
          </a:p>
          <a:p>
            <a:r>
              <a:rPr lang="en-US" sz="2400" dirty="0" err="1">
                <a:highlight>
                  <a:srgbClr val="FFFF00"/>
                </a:highlight>
              </a:rPr>
              <a:t>Depr</a:t>
            </a:r>
            <a:r>
              <a:rPr lang="en-US" sz="2400" dirty="0">
                <a:highlight>
                  <a:srgbClr val="FFFF00"/>
                </a:highlight>
              </a:rPr>
              <a:t>.</a:t>
            </a:r>
            <a:r>
              <a:rPr lang="en-US" sz="2400" dirty="0"/>
              <a:t>, Amort., </a:t>
            </a:r>
            <a:r>
              <a:rPr lang="en-US" sz="2400" dirty="0" err="1"/>
              <a:t>Depl</a:t>
            </a:r>
            <a:r>
              <a:rPr lang="en-US" sz="2400" dirty="0"/>
              <a:t>.</a:t>
            </a:r>
          </a:p>
          <a:p>
            <a:r>
              <a:rPr lang="en-US" sz="2400" dirty="0"/>
              <a:t>Interest Expense</a:t>
            </a:r>
          </a:p>
          <a:p>
            <a:r>
              <a:rPr lang="en-US" sz="2400" dirty="0"/>
              <a:t>Taxable Income</a:t>
            </a:r>
          </a:p>
          <a:p>
            <a:endParaRPr lang="en-US" sz="2400" dirty="0"/>
          </a:p>
          <a:p>
            <a:r>
              <a:rPr lang="en-US" sz="2400" dirty="0"/>
              <a:t>Tentative Tax. Inc.</a:t>
            </a:r>
          </a:p>
          <a:p>
            <a:r>
              <a:rPr lang="en-US" sz="2400" dirty="0"/>
              <a:t>Interest Expense</a:t>
            </a:r>
          </a:p>
          <a:p>
            <a:r>
              <a:rPr lang="en-US" sz="2400" dirty="0" err="1">
                <a:highlight>
                  <a:srgbClr val="FFFF00"/>
                </a:highlight>
              </a:rPr>
              <a:t>Depr</a:t>
            </a:r>
            <a:r>
              <a:rPr lang="en-US" sz="2400" dirty="0">
                <a:highlight>
                  <a:srgbClr val="FFFF00"/>
                </a:highlight>
              </a:rPr>
              <a:t>.</a:t>
            </a:r>
            <a:r>
              <a:rPr lang="en-US" sz="2400" dirty="0"/>
              <a:t>, Amort., </a:t>
            </a:r>
            <a:r>
              <a:rPr lang="en-US" sz="2400" dirty="0" err="1"/>
              <a:t>Depl</a:t>
            </a:r>
            <a:r>
              <a:rPr lang="en-US" sz="2400" dirty="0"/>
              <a:t>.</a:t>
            </a:r>
          </a:p>
          <a:p>
            <a:r>
              <a:rPr lang="en-US" sz="2400" dirty="0"/>
              <a:t>Adjusted Taxable Inc.</a:t>
            </a:r>
          </a:p>
          <a:p>
            <a:r>
              <a:rPr lang="en-US" sz="2400" dirty="0"/>
              <a:t>X 30%</a:t>
            </a:r>
          </a:p>
          <a:p>
            <a:r>
              <a:rPr lang="en-US" sz="2400" dirty="0"/>
              <a:t>Interest Exp. Limit</a:t>
            </a:r>
          </a:p>
          <a:p>
            <a:r>
              <a:rPr lang="en-US" sz="2400" dirty="0"/>
              <a:t>Interest Expense</a:t>
            </a:r>
          </a:p>
          <a:p>
            <a:r>
              <a:rPr lang="en-US" sz="2400" dirty="0">
                <a:highlight>
                  <a:srgbClr val="FFFF00"/>
                </a:highlight>
              </a:rPr>
              <a:t>Disallowance</a:t>
            </a:r>
          </a:p>
        </p:txBody>
      </p:sp>
      <p:sp>
        <p:nvSpPr>
          <p:cNvPr id="3" name="Title 1">
            <a:extLst>
              <a:ext uri="{FF2B5EF4-FFF2-40B4-BE49-F238E27FC236}">
                <a16:creationId xmlns:a16="http://schemas.microsoft.com/office/drawing/2014/main" id="{67BBD54C-DE89-434A-A9ED-AB58302DEA26}"/>
              </a:ext>
            </a:extLst>
          </p:cNvPr>
          <p:cNvSpPr txBox="1">
            <a:spLocks/>
          </p:cNvSpPr>
          <p:nvPr/>
        </p:nvSpPr>
        <p:spPr>
          <a:xfrm>
            <a:off x="0" y="110421"/>
            <a:ext cx="12192000" cy="48488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t>Capitalizations with Bonus Depreciation – Same TI But More ATI</a:t>
            </a:r>
          </a:p>
        </p:txBody>
      </p:sp>
      <p:cxnSp>
        <p:nvCxnSpPr>
          <p:cNvPr id="4" name="Straight Connector 3">
            <a:extLst>
              <a:ext uri="{FF2B5EF4-FFF2-40B4-BE49-F238E27FC236}">
                <a16:creationId xmlns:a16="http://schemas.microsoft.com/office/drawing/2014/main" id="{D55C8340-D632-48C4-87C1-714A7874DC7D}"/>
              </a:ext>
            </a:extLst>
          </p:cNvPr>
          <p:cNvCxnSpPr/>
          <p:nvPr/>
        </p:nvCxnSpPr>
        <p:spPr>
          <a:xfrm>
            <a:off x="579549"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521BD70F-C3DA-447F-BC86-D1D9F510D0F9}"/>
              </a:ext>
            </a:extLst>
          </p:cNvPr>
          <p:cNvSpPr>
            <a:spLocks noGrp="1"/>
          </p:cNvSpPr>
          <p:nvPr>
            <p:ph type="sldNum" sz="quarter" idx="12"/>
          </p:nvPr>
        </p:nvSpPr>
        <p:spPr/>
        <p:txBody>
          <a:bodyPr/>
          <a:lstStyle/>
          <a:p>
            <a:fld id="{59999BA8-5833-4EBD-87D2-B05BF3439043}" type="slidenum">
              <a:rPr lang="en-US" smtClean="0"/>
              <a:t>76</a:t>
            </a:fld>
            <a:endParaRPr lang="en-US" dirty="0"/>
          </a:p>
        </p:txBody>
      </p:sp>
      <p:sp>
        <p:nvSpPr>
          <p:cNvPr id="8" name="Rectangle 7">
            <a:extLst>
              <a:ext uri="{FF2B5EF4-FFF2-40B4-BE49-F238E27FC236}">
                <a16:creationId xmlns:a16="http://schemas.microsoft.com/office/drawing/2014/main" id="{7B05EB9E-F867-4DDF-B8EA-D0D44D5FBDEB}"/>
              </a:ext>
            </a:extLst>
          </p:cNvPr>
          <p:cNvSpPr/>
          <p:nvPr/>
        </p:nvSpPr>
        <p:spPr>
          <a:xfrm>
            <a:off x="3742781" y="927643"/>
            <a:ext cx="1041094" cy="6001643"/>
          </a:xfrm>
          <a:prstGeom prst="rect">
            <a:avLst/>
          </a:prstGeom>
        </p:spPr>
        <p:txBody>
          <a:bodyPr wrap="square">
            <a:spAutoFit/>
          </a:bodyPr>
          <a:lstStyle/>
          <a:p>
            <a:r>
              <a:rPr lang="en-US" sz="2400" dirty="0"/>
              <a:t>1,000</a:t>
            </a:r>
          </a:p>
          <a:p>
            <a:r>
              <a:rPr lang="en-US" sz="2400" dirty="0"/>
              <a:t>  </a:t>
            </a:r>
            <a:r>
              <a:rPr lang="en-US" sz="2400" u="sng" dirty="0"/>
              <a:t>500</a:t>
            </a:r>
          </a:p>
          <a:p>
            <a:r>
              <a:rPr lang="en-US" sz="2400" dirty="0"/>
              <a:t>  500</a:t>
            </a:r>
          </a:p>
          <a:p>
            <a:r>
              <a:rPr lang="en-US" sz="2400" dirty="0"/>
              <a:t>  200</a:t>
            </a:r>
          </a:p>
          <a:p>
            <a:r>
              <a:rPr lang="en-US" sz="2400" dirty="0"/>
              <a:t>  </a:t>
            </a:r>
            <a:r>
              <a:rPr lang="en-US" sz="2400" dirty="0">
                <a:highlight>
                  <a:srgbClr val="FFFF00"/>
                </a:highlight>
              </a:rPr>
              <a:t>100</a:t>
            </a:r>
          </a:p>
          <a:p>
            <a:r>
              <a:rPr lang="en-US" sz="2400" dirty="0"/>
              <a:t>  </a:t>
            </a:r>
            <a:r>
              <a:rPr lang="en-US" sz="2400" u="sng" dirty="0"/>
              <a:t>100</a:t>
            </a:r>
          </a:p>
          <a:p>
            <a:r>
              <a:rPr lang="en-US" sz="2400" dirty="0"/>
              <a:t>  </a:t>
            </a:r>
            <a:r>
              <a:rPr lang="en-US" sz="2400" u="dbl" dirty="0"/>
              <a:t>100</a:t>
            </a:r>
          </a:p>
          <a:p>
            <a:endParaRPr lang="en-US" sz="2400" dirty="0"/>
          </a:p>
          <a:p>
            <a:r>
              <a:rPr lang="en-US" sz="2400" dirty="0"/>
              <a:t>  100</a:t>
            </a:r>
          </a:p>
          <a:p>
            <a:r>
              <a:rPr lang="en-US" sz="2400" dirty="0"/>
              <a:t>  100</a:t>
            </a:r>
          </a:p>
          <a:p>
            <a:r>
              <a:rPr lang="en-US" sz="2400" dirty="0"/>
              <a:t>  </a:t>
            </a:r>
            <a:r>
              <a:rPr lang="en-US" sz="2400" u="sng" dirty="0">
                <a:highlight>
                  <a:srgbClr val="FFFF00"/>
                </a:highlight>
              </a:rPr>
              <a:t>100</a:t>
            </a:r>
          </a:p>
          <a:p>
            <a:r>
              <a:rPr lang="en-US" sz="2400" dirty="0"/>
              <a:t>  300</a:t>
            </a:r>
          </a:p>
          <a:p>
            <a:r>
              <a:rPr lang="en-US" sz="2400" u="sng" dirty="0"/>
              <a:t>X 30%  </a:t>
            </a:r>
          </a:p>
          <a:p>
            <a:r>
              <a:rPr lang="en-US" sz="2400" dirty="0"/>
              <a:t>   90</a:t>
            </a:r>
          </a:p>
          <a:p>
            <a:r>
              <a:rPr lang="en-US" sz="2400" dirty="0"/>
              <a:t>  </a:t>
            </a:r>
            <a:r>
              <a:rPr lang="en-US" sz="2400" u="sng" dirty="0"/>
              <a:t>100</a:t>
            </a:r>
          </a:p>
          <a:p>
            <a:r>
              <a:rPr lang="en-US" sz="2400" dirty="0"/>
              <a:t>   </a:t>
            </a:r>
            <a:r>
              <a:rPr lang="en-US" sz="2400" u="dbl" dirty="0">
                <a:highlight>
                  <a:srgbClr val="FFFF00"/>
                </a:highlight>
              </a:rPr>
              <a:t>10</a:t>
            </a:r>
          </a:p>
        </p:txBody>
      </p:sp>
      <p:sp>
        <p:nvSpPr>
          <p:cNvPr id="9" name="TextBox 8">
            <a:extLst>
              <a:ext uri="{FF2B5EF4-FFF2-40B4-BE49-F238E27FC236}">
                <a16:creationId xmlns:a16="http://schemas.microsoft.com/office/drawing/2014/main" id="{BC9CC164-4C07-486E-BD1F-5BC48C6BA241}"/>
              </a:ext>
            </a:extLst>
          </p:cNvPr>
          <p:cNvSpPr txBox="1"/>
          <p:nvPr/>
        </p:nvSpPr>
        <p:spPr>
          <a:xfrm>
            <a:off x="7382108" y="613322"/>
            <a:ext cx="2509025" cy="461665"/>
          </a:xfrm>
          <a:prstGeom prst="rect">
            <a:avLst/>
          </a:prstGeom>
          <a:noFill/>
        </p:spPr>
        <p:txBody>
          <a:bodyPr wrap="square" rtlCol="0">
            <a:spAutoFit/>
          </a:bodyPr>
          <a:lstStyle/>
          <a:p>
            <a:r>
              <a:rPr lang="en-US" sz="2400" u="sng" dirty="0"/>
              <a:t>Chg. </a:t>
            </a:r>
            <a:r>
              <a:rPr lang="en-US" sz="2400" u="sng" dirty="0" err="1"/>
              <a:t>Act’g</a:t>
            </a:r>
            <a:r>
              <a:rPr lang="en-US" sz="2400" u="sng" dirty="0"/>
              <a:t> Method</a:t>
            </a:r>
          </a:p>
        </p:txBody>
      </p:sp>
      <p:sp>
        <p:nvSpPr>
          <p:cNvPr id="10" name="Rectangle 9">
            <a:extLst>
              <a:ext uri="{FF2B5EF4-FFF2-40B4-BE49-F238E27FC236}">
                <a16:creationId xmlns:a16="http://schemas.microsoft.com/office/drawing/2014/main" id="{3DE1C94F-EE41-48C4-921F-206FE8B7ACA0}"/>
              </a:ext>
            </a:extLst>
          </p:cNvPr>
          <p:cNvSpPr/>
          <p:nvPr/>
        </p:nvSpPr>
        <p:spPr>
          <a:xfrm>
            <a:off x="8233004" y="923929"/>
            <a:ext cx="1041094" cy="6001643"/>
          </a:xfrm>
          <a:prstGeom prst="rect">
            <a:avLst/>
          </a:prstGeom>
        </p:spPr>
        <p:txBody>
          <a:bodyPr wrap="square">
            <a:spAutoFit/>
          </a:bodyPr>
          <a:lstStyle/>
          <a:p>
            <a:r>
              <a:rPr lang="en-US" sz="2400" dirty="0"/>
              <a:t>1,000</a:t>
            </a:r>
          </a:p>
          <a:p>
            <a:r>
              <a:rPr lang="en-US" sz="2400" dirty="0"/>
              <a:t>  </a:t>
            </a:r>
            <a:r>
              <a:rPr lang="en-US" sz="2400" u="sng" dirty="0"/>
              <a:t>500</a:t>
            </a:r>
          </a:p>
          <a:p>
            <a:r>
              <a:rPr lang="en-US" sz="2400" dirty="0"/>
              <a:t>  500</a:t>
            </a:r>
          </a:p>
          <a:p>
            <a:r>
              <a:rPr lang="en-US" sz="2400" dirty="0"/>
              <a:t>  100</a:t>
            </a:r>
          </a:p>
          <a:p>
            <a:r>
              <a:rPr lang="en-US" sz="2400" dirty="0"/>
              <a:t>  </a:t>
            </a:r>
            <a:r>
              <a:rPr lang="en-US" sz="2400" dirty="0">
                <a:highlight>
                  <a:srgbClr val="FFFF00"/>
                </a:highlight>
              </a:rPr>
              <a:t>200</a:t>
            </a:r>
          </a:p>
          <a:p>
            <a:r>
              <a:rPr lang="en-US" sz="2400" dirty="0"/>
              <a:t>  </a:t>
            </a:r>
            <a:r>
              <a:rPr lang="en-US" sz="2400" u="sng" dirty="0"/>
              <a:t>100</a:t>
            </a:r>
          </a:p>
          <a:p>
            <a:r>
              <a:rPr lang="en-US" sz="2400" dirty="0"/>
              <a:t>  </a:t>
            </a:r>
            <a:r>
              <a:rPr lang="en-US" sz="2400" u="dbl" dirty="0"/>
              <a:t>100</a:t>
            </a:r>
          </a:p>
          <a:p>
            <a:endParaRPr lang="en-US" sz="2400" dirty="0"/>
          </a:p>
          <a:p>
            <a:r>
              <a:rPr lang="en-US" sz="2400" dirty="0"/>
              <a:t>  100</a:t>
            </a:r>
          </a:p>
          <a:p>
            <a:r>
              <a:rPr lang="en-US" sz="2400" dirty="0"/>
              <a:t>  100</a:t>
            </a:r>
          </a:p>
          <a:p>
            <a:r>
              <a:rPr lang="en-US" sz="2400" dirty="0"/>
              <a:t>  </a:t>
            </a:r>
            <a:r>
              <a:rPr lang="en-US" sz="2400" u="sng" dirty="0">
                <a:highlight>
                  <a:srgbClr val="FFFF00"/>
                </a:highlight>
              </a:rPr>
              <a:t>200</a:t>
            </a:r>
          </a:p>
          <a:p>
            <a:r>
              <a:rPr lang="en-US" sz="2400" dirty="0"/>
              <a:t>  400</a:t>
            </a:r>
          </a:p>
          <a:p>
            <a:r>
              <a:rPr lang="en-US" sz="2400" u="sng" dirty="0"/>
              <a:t>X 30%  </a:t>
            </a:r>
          </a:p>
          <a:p>
            <a:r>
              <a:rPr lang="en-US" sz="2400" dirty="0"/>
              <a:t>  120</a:t>
            </a:r>
          </a:p>
          <a:p>
            <a:r>
              <a:rPr lang="en-US" sz="2400" dirty="0"/>
              <a:t>  </a:t>
            </a:r>
            <a:r>
              <a:rPr lang="en-US" sz="2400" u="sng" dirty="0"/>
              <a:t>100</a:t>
            </a:r>
          </a:p>
          <a:p>
            <a:r>
              <a:rPr lang="en-US" sz="2400" dirty="0"/>
              <a:t>   </a:t>
            </a:r>
            <a:r>
              <a:rPr lang="en-US" sz="2400" u="dbl" dirty="0">
                <a:highlight>
                  <a:srgbClr val="FFFF00"/>
                </a:highlight>
              </a:rPr>
              <a:t>N/A</a:t>
            </a:r>
          </a:p>
        </p:txBody>
      </p:sp>
      <p:sp>
        <p:nvSpPr>
          <p:cNvPr id="13" name="Rectangle 12">
            <a:extLst>
              <a:ext uri="{FF2B5EF4-FFF2-40B4-BE49-F238E27FC236}">
                <a16:creationId xmlns:a16="http://schemas.microsoft.com/office/drawing/2014/main" id="{060ABDFC-BC2F-423F-BAD2-EFB29FE4CFBF}"/>
              </a:ext>
            </a:extLst>
          </p:cNvPr>
          <p:cNvSpPr/>
          <p:nvPr/>
        </p:nvSpPr>
        <p:spPr>
          <a:xfrm>
            <a:off x="5958164" y="2027900"/>
            <a:ext cx="1041094" cy="830997"/>
          </a:xfrm>
          <a:prstGeom prst="rect">
            <a:avLst/>
          </a:prstGeom>
        </p:spPr>
        <p:txBody>
          <a:bodyPr wrap="square">
            <a:spAutoFit/>
          </a:bodyPr>
          <a:lstStyle/>
          <a:p>
            <a:r>
              <a:rPr lang="en-US" sz="2400" dirty="0"/>
              <a:t>(100)</a:t>
            </a:r>
          </a:p>
          <a:p>
            <a:r>
              <a:rPr lang="en-US" sz="2400" dirty="0"/>
              <a:t>  </a:t>
            </a:r>
            <a:r>
              <a:rPr lang="en-US" sz="2400" dirty="0">
                <a:highlight>
                  <a:srgbClr val="FFFF00"/>
                </a:highlight>
              </a:rPr>
              <a:t>100</a:t>
            </a:r>
          </a:p>
        </p:txBody>
      </p:sp>
      <p:sp>
        <p:nvSpPr>
          <p:cNvPr id="14" name="TextBox 13">
            <a:extLst>
              <a:ext uri="{FF2B5EF4-FFF2-40B4-BE49-F238E27FC236}">
                <a16:creationId xmlns:a16="http://schemas.microsoft.com/office/drawing/2014/main" id="{95402E32-F687-47A8-AAB9-AD8500BE9B05}"/>
              </a:ext>
            </a:extLst>
          </p:cNvPr>
          <p:cNvSpPr txBox="1"/>
          <p:nvPr/>
        </p:nvSpPr>
        <p:spPr>
          <a:xfrm>
            <a:off x="10036095" y="2062974"/>
            <a:ext cx="1761893" cy="1154162"/>
          </a:xfrm>
          <a:prstGeom prst="rect">
            <a:avLst/>
          </a:prstGeom>
          <a:noFill/>
          <a:ln w="38100">
            <a:solidFill>
              <a:srgbClr val="FF0000"/>
            </a:solidFill>
          </a:ln>
        </p:spPr>
        <p:txBody>
          <a:bodyPr wrap="square" rtlCol="0">
            <a:spAutoFit/>
          </a:bodyPr>
          <a:lstStyle/>
          <a:p>
            <a:r>
              <a:rPr lang="en-US" sz="2300" dirty="0"/>
              <a:t>IRC §§ 168(k) or 179 Bonus Depreciation</a:t>
            </a:r>
          </a:p>
        </p:txBody>
      </p:sp>
      <p:cxnSp>
        <p:nvCxnSpPr>
          <p:cNvPr id="16" name="Straight Arrow Connector 15">
            <a:extLst>
              <a:ext uri="{FF2B5EF4-FFF2-40B4-BE49-F238E27FC236}">
                <a16:creationId xmlns:a16="http://schemas.microsoft.com/office/drawing/2014/main" id="{057083E0-C510-4E4B-B7B6-C7ED012BE82B}"/>
              </a:ext>
            </a:extLst>
          </p:cNvPr>
          <p:cNvCxnSpPr>
            <a:cxnSpLocks/>
            <a:stCxn id="14" idx="1"/>
          </p:cNvCxnSpPr>
          <p:nvPr/>
        </p:nvCxnSpPr>
        <p:spPr>
          <a:xfrm flipH="1">
            <a:off x="9065941" y="2640055"/>
            <a:ext cx="970154"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FD03393-8E62-4EEE-A145-1B306BAD2C8B}"/>
              </a:ext>
            </a:extLst>
          </p:cNvPr>
          <p:cNvCxnSpPr>
            <a:cxnSpLocks/>
          </p:cNvCxnSpPr>
          <p:nvPr/>
        </p:nvCxnSpPr>
        <p:spPr>
          <a:xfrm flipH="1">
            <a:off x="8995320" y="6663374"/>
            <a:ext cx="524107"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1CD8D47-AFA9-45CA-A98C-CAFDB34CB09F}"/>
              </a:ext>
            </a:extLst>
          </p:cNvPr>
          <p:cNvCxnSpPr>
            <a:cxnSpLocks/>
          </p:cNvCxnSpPr>
          <p:nvPr/>
        </p:nvCxnSpPr>
        <p:spPr>
          <a:xfrm flipH="1">
            <a:off x="4508823" y="6670811"/>
            <a:ext cx="524107"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7906499-500E-4D3D-AAD1-CC3FF668C2D9}"/>
              </a:ext>
            </a:extLst>
          </p:cNvPr>
          <p:cNvSpPr txBox="1"/>
          <p:nvPr/>
        </p:nvSpPr>
        <p:spPr>
          <a:xfrm>
            <a:off x="5616503" y="3832303"/>
            <a:ext cx="1709848" cy="2215991"/>
          </a:xfrm>
          <a:prstGeom prst="rect">
            <a:avLst/>
          </a:prstGeom>
          <a:noFill/>
          <a:ln w="38100">
            <a:solidFill>
              <a:srgbClr val="FF0000"/>
            </a:solidFill>
          </a:ln>
        </p:spPr>
        <p:txBody>
          <a:bodyPr wrap="square" rtlCol="0">
            <a:spAutoFit/>
          </a:bodyPr>
          <a:lstStyle/>
          <a:p>
            <a:r>
              <a:rPr lang="en-US" sz="2300" dirty="0"/>
              <a:t>IRC §§ 263, 263A, or 266 Capitalize into Bonus Depreciation Property</a:t>
            </a:r>
          </a:p>
        </p:txBody>
      </p:sp>
      <p:cxnSp>
        <p:nvCxnSpPr>
          <p:cNvPr id="17" name="Straight Arrow Connector 16">
            <a:extLst>
              <a:ext uri="{FF2B5EF4-FFF2-40B4-BE49-F238E27FC236}">
                <a16:creationId xmlns:a16="http://schemas.microsoft.com/office/drawing/2014/main" id="{E0E062F4-CF23-43B4-A2C9-E35875C5AB99}"/>
              </a:ext>
            </a:extLst>
          </p:cNvPr>
          <p:cNvCxnSpPr>
            <a:cxnSpLocks/>
            <a:stCxn id="15" idx="0"/>
            <a:endCxn id="13" idx="2"/>
          </p:cNvCxnSpPr>
          <p:nvPr/>
        </p:nvCxnSpPr>
        <p:spPr>
          <a:xfrm flipV="1">
            <a:off x="6471427" y="2858897"/>
            <a:ext cx="7284" cy="97340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15137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66909" y="112478"/>
            <a:ext cx="12348117" cy="484881"/>
          </a:xfrm>
        </p:spPr>
        <p:txBody>
          <a:bodyPr>
            <a:noAutofit/>
          </a:bodyPr>
          <a:lstStyle/>
          <a:p>
            <a:pPr marL="0" indent="0">
              <a:buNone/>
            </a:pPr>
            <a:r>
              <a:rPr lang="en-US" sz="3400" dirty="0"/>
              <a:t>TCJA &amp; CARES Act - </a:t>
            </a:r>
            <a:r>
              <a:rPr lang="en-US" sz="3400" u="sng" dirty="0"/>
              <a:t>Business</a:t>
            </a:r>
            <a:r>
              <a:rPr lang="en-US" sz="3400" dirty="0"/>
              <a:t> Interest Expense Deduction – Floor Plan</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77</a:t>
            </a:fld>
            <a:endParaRPr lang="en-US"/>
          </a:p>
        </p:txBody>
      </p:sp>
      <p:sp>
        <p:nvSpPr>
          <p:cNvPr id="8" name="Content Placeholder 2">
            <a:extLst>
              <a:ext uri="{FF2B5EF4-FFF2-40B4-BE49-F238E27FC236}">
                <a16:creationId xmlns:a16="http://schemas.microsoft.com/office/drawing/2014/main" id="{04467A94-69F0-4148-AABD-D8BD6635F3E8}"/>
              </a:ext>
            </a:extLst>
          </p:cNvPr>
          <p:cNvSpPr txBox="1">
            <a:spLocks/>
          </p:cNvSpPr>
          <p:nvPr/>
        </p:nvSpPr>
        <p:spPr>
          <a:xfrm>
            <a:off x="647239" y="734165"/>
            <a:ext cx="10682400" cy="61312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600" dirty="0">
                <a:highlight>
                  <a:srgbClr val="00FFFF"/>
                </a:highlight>
              </a:rPr>
              <a:t>TCJA &amp; CARES Act</a:t>
            </a:r>
          </a:p>
          <a:p>
            <a:pPr marL="0" indent="0">
              <a:buFont typeface="Arial" panose="020B0604020202020204" pitchFamily="34" charset="0"/>
              <a:buNone/>
            </a:pPr>
            <a:r>
              <a:rPr lang="en-US" sz="2600" u="sng" dirty="0">
                <a:highlight>
                  <a:srgbClr val="00FFFF"/>
                </a:highlight>
              </a:rPr>
              <a:t>Business</a:t>
            </a:r>
            <a:r>
              <a:rPr lang="en-US" sz="2600" dirty="0">
                <a:highlight>
                  <a:srgbClr val="00FFFF"/>
                </a:highlight>
              </a:rPr>
              <a:t> Interest Expense Deduction Enablers – Floor Plan</a:t>
            </a:r>
          </a:p>
          <a:p>
            <a:pPr marL="0" indent="0">
              <a:buFont typeface="Arial" panose="020B0604020202020204" pitchFamily="34" charset="0"/>
              <a:buNone/>
            </a:pPr>
            <a:r>
              <a:rPr lang="en-US" sz="2600" dirty="0"/>
              <a:t>BIE Deduction Enabler – Floor Plan – IRC § 163(j)(1)(C)</a:t>
            </a:r>
          </a:p>
          <a:p>
            <a:pPr marL="0" indent="0">
              <a:buFont typeface="Arial" panose="020B0604020202020204" pitchFamily="34" charset="0"/>
              <a:buNone/>
            </a:pPr>
            <a:r>
              <a:rPr lang="en-US" sz="2600" dirty="0"/>
              <a:t>BIE Deduction Enabler – Floor Plan – IRC § 163(j)(9)</a:t>
            </a:r>
          </a:p>
          <a:p>
            <a:pPr marL="0" indent="0">
              <a:buFont typeface="Arial" panose="020B0604020202020204" pitchFamily="34" charset="0"/>
              <a:buNone/>
            </a:pPr>
            <a:r>
              <a:rPr lang="en-US" sz="2600" dirty="0"/>
              <a:t>BIE Deduction Enabler – Floor Plan – Treas. Reg. § 1.163-1(b)(18), (19), &amp; (26)</a:t>
            </a:r>
          </a:p>
          <a:p>
            <a:pPr marL="0" indent="0">
              <a:buFont typeface="Arial" panose="020B0604020202020204" pitchFamily="34" charset="0"/>
              <a:buNone/>
            </a:pPr>
            <a:r>
              <a:rPr lang="en-US" sz="2600" dirty="0"/>
              <a:t>Floor Plan Financing Interest for Business Interest Expense</a:t>
            </a:r>
          </a:p>
          <a:p>
            <a:pPr marL="0" indent="0">
              <a:buFont typeface="Arial" panose="020B0604020202020204" pitchFamily="34" charset="0"/>
              <a:buNone/>
            </a:pPr>
            <a:r>
              <a:rPr lang="en-US" sz="2600" dirty="0"/>
              <a:t>Trade or Business Exceptions – Bonus </a:t>
            </a:r>
            <a:r>
              <a:rPr lang="en-US" sz="2600" dirty="0" err="1"/>
              <a:t>Depr</a:t>
            </a:r>
            <a:r>
              <a:rPr lang="en-US" sz="2600" dirty="0"/>
              <a:t>. - IRC § 168(k)(1), (2), (6), &amp; (9)</a:t>
            </a:r>
            <a:endParaRPr lang="en-US" sz="2600" u="sng" dirty="0"/>
          </a:p>
        </p:txBody>
      </p:sp>
    </p:spTree>
    <p:extLst>
      <p:ext uri="{BB962C8B-B14F-4D97-AF65-F5344CB8AC3E}">
        <p14:creationId xmlns:p14="http://schemas.microsoft.com/office/powerpoint/2010/main" val="940158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59367" y="93757"/>
            <a:ext cx="10047245" cy="484881"/>
          </a:xfrm>
        </p:spPr>
        <p:txBody>
          <a:bodyPr>
            <a:normAutofit fontScale="90000"/>
          </a:bodyPr>
          <a:lstStyle/>
          <a:p>
            <a:pPr algn="ctr"/>
            <a:r>
              <a:rPr lang="en-US" u="sng" dirty="0"/>
              <a:t>Business</a:t>
            </a:r>
            <a:r>
              <a:rPr lang="en-US" dirty="0"/>
              <a:t> Interest Expense Deduction - Summary</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4180294" cy="3293209"/>
          </a:xfrm>
          <a:prstGeom prst="rect">
            <a:avLst/>
          </a:prstGeom>
          <a:noFill/>
        </p:spPr>
        <p:txBody>
          <a:bodyPr wrap="square" rtlCol="0">
            <a:spAutoFit/>
          </a:bodyPr>
          <a:lstStyle/>
          <a:p>
            <a:r>
              <a:rPr lang="en-US" sz="2600" b="1" dirty="0">
                <a:highlight>
                  <a:srgbClr val="FFFF00"/>
                </a:highlight>
              </a:rPr>
              <a:t>Enablers</a:t>
            </a:r>
            <a:r>
              <a:rPr lang="en-US" sz="2600" b="1" dirty="0"/>
              <a:t> &amp; Limiters</a:t>
            </a:r>
            <a:r>
              <a:rPr lang="en-US" sz="2600" dirty="0"/>
              <a:t>: </a:t>
            </a:r>
          </a:p>
          <a:p>
            <a:pPr marL="457200" indent="-457200">
              <a:buFont typeface="Arial" panose="020B0604020202020204" pitchFamily="34" charset="0"/>
              <a:buChar char="•"/>
            </a:pPr>
            <a:r>
              <a:rPr lang="en-US" sz="2600" dirty="0"/>
              <a:t>BII</a:t>
            </a:r>
          </a:p>
          <a:p>
            <a:pPr marL="457200" indent="-457200">
              <a:buFont typeface="Arial" panose="020B0604020202020204" pitchFamily="34" charset="0"/>
              <a:buChar char="•"/>
            </a:pPr>
            <a:r>
              <a:rPr lang="en-US" sz="2600" dirty="0"/>
              <a:t>ATI - 30% </a:t>
            </a:r>
            <a:r>
              <a:rPr lang="en-US" sz="2600" b="1" dirty="0">
                <a:solidFill>
                  <a:srgbClr val="FF0000"/>
                </a:solidFill>
              </a:rPr>
              <a:t>√ </a:t>
            </a:r>
            <a:r>
              <a:rPr lang="en-US" sz="2600" dirty="0"/>
              <a:t>of EBITDA  2018 – 2021 then </a:t>
            </a:r>
          </a:p>
          <a:p>
            <a:pPr marL="457200" indent="-457200">
              <a:buFont typeface="Arial" panose="020B0604020202020204" pitchFamily="34" charset="0"/>
              <a:buChar char="•"/>
            </a:pPr>
            <a:r>
              <a:rPr lang="en-US" sz="2600" dirty="0"/>
              <a:t>ATI - 30%</a:t>
            </a:r>
            <a:r>
              <a:rPr lang="en-US" sz="2600" b="1" dirty="0">
                <a:solidFill>
                  <a:srgbClr val="FF0000"/>
                </a:solidFill>
              </a:rPr>
              <a:t> </a:t>
            </a:r>
            <a:r>
              <a:rPr lang="en-US" sz="2600" dirty="0"/>
              <a:t>of EBIT from 2022</a:t>
            </a:r>
          </a:p>
          <a:p>
            <a:pPr lvl="1" indent="-457200">
              <a:buFont typeface="Arial" panose="020B0604020202020204" pitchFamily="34" charset="0"/>
              <a:buChar char="•"/>
            </a:pPr>
            <a:r>
              <a:rPr lang="en-US" sz="2600" dirty="0">
                <a:highlight>
                  <a:srgbClr val="FFFF00"/>
                </a:highlight>
              </a:rPr>
              <a:t>Floor plan financing interest expense</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78</a:t>
            </a:fld>
            <a:endParaRPr lang="en-US"/>
          </a:p>
        </p:txBody>
      </p:sp>
      <p:sp>
        <p:nvSpPr>
          <p:cNvPr id="5" name="TextBox 4">
            <a:extLst>
              <a:ext uri="{FF2B5EF4-FFF2-40B4-BE49-F238E27FC236}">
                <a16:creationId xmlns:a16="http://schemas.microsoft.com/office/drawing/2014/main" id="{260D29D3-D9D7-4BF0-97A1-825ACF6D9A55}"/>
              </a:ext>
            </a:extLst>
          </p:cNvPr>
          <p:cNvSpPr txBox="1"/>
          <p:nvPr/>
        </p:nvSpPr>
        <p:spPr>
          <a:xfrm>
            <a:off x="646770" y="4059053"/>
            <a:ext cx="3958683" cy="1107996"/>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CARES Act increased to 50% for 2019 &amp; 2020 – can elect out – can elect 2019 ATI limit in 2020.</a:t>
            </a:r>
          </a:p>
        </p:txBody>
      </p:sp>
      <p:sp>
        <p:nvSpPr>
          <p:cNvPr id="12" name="TextBox 11">
            <a:extLst>
              <a:ext uri="{FF2B5EF4-FFF2-40B4-BE49-F238E27FC236}">
                <a16:creationId xmlns:a16="http://schemas.microsoft.com/office/drawing/2014/main" id="{1D175F4B-EEB8-4C86-90AB-FB01595A4D55}"/>
              </a:ext>
            </a:extLst>
          </p:cNvPr>
          <p:cNvSpPr txBox="1"/>
          <p:nvPr/>
        </p:nvSpPr>
        <p:spPr>
          <a:xfrm>
            <a:off x="5093319" y="717002"/>
            <a:ext cx="6347834" cy="3693319"/>
          </a:xfrm>
          <a:prstGeom prst="rect">
            <a:avLst/>
          </a:prstGeom>
          <a:noFill/>
        </p:spPr>
        <p:txBody>
          <a:bodyPr wrap="square">
            <a:spAutoFit/>
          </a:bodyPr>
          <a:lstStyle/>
          <a:p>
            <a:r>
              <a:rPr lang="en-US" sz="2600" b="1" dirty="0"/>
              <a:t>Exceptions:</a:t>
            </a:r>
          </a:p>
          <a:p>
            <a:pPr marL="457200" indent="-457200">
              <a:buFont typeface="Arial" panose="020B0604020202020204" pitchFamily="34" charset="0"/>
              <a:buChar char="•"/>
            </a:pPr>
            <a:r>
              <a:rPr lang="en-US" sz="2600" dirty="0"/>
              <a:t>Average annual gross receipts do not exceed $ 25 M ($ 26 M inflation adjusted – 2019 - 2021) for the prior 3-tax yr. period.</a:t>
            </a:r>
          </a:p>
          <a:p>
            <a:pPr marL="457200" indent="-457200">
              <a:buFont typeface="Arial" panose="020B0604020202020204" pitchFamily="34" charset="0"/>
              <a:buChar char="•"/>
            </a:pPr>
            <a:r>
              <a:rPr lang="en-US" sz="2600" dirty="0"/>
              <a:t>Performing services as an employee</a:t>
            </a:r>
          </a:p>
          <a:p>
            <a:pPr marL="457200" indent="-457200">
              <a:buFont typeface="Arial" panose="020B0604020202020204" pitchFamily="34" charset="0"/>
              <a:buChar char="•"/>
            </a:pPr>
            <a:r>
              <a:rPr lang="en-US" sz="2600" dirty="0"/>
              <a:t>Electing (irrevocable) real property trade or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Electing (irrevocable) farming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Sale or furnishing of certain utility services</a:t>
            </a:r>
          </a:p>
        </p:txBody>
      </p:sp>
      <p:sp>
        <p:nvSpPr>
          <p:cNvPr id="14" name="TextBox 13">
            <a:extLst>
              <a:ext uri="{FF2B5EF4-FFF2-40B4-BE49-F238E27FC236}">
                <a16:creationId xmlns:a16="http://schemas.microsoft.com/office/drawing/2014/main" id="{E60F4E94-4D1A-4152-AED6-22B33EAA9C24}"/>
              </a:ext>
            </a:extLst>
          </p:cNvPr>
          <p:cNvSpPr txBox="1"/>
          <p:nvPr/>
        </p:nvSpPr>
        <p:spPr>
          <a:xfrm>
            <a:off x="5207620" y="4378009"/>
            <a:ext cx="6423102" cy="769441"/>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One-Time Extension to Make or W/D Election (2018 - 2020) – CARES Act - Rev. Proc. 2020-22 (4-10-20)</a:t>
            </a:r>
          </a:p>
        </p:txBody>
      </p:sp>
      <p:sp>
        <p:nvSpPr>
          <p:cNvPr id="15" name="TextBox 14">
            <a:extLst>
              <a:ext uri="{FF2B5EF4-FFF2-40B4-BE49-F238E27FC236}">
                <a16:creationId xmlns:a16="http://schemas.microsoft.com/office/drawing/2014/main" id="{9DB52648-0D5D-4236-ABED-1794346CE7F0}"/>
              </a:ext>
            </a:extLst>
          </p:cNvPr>
          <p:cNvSpPr txBox="1"/>
          <p:nvPr/>
        </p:nvSpPr>
        <p:spPr>
          <a:xfrm>
            <a:off x="646773" y="5386043"/>
            <a:ext cx="10660564" cy="1354217"/>
          </a:xfrm>
          <a:prstGeom prst="rect">
            <a:avLst/>
          </a:prstGeom>
          <a:noFill/>
        </p:spPr>
        <p:txBody>
          <a:bodyPr wrap="square" rtlCol="0">
            <a:spAutoFit/>
          </a:bodyPr>
          <a:lstStyle/>
          <a:p>
            <a:r>
              <a:rPr lang="en-US" sz="2050" dirty="0"/>
              <a:t>Above rules generally apply to Individuals &amp; Others.  Above &amp; additional rules apply to </a:t>
            </a:r>
            <a:r>
              <a:rPr lang="en-US" sz="2050" b="1" dirty="0">
                <a:solidFill>
                  <a:srgbClr val="FF0000"/>
                </a:solidFill>
              </a:rPr>
              <a:t>(1) </a:t>
            </a:r>
            <a:r>
              <a:rPr lang="en-US" sz="2050" dirty="0"/>
              <a:t>C Corps. (including Real Estate Investment Trusts (“REITs”), Regulated Investment Companies (“RICs”), and members of consolidated groups) and tax-exempt corporations, </a:t>
            </a:r>
            <a:r>
              <a:rPr lang="en-US" sz="2050" b="1" dirty="0">
                <a:solidFill>
                  <a:srgbClr val="FF0000"/>
                </a:solidFill>
              </a:rPr>
              <a:t>(2) </a:t>
            </a:r>
            <a:r>
              <a:rPr lang="en-US" sz="2050" dirty="0"/>
              <a:t>Partnerships &amp; S Corporations, </a:t>
            </a:r>
            <a:r>
              <a:rPr lang="en-US" sz="2050" b="1" dirty="0">
                <a:solidFill>
                  <a:srgbClr val="FF0000"/>
                </a:solidFill>
              </a:rPr>
              <a:t>(3) </a:t>
            </a:r>
            <a:r>
              <a:rPr lang="en-US" sz="2050" dirty="0"/>
              <a:t>Controlled Foreign Corporations (“CFCs”), and </a:t>
            </a:r>
            <a:r>
              <a:rPr lang="en-US" sz="2050" b="1" dirty="0">
                <a:solidFill>
                  <a:srgbClr val="FF0000"/>
                </a:solidFill>
              </a:rPr>
              <a:t>(4)</a:t>
            </a:r>
            <a:r>
              <a:rPr lang="en-US" sz="2050" dirty="0"/>
              <a:t> Effectively Connected Income (“ECI”)</a:t>
            </a:r>
          </a:p>
        </p:txBody>
      </p:sp>
      <p:cxnSp>
        <p:nvCxnSpPr>
          <p:cNvPr id="11" name="Straight Connector 10">
            <a:extLst>
              <a:ext uri="{FF2B5EF4-FFF2-40B4-BE49-F238E27FC236}">
                <a16:creationId xmlns:a16="http://schemas.microsoft.com/office/drawing/2014/main" id="{AC957B9D-104B-4EAC-A7F5-6EA46B59637F}"/>
              </a:ext>
            </a:extLst>
          </p:cNvPr>
          <p:cNvCxnSpPr>
            <a:cxnSpLocks/>
          </p:cNvCxnSpPr>
          <p:nvPr/>
        </p:nvCxnSpPr>
        <p:spPr>
          <a:xfrm flipV="1">
            <a:off x="4962293" y="702528"/>
            <a:ext cx="0" cy="454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357A8FF-1F75-48FE-A695-8B842E446400}"/>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9840677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446051" y="93757"/>
            <a:ext cx="11285034" cy="484881"/>
          </a:xfrm>
        </p:spPr>
        <p:txBody>
          <a:bodyPr>
            <a:normAutofit fontScale="90000"/>
          </a:bodyPr>
          <a:lstStyle/>
          <a:p>
            <a:pPr algn="ctr"/>
            <a:r>
              <a:rPr lang="en-US" dirty="0"/>
              <a:t>BIE Deduction Enabler – Floor Plan – IRC § 163(j)(1)(C)</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6124754"/>
          </a:xfrm>
          <a:prstGeom prst="rect">
            <a:avLst/>
          </a:prstGeom>
          <a:noFill/>
        </p:spPr>
        <p:txBody>
          <a:bodyPr wrap="square" rtlCol="0">
            <a:spAutoFit/>
          </a:bodyPr>
          <a:lstStyle/>
          <a:p>
            <a:pPr lvl="1"/>
            <a:r>
              <a:rPr lang="en-US" sz="2800" b="1" i="0" u="none" strike="noStrike" dirty="0">
                <a:solidFill>
                  <a:srgbClr val="333333"/>
                </a:solidFill>
                <a:effectLst/>
                <a:highlight>
                  <a:srgbClr val="FFFF00"/>
                </a:highlight>
              </a:rPr>
              <a:t>I.R.C. § 163(j)</a:t>
            </a:r>
            <a:r>
              <a:rPr lang="en-US" sz="2800" b="0" i="0" dirty="0">
                <a:solidFill>
                  <a:srgbClr val="000000"/>
                </a:solidFill>
                <a:effectLst/>
                <a:highlight>
                  <a:srgbClr val="FFFF00"/>
                </a:highlight>
              </a:rPr>
              <a:t> </a:t>
            </a:r>
            <a:r>
              <a:rPr lang="en-US" sz="2800" b="1" i="0" dirty="0">
                <a:solidFill>
                  <a:srgbClr val="000000"/>
                </a:solidFill>
                <a:effectLst/>
                <a:highlight>
                  <a:srgbClr val="FFFF00"/>
                </a:highlight>
              </a:rPr>
              <a:t>Limitation On Business Interest</a:t>
            </a:r>
          </a:p>
          <a:p>
            <a:pPr lvl="1"/>
            <a:r>
              <a:rPr lang="en-US" sz="2800" b="1" i="0" u="none" strike="noStrike" dirty="0">
                <a:solidFill>
                  <a:srgbClr val="333333"/>
                </a:solidFill>
                <a:effectLst/>
                <a:highlight>
                  <a:srgbClr val="FFFF00"/>
                </a:highlight>
              </a:rPr>
              <a:t>(1)</a:t>
            </a:r>
            <a:r>
              <a:rPr lang="en-US" sz="2800" b="0" i="0" dirty="0">
                <a:solidFill>
                  <a:srgbClr val="000000"/>
                </a:solidFill>
                <a:effectLst/>
                <a:highlight>
                  <a:srgbClr val="FFFF00"/>
                </a:highlight>
              </a:rPr>
              <a:t> </a:t>
            </a:r>
            <a:r>
              <a:rPr lang="en-US" sz="2800" b="1" i="0" dirty="0">
                <a:solidFill>
                  <a:srgbClr val="000000"/>
                </a:solidFill>
                <a:effectLst/>
                <a:highlight>
                  <a:srgbClr val="FFFF00"/>
                </a:highlight>
              </a:rPr>
              <a:t>In General</a:t>
            </a:r>
            <a:r>
              <a:rPr lang="en-US" sz="2800" b="0" i="0" dirty="0">
                <a:solidFill>
                  <a:srgbClr val="000000"/>
                </a:solidFill>
                <a:effectLst/>
                <a:highlight>
                  <a:srgbClr val="FFFF00"/>
                </a:highlight>
              </a:rPr>
              <a:t> — The amount allowed as a deduction under this chapter for any taxable year for business interest shall not exceed the sum of—</a:t>
            </a:r>
          </a:p>
          <a:p>
            <a:pPr lvl="1"/>
            <a:r>
              <a:rPr lang="en-US" sz="2800" b="1" i="0" u="none" strike="noStrike" dirty="0">
                <a:solidFill>
                  <a:srgbClr val="333333"/>
                </a:solidFill>
                <a:effectLst/>
              </a:rPr>
              <a:t>(A)</a:t>
            </a:r>
            <a:r>
              <a:rPr lang="en-US" sz="2800" b="0" i="0" dirty="0">
                <a:solidFill>
                  <a:srgbClr val="000000"/>
                </a:solidFill>
                <a:effectLst/>
              </a:rPr>
              <a:t> — the business interest income of such taxpayer for such taxable year,</a:t>
            </a:r>
          </a:p>
          <a:p>
            <a:pPr lvl="1"/>
            <a:r>
              <a:rPr lang="en-US" sz="2800" b="1" i="0" u="none" strike="noStrike" dirty="0">
                <a:solidFill>
                  <a:srgbClr val="333333"/>
                </a:solidFill>
                <a:effectLst/>
              </a:rPr>
              <a:t>(B)</a:t>
            </a:r>
            <a:r>
              <a:rPr lang="en-US" sz="2800" b="0" i="0" dirty="0">
                <a:solidFill>
                  <a:srgbClr val="000000"/>
                </a:solidFill>
                <a:effectLst/>
              </a:rPr>
              <a:t> — 30 percent of the adjusted taxable income of such taxpayer for such taxable year, plus</a:t>
            </a:r>
          </a:p>
          <a:p>
            <a:pPr lvl="1"/>
            <a:r>
              <a:rPr lang="en-US" sz="2800" b="1" i="0" u="none" strike="noStrike" dirty="0">
                <a:solidFill>
                  <a:srgbClr val="333333"/>
                </a:solidFill>
                <a:effectLst/>
                <a:highlight>
                  <a:srgbClr val="FFFF00"/>
                </a:highlight>
              </a:rPr>
              <a:t>(C)</a:t>
            </a:r>
            <a:r>
              <a:rPr lang="en-US" sz="2800" b="0" i="0" dirty="0">
                <a:solidFill>
                  <a:srgbClr val="000000"/>
                </a:solidFill>
                <a:effectLst/>
                <a:highlight>
                  <a:srgbClr val="FFFF00"/>
                </a:highlight>
              </a:rPr>
              <a:t> — the floor plan financing interest of such taxpayer for such taxable year.</a:t>
            </a:r>
          </a:p>
          <a:p>
            <a:pPr lvl="1"/>
            <a:endParaRPr lang="en-US" sz="2800" b="0" i="0" dirty="0">
              <a:solidFill>
                <a:srgbClr val="000000"/>
              </a:solidFill>
              <a:effectLst/>
            </a:endParaRPr>
          </a:p>
          <a:p>
            <a:pPr lvl="1"/>
            <a:r>
              <a:rPr lang="en-US" sz="2800" b="0" i="0" dirty="0">
                <a:solidFill>
                  <a:srgbClr val="000000"/>
                </a:solidFill>
                <a:effectLst/>
              </a:rPr>
              <a:t>The amount determined under subparagraph (B) shall not be less than zero.</a:t>
            </a:r>
          </a:p>
          <a:p>
            <a:endParaRPr lang="en-US" sz="2800" b="0" i="0" dirty="0">
              <a:solidFill>
                <a:srgbClr val="333333"/>
              </a:solidFill>
              <a:effectLst/>
            </a:endParaRPr>
          </a:p>
          <a:p>
            <a:r>
              <a:rPr lang="en-US" sz="2800" dirty="0">
                <a:solidFill>
                  <a:srgbClr val="333333"/>
                </a:solidFill>
              </a:rPr>
              <a:t>IRC § 163(j)(1)</a:t>
            </a:r>
            <a:endParaRPr lang="en-US" sz="2800" dirty="0"/>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79</a:t>
            </a:fld>
            <a:endParaRPr lang="en-US" dirty="0"/>
          </a:p>
        </p:txBody>
      </p:sp>
    </p:spTree>
    <p:extLst>
      <p:ext uri="{BB962C8B-B14F-4D97-AF65-F5344CB8AC3E}">
        <p14:creationId xmlns:p14="http://schemas.microsoft.com/office/powerpoint/2010/main" val="464670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Deductions  – 2021 </a:t>
            </a:r>
            <a:r>
              <a:rPr lang="en-US" b="1" u="sng" dirty="0">
                <a:solidFill>
                  <a:srgbClr val="FF0000"/>
                </a:solidFill>
              </a:rPr>
              <a:t>Final</a:t>
            </a:r>
            <a:r>
              <a:rPr lang="en-US" dirty="0"/>
              <a:t> Treasury Regulations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690751"/>
            <a:ext cx="10774251" cy="6157214"/>
          </a:xfrm>
        </p:spPr>
        <p:txBody>
          <a:bodyPr>
            <a:noAutofit/>
          </a:bodyPr>
          <a:lstStyle/>
          <a:p>
            <a:pPr marL="0" indent="0">
              <a:buNone/>
            </a:pPr>
            <a:r>
              <a:rPr lang="en-US" sz="2050" dirty="0"/>
              <a:t>§ 1.163-15 </a:t>
            </a:r>
            <a:r>
              <a:rPr lang="en-US" sz="2050" i="1" dirty="0"/>
              <a:t>Debt Proceeds Distributed from Any Taxpayer Account or from Cash. </a:t>
            </a:r>
          </a:p>
          <a:p>
            <a:pPr marL="0" indent="0">
              <a:buNone/>
            </a:pPr>
            <a:r>
              <a:rPr lang="en-US" sz="2050" dirty="0"/>
              <a:t>§1.163(j)-0 Table of contents. </a:t>
            </a:r>
          </a:p>
          <a:p>
            <a:pPr marL="0" indent="0">
              <a:buNone/>
            </a:pPr>
            <a:r>
              <a:rPr lang="en-US" sz="2050" dirty="0"/>
              <a:t>§ 1.163(j)-1(b)(1)(iv)(A)(2) - (4), (B)(1) &amp; (2), (C)(1) &amp; (2), (D)(1) &amp; (2), (E), (F), &amp; (G), and 	(22)(iii)(F), (35) and (c)(4) </a:t>
            </a:r>
            <a:r>
              <a:rPr lang="en-US" sz="2050" i="1" dirty="0"/>
              <a:t>Definitions. </a:t>
            </a:r>
            <a:r>
              <a:rPr lang="en-US" sz="2050" dirty="0"/>
              <a:t>[also issued under 26 U.S.C. 163(j)(8)(B) and 26 	U.S.C. 1502 and 7805.]</a:t>
            </a:r>
          </a:p>
          <a:p>
            <a:pPr marL="0" indent="0">
              <a:buNone/>
            </a:pPr>
            <a:r>
              <a:rPr lang="en-US" sz="2050" dirty="0"/>
              <a:t>§ 1.163(j)-2(b)(3) &amp; (d)(3) </a:t>
            </a:r>
            <a:r>
              <a:rPr lang="en-US" sz="2050" i="1" dirty="0"/>
              <a:t>Deduction for business interest expense limited. </a:t>
            </a:r>
            <a:r>
              <a:rPr lang="en-US" sz="2050" dirty="0"/>
              <a:t>[also issued under 26 	U.S.C. 1502 and 7805.] 26 U.S.C. 163(j)(8)(B) and 26 U.S.C. 1502 and 7805.] </a:t>
            </a:r>
          </a:p>
          <a:p>
            <a:pPr marL="0" indent="0">
              <a:buNone/>
            </a:pPr>
            <a:r>
              <a:rPr lang="en-US" sz="2050" dirty="0"/>
              <a:t>§1.163(j)-6(c)(1) – (3), (d)(3) – (5), (e)(5), (f)(1)(iii), (g)(4), (n), &amp; (o)(24) – (26), (34) – (36) 	</a:t>
            </a:r>
            <a:r>
              <a:rPr lang="en-US" sz="2050" i="1" dirty="0"/>
              <a:t>Application of the business interest deduction limitation to partnerships and subchapter S 	corporations</a:t>
            </a:r>
          </a:p>
          <a:p>
            <a:pPr marL="0" indent="0">
              <a:buNone/>
            </a:pPr>
            <a:r>
              <a:rPr lang="en-US" sz="2050" dirty="0"/>
              <a:t>§ 1.163(j)-7(a), (c), (d), (e), (f), (g)(3) and (4), (h), (k), (l), and (m) </a:t>
            </a:r>
            <a:r>
              <a:rPr lang="en-US" sz="2050" i="1" dirty="0"/>
              <a:t>Application of the section 	163(j) limitation to foreign corporations and United States shareholders.</a:t>
            </a:r>
            <a:r>
              <a:rPr lang="en-US" sz="2050" dirty="0"/>
              <a:t>[also issued 	under 26 U.S.C. 163(j)(8)(B) and 26 U.S.C. 1502 and 7805.] </a:t>
            </a:r>
          </a:p>
          <a:p>
            <a:pPr marL="0" indent="0">
              <a:buNone/>
            </a:pPr>
            <a:r>
              <a:rPr lang="en-US" sz="2050" dirty="0"/>
              <a:t>§ 1.163(j)-10(c)(5)(ii)(D)(2) and (f)</a:t>
            </a:r>
            <a:r>
              <a:rPr lang="en-US" sz="2050" i="1" dirty="0"/>
              <a:t> Allocation of interest expense, interest income, and other 	items of expense and gross income to an excepted trade or business.</a:t>
            </a:r>
            <a:r>
              <a:rPr lang="en-US" sz="2050" dirty="0"/>
              <a:t> [also issued under 26 	U.S.C. 163(j)(8)(B) and 26 U.S.C. 1502 and 7805.] . . . (D) Limitations on application of look-	through rules. . . . (1) Inapplicability of look-through rule to partnerships or non-	consolidated C corporations to which the small business exemption applies. . . . (2) 	Limitation on application of look-through rule to C corporations. </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8</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77DF3A6-5935-42C7-AA24-F2FB645FB856}"/>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2</a:t>
            </a:r>
          </a:p>
        </p:txBody>
      </p:sp>
      <p:sp>
        <p:nvSpPr>
          <p:cNvPr id="5" name="TextBox 4">
            <a:extLst>
              <a:ext uri="{FF2B5EF4-FFF2-40B4-BE49-F238E27FC236}">
                <a16:creationId xmlns:a16="http://schemas.microsoft.com/office/drawing/2014/main" id="{1FB6FE84-3F6B-48B7-95D7-90A3B24B1DC6}"/>
              </a:ext>
            </a:extLst>
          </p:cNvPr>
          <p:cNvSpPr txBox="1"/>
          <p:nvPr/>
        </p:nvSpPr>
        <p:spPr>
          <a:xfrm>
            <a:off x="8954426" y="914404"/>
            <a:ext cx="2798949" cy="707886"/>
          </a:xfrm>
          <a:prstGeom prst="rect">
            <a:avLst/>
          </a:prstGeom>
          <a:noFill/>
          <a:ln w="38100">
            <a:solidFill>
              <a:srgbClr val="FF0000"/>
            </a:solidFill>
          </a:ln>
        </p:spPr>
        <p:txBody>
          <a:bodyPr wrap="square" rtlCol="0">
            <a:spAutoFit/>
          </a:bodyPr>
          <a:lstStyle/>
          <a:p>
            <a:r>
              <a:rPr lang="en-US" sz="2000" dirty="0"/>
              <a:t>Delayed by Biden </a:t>
            </a:r>
            <a:r>
              <a:rPr lang="en-US" sz="2000" dirty="0" err="1"/>
              <a:t>Execu-tive</a:t>
            </a:r>
            <a:r>
              <a:rPr lang="en-US" sz="2000" dirty="0"/>
              <a:t> Order (Jan. 20, 2021)</a:t>
            </a:r>
          </a:p>
        </p:txBody>
      </p:sp>
    </p:spTree>
    <p:extLst>
      <p:ext uri="{BB962C8B-B14F-4D97-AF65-F5344CB8AC3E}">
        <p14:creationId xmlns:p14="http://schemas.microsoft.com/office/powerpoint/2010/main" val="168171565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6247864"/>
          </a:xfrm>
          <a:prstGeom prst="rect">
            <a:avLst/>
          </a:prstGeom>
          <a:noFill/>
        </p:spPr>
        <p:txBody>
          <a:bodyPr wrap="square" rtlCol="0">
            <a:spAutoFit/>
          </a:bodyPr>
          <a:lstStyle/>
          <a:p>
            <a:pPr lvl="1"/>
            <a:r>
              <a:rPr lang="en-US" sz="2500" b="1" i="0" u="none" strike="noStrike" dirty="0">
                <a:solidFill>
                  <a:srgbClr val="333333"/>
                </a:solidFill>
                <a:effectLst/>
              </a:rPr>
              <a:t>I.R.C. § 163(j)(9)</a:t>
            </a:r>
            <a:r>
              <a:rPr lang="en-US" sz="2500" b="0" i="0" dirty="0">
                <a:solidFill>
                  <a:srgbClr val="000000"/>
                </a:solidFill>
                <a:effectLst/>
              </a:rPr>
              <a:t> </a:t>
            </a:r>
            <a:r>
              <a:rPr lang="en-US" sz="2500" b="1" i="0" dirty="0">
                <a:solidFill>
                  <a:srgbClr val="000000"/>
                </a:solidFill>
                <a:effectLst/>
              </a:rPr>
              <a:t>Floor Plan Financing Interest Defined</a:t>
            </a:r>
            <a:r>
              <a:rPr lang="en-US" sz="2500" b="0" i="0" dirty="0">
                <a:solidFill>
                  <a:srgbClr val="000000"/>
                </a:solidFill>
                <a:effectLst/>
              </a:rPr>
              <a:t> — For purposes of this subsection—</a:t>
            </a:r>
          </a:p>
          <a:p>
            <a:pPr lvl="1"/>
            <a:r>
              <a:rPr lang="en-US" sz="2500" b="1" i="0" u="none" strike="noStrike" dirty="0">
                <a:solidFill>
                  <a:srgbClr val="333333"/>
                </a:solidFill>
                <a:effectLst/>
              </a:rPr>
              <a:t>(A)</a:t>
            </a:r>
            <a:r>
              <a:rPr lang="en-US" sz="2500" b="0" i="0" dirty="0">
                <a:solidFill>
                  <a:srgbClr val="000000"/>
                </a:solidFill>
                <a:effectLst/>
              </a:rPr>
              <a:t> </a:t>
            </a:r>
            <a:r>
              <a:rPr lang="en-US" sz="2500" b="1" i="0" dirty="0">
                <a:solidFill>
                  <a:srgbClr val="000000"/>
                </a:solidFill>
                <a:effectLst/>
              </a:rPr>
              <a:t>In General</a:t>
            </a:r>
            <a:r>
              <a:rPr lang="en-US" sz="2500" b="0" i="0" dirty="0">
                <a:solidFill>
                  <a:srgbClr val="000000"/>
                </a:solidFill>
                <a:effectLst/>
              </a:rPr>
              <a:t> — The term “floor plan financing interest” means interest paid or accrued on floor plan financing indebtedness.</a:t>
            </a:r>
          </a:p>
          <a:p>
            <a:pPr lvl="1"/>
            <a:r>
              <a:rPr lang="en-US" sz="2500" b="1" i="0" u="none" strike="noStrike" dirty="0">
                <a:solidFill>
                  <a:srgbClr val="333333"/>
                </a:solidFill>
                <a:effectLst/>
              </a:rPr>
              <a:t>(B)</a:t>
            </a:r>
            <a:r>
              <a:rPr lang="en-US" sz="2500" b="0" i="0" dirty="0">
                <a:solidFill>
                  <a:srgbClr val="000000"/>
                </a:solidFill>
                <a:effectLst/>
              </a:rPr>
              <a:t> </a:t>
            </a:r>
            <a:r>
              <a:rPr lang="en-US" sz="2500" b="1" i="0" dirty="0">
                <a:solidFill>
                  <a:srgbClr val="000000"/>
                </a:solidFill>
                <a:effectLst/>
              </a:rPr>
              <a:t>Floor Plan Financing Indebtedness</a:t>
            </a:r>
            <a:r>
              <a:rPr lang="en-US" sz="2500" b="0" i="0" dirty="0">
                <a:solidFill>
                  <a:srgbClr val="000000"/>
                </a:solidFill>
                <a:effectLst/>
              </a:rPr>
              <a:t> — The term “floor plan financing indebtedness” means indebtedness—</a:t>
            </a:r>
          </a:p>
          <a:p>
            <a:pPr lvl="1"/>
            <a:r>
              <a:rPr lang="en-US" sz="2500" b="1" i="0" u="none" strike="noStrike" dirty="0">
                <a:solidFill>
                  <a:srgbClr val="333333"/>
                </a:solidFill>
                <a:effectLst/>
              </a:rPr>
              <a:t>(</a:t>
            </a:r>
            <a:r>
              <a:rPr lang="en-US" sz="2500" b="1" i="0" u="none" strike="noStrike" dirty="0" err="1">
                <a:solidFill>
                  <a:srgbClr val="333333"/>
                </a:solidFill>
                <a:effectLst/>
              </a:rPr>
              <a:t>i</a:t>
            </a:r>
            <a:r>
              <a:rPr lang="en-US" sz="2500" b="1" i="0" u="none" strike="noStrike" dirty="0">
                <a:solidFill>
                  <a:srgbClr val="333333"/>
                </a:solidFill>
                <a:effectLst/>
              </a:rPr>
              <a:t>)</a:t>
            </a:r>
            <a:r>
              <a:rPr lang="en-US" sz="2500" b="0" i="0" dirty="0">
                <a:solidFill>
                  <a:srgbClr val="000000"/>
                </a:solidFill>
                <a:effectLst/>
              </a:rPr>
              <a:t> — used to finance the acquisition of motor vehicles held for sale or lease, </a:t>
            </a:r>
            <a:r>
              <a:rPr lang="en-US" sz="2500" b="0" i="0" dirty="0">
                <a:solidFill>
                  <a:srgbClr val="000000"/>
                </a:solidFill>
                <a:effectLst/>
                <a:highlight>
                  <a:srgbClr val="FFFF00"/>
                </a:highlight>
              </a:rPr>
              <a:t>and</a:t>
            </a:r>
          </a:p>
          <a:p>
            <a:pPr lvl="1"/>
            <a:r>
              <a:rPr lang="en-US" sz="2500" b="1" i="0" u="none" strike="noStrike" dirty="0">
                <a:solidFill>
                  <a:srgbClr val="333333"/>
                </a:solidFill>
                <a:effectLst/>
              </a:rPr>
              <a:t>(ii)</a:t>
            </a:r>
            <a:r>
              <a:rPr lang="en-US" sz="2500" b="0" i="0" dirty="0">
                <a:solidFill>
                  <a:srgbClr val="000000"/>
                </a:solidFill>
                <a:effectLst/>
              </a:rPr>
              <a:t> — secured by the inventory so acquired.</a:t>
            </a:r>
          </a:p>
          <a:p>
            <a:pPr lvl="1"/>
            <a:r>
              <a:rPr lang="en-US" sz="2500" b="1" i="0" u="none" strike="noStrike" dirty="0">
                <a:solidFill>
                  <a:srgbClr val="333333"/>
                </a:solidFill>
                <a:effectLst/>
              </a:rPr>
              <a:t>(C)</a:t>
            </a:r>
            <a:r>
              <a:rPr lang="en-US" sz="2500" b="0" i="0" dirty="0">
                <a:solidFill>
                  <a:srgbClr val="000000"/>
                </a:solidFill>
                <a:effectLst/>
              </a:rPr>
              <a:t> </a:t>
            </a:r>
            <a:r>
              <a:rPr lang="en-US" sz="2500" b="1" i="0" dirty="0">
                <a:solidFill>
                  <a:srgbClr val="000000"/>
                </a:solidFill>
                <a:effectLst/>
              </a:rPr>
              <a:t>Motor Vehicle</a:t>
            </a:r>
            <a:r>
              <a:rPr lang="en-US" sz="2500" b="0" i="0" dirty="0">
                <a:solidFill>
                  <a:srgbClr val="000000"/>
                </a:solidFill>
                <a:effectLst/>
              </a:rPr>
              <a:t> — The term “motor vehicle” means a motor vehicle that is </a:t>
            </a:r>
            <a:r>
              <a:rPr lang="en-US" sz="2500" b="0" i="0" dirty="0">
                <a:solidFill>
                  <a:srgbClr val="000000"/>
                </a:solidFill>
                <a:effectLst/>
                <a:highlight>
                  <a:srgbClr val="FFFF00"/>
                </a:highlight>
              </a:rPr>
              <a:t>any</a:t>
            </a:r>
            <a:r>
              <a:rPr lang="en-US" sz="2500" b="0" i="0" dirty="0">
                <a:solidFill>
                  <a:srgbClr val="000000"/>
                </a:solidFill>
                <a:effectLst/>
              </a:rPr>
              <a:t> of the following:</a:t>
            </a:r>
          </a:p>
          <a:p>
            <a:pPr lvl="1"/>
            <a:r>
              <a:rPr lang="en-US" sz="2500" b="1" i="0" u="none" strike="noStrike" dirty="0">
                <a:solidFill>
                  <a:srgbClr val="333333"/>
                </a:solidFill>
                <a:effectLst/>
              </a:rPr>
              <a:t>(</a:t>
            </a:r>
            <a:r>
              <a:rPr lang="en-US" sz="2500" b="1" i="0" u="none" strike="noStrike" dirty="0" err="1">
                <a:solidFill>
                  <a:srgbClr val="333333"/>
                </a:solidFill>
                <a:effectLst/>
              </a:rPr>
              <a:t>i</a:t>
            </a:r>
            <a:r>
              <a:rPr lang="en-US" sz="2500" b="1" i="0" u="none" strike="noStrike" dirty="0">
                <a:solidFill>
                  <a:srgbClr val="333333"/>
                </a:solidFill>
                <a:effectLst/>
              </a:rPr>
              <a:t>)</a:t>
            </a:r>
            <a:r>
              <a:rPr lang="en-US" sz="2500" b="0" i="0" dirty="0">
                <a:solidFill>
                  <a:srgbClr val="000000"/>
                </a:solidFill>
                <a:effectLst/>
              </a:rPr>
              <a:t> — Any self-propelled vehicle designed for transporting persons or property on a public street, highway, or road.</a:t>
            </a:r>
          </a:p>
          <a:p>
            <a:pPr lvl="1"/>
            <a:r>
              <a:rPr lang="en-US" sz="2500" b="1" i="0" u="none" strike="noStrike" dirty="0">
                <a:solidFill>
                  <a:srgbClr val="333333"/>
                </a:solidFill>
                <a:effectLst/>
              </a:rPr>
              <a:t>(ii)</a:t>
            </a:r>
            <a:r>
              <a:rPr lang="en-US" sz="2500" b="0" i="0" dirty="0">
                <a:solidFill>
                  <a:srgbClr val="000000"/>
                </a:solidFill>
                <a:effectLst/>
              </a:rPr>
              <a:t> — A boat.</a:t>
            </a:r>
          </a:p>
          <a:p>
            <a:pPr lvl="1"/>
            <a:r>
              <a:rPr lang="en-US" sz="2500" b="1" i="0" u="none" strike="noStrike" dirty="0">
                <a:solidFill>
                  <a:srgbClr val="333333"/>
                </a:solidFill>
                <a:effectLst/>
              </a:rPr>
              <a:t>(iii)</a:t>
            </a:r>
            <a:r>
              <a:rPr lang="en-US" sz="2500" b="0" i="0" dirty="0">
                <a:solidFill>
                  <a:srgbClr val="000000"/>
                </a:solidFill>
                <a:effectLst/>
              </a:rPr>
              <a:t> — Farm machinery or equipment.</a:t>
            </a:r>
          </a:p>
          <a:p>
            <a:endParaRPr lang="en-US" sz="2500" b="0" i="0" dirty="0">
              <a:solidFill>
                <a:srgbClr val="333333"/>
              </a:solidFill>
              <a:effectLst/>
            </a:endParaRPr>
          </a:p>
          <a:p>
            <a:r>
              <a:rPr lang="en-US" sz="2500" dirty="0">
                <a:solidFill>
                  <a:srgbClr val="333333"/>
                </a:solidFill>
              </a:rPr>
              <a:t>IRC § 163(j)(1)(C) and (9) and Treas. Reg. § 1.163(j)-1(b)(18) and (19)</a:t>
            </a:r>
            <a:r>
              <a:rPr lang="en-US" sz="2800" dirty="0"/>
              <a:t> (</a:t>
            </a:r>
            <a:r>
              <a:rPr lang="en-US" sz="2800" b="1" dirty="0">
                <a:solidFill>
                  <a:srgbClr val="FF0000"/>
                </a:solidFill>
              </a:rPr>
              <a:t>2020</a:t>
            </a:r>
            <a:r>
              <a:rPr lang="en-US" sz="2800" dirty="0"/>
              <a:t>)</a:t>
            </a:r>
            <a:endParaRPr lang="en-US" sz="2500" dirty="0"/>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80</a:t>
            </a:fld>
            <a:endParaRPr lang="en-US" dirty="0"/>
          </a:p>
        </p:txBody>
      </p:sp>
      <p:sp>
        <p:nvSpPr>
          <p:cNvPr id="9" name="Title 1">
            <a:extLst>
              <a:ext uri="{FF2B5EF4-FFF2-40B4-BE49-F238E27FC236}">
                <a16:creationId xmlns:a16="http://schemas.microsoft.com/office/drawing/2014/main" id="{B0982A75-F413-4171-BFD2-C4941ED021A8}"/>
              </a:ext>
            </a:extLst>
          </p:cNvPr>
          <p:cNvSpPr>
            <a:spLocks noGrp="1"/>
          </p:cNvSpPr>
          <p:nvPr>
            <p:ph type="title"/>
          </p:nvPr>
        </p:nvSpPr>
        <p:spPr>
          <a:xfrm>
            <a:off x="713681" y="93757"/>
            <a:ext cx="10760925" cy="484881"/>
          </a:xfrm>
        </p:spPr>
        <p:txBody>
          <a:bodyPr>
            <a:normAutofit fontScale="90000"/>
          </a:bodyPr>
          <a:lstStyle/>
          <a:p>
            <a:pPr algn="ctr"/>
            <a:r>
              <a:rPr lang="en-US" dirty="0"/>
              <a:t>BIE Deduction Enabler – Floor Plan – IRC § 163(j)(9)</a:t>
            </a:r>
          </a:p>
        </p:txBody>
      </p:sp>
    </p:spTree>
    <p:extLst>
      <p:ext uri="{BB962C8B-B14F-4D97-AF65-F5344CB8AC3E}">
        <p14:creationId xmlns:p14="http://schemas.microsoft.com/office/powerpoint/2010/main" val="163339204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93757"/>
            <a:ext cx="12192000" cy="484881"/>
          </a:xfrm>
        </p:spPr>
        <p:txBody>
          <a:bodyPr>
            <a:noAutofit/>
          </a:bodyPr>
          <a:lstStyle/>
          <a:p>
            <a:pPr algn="ctr"/>
            <a:r>
              <a:rPr lang="en-US" sz="3050" dirty="0"/>
              <a:t>BIE Deduction Enabler – Floor Plan – Treas. Reg. § 1.163-1(b)(18), (19), &amp; (26)</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11184240" cy="5978560"/>
          </a:xfrm>
          <a:prstGeom prst="rect">
            <a:avLst/>
          </a:prstGeom>
          <a:noFill/>
        </p:spPr>
        <p:txBody>
          <a:bodyPr wrap="square" rtlCol="0">
            <a:spAutoFit/>
          </a:bodyPr>
          <a:lstStyle/>
          <a:p>
            <a:pPr lvl="1"/>
            <a:r>
              <a:rPr lang="en-US" sz="2550" dirty="0"/>
              <a:t>(18) Floor plan financing indebtedness. The term floor plan financing indebtedness means indebtedness– </a:t>
            </a:r>
          </a:p>
          <a:p>
            <a:pPr marL="1028700" lvl="1" indent="-571500">
              <a:buAutoNum type="romanLcParenBoth"/>
            </a:pPr>
            <a:r>
              <a:rPr lang="en-US" sz="2550" dirty="0"/>
              <a:t>Used to finance the acquisition of motor vehicles held for sale or lease; </a:t>
            </a:r>
            <a:r>
              <a:rPr lang="en-US" sz="2550" dirty="0">
                <a:highlight>
                  <a:srgbClr val="FFFF00"/>
                </a:highlight>
              </a:rPr>
              <a:t>and</a:t>
            </a:r>
            <a:r>
              <a:rPr lang="en-US" sz="2550" dirty="0"/>
              <a:t> </a:t>
            </a:r>
          </a:p>
          <a:p>
            <a:pPr marL="1028700" lvl="1" indent="-571500">
              <a:buAutoNum type="romanLcParenBoth"/>
            </a:pPr>
            <a:r>
              <a:rPr lang="en-US" sz="2550" dirty="0"/>
              <a:t>Secured by the motor vehicles so acquired. </a:t>
            </a:r>
          </a:p>
          <a:p>
            <a:pPr lvl="1"/>
            <a:r>
              <a:rPr lang="en-US" sz="2550" dirty="0"/>
              <a:t>. . . </a:t>
            </a:r>
          </a:p>
          <a:p>
            <a:pPr lvl="1"/>
            <a:r>
              <a:rPr lang="en-US" sz="2550" dirty="0"/>
              <a:t>(19) Floor plan financing interest expense. The term floor plan financing interest expense means interest paid or accrued on floor plan financing indebtedness. For purposes of the section 163(j) regulations, all floor plan financing interest expense is treated as business interest expense. See paragraph (b)(3) of this section.</a:t>
            </a:r>
          </a:p>
          <a:p>
            <a:pPr lvl="1"/>
            <a:r>
              <a:rPr lang="en-US" sz="2550" dirty="0"/>
              <a:t>. . . </a:t>
            </a:r>
          </a:p>
          <a:p>
            <a:pPr lvl="1"/>
            <a:r>
              <a:rPr lang="en-US" sz="2550" b="0" i="0" dirty="0">
                <a:solidFill>
                  <a:srgbClr val="333333"/>
                </a:solidFill>
                <a:effectLst/>
              </a:rPr>
              <a:t>(26) </a:t>
            </a:r>
            <a:r>
              <a:rPr lang="en-US" sz="2550" b="0" i="1" dirty="0">
                <a:solidFill>
                  <a:srgbClr val="333333"/>
                </a:solidFill>
                <a:effectLst/>
              </a:rPr>
              <a:t>Motor vehicle.</a:t>
            </a:r>
            <a:r>
              <a:rPr lang="en-US" sz="2550" b="0" i="0" dirty="0">
                <a:solidFill>
                  <a:srgbClr val="333333"/>
                </a:solidFill>
                <a:effectLst/>
              </a:rPr>
              <a:t> The term </a:t>
            </a:r>
            <a:r>
              <a:rPr lang="en-US" sz="2550" b="0" i="1" dirty="0">
                <a:solidFill>
                  <a:srgbClr val="333333"/>
                </a:solidFill>
                <a:effectLst/>
              </a:rPr>
              <a:t>motor vehicle</a:t>
            </a:r>
            <a:r>
              <a:rPr lang="en-US" sz="2550" b="0" i="0" dirty="0">
                <a:solidFill>
                  <a:srgbClr val="333333"/>
                </a:solidFill>
                <a:effectLst/>
              </a:rPr>
              <a:t> means a motor vehicle as defined in section 163(j)(9)(C).</a:t>
            </a:r>
          </a:p>
          <a:p>
            <a:endParaRPr lang="en-US" sz="2550" dirty="0">
              <a:solidFill>
                <a:srgbClr val="333333"/>
              </a:solidFill>
            </a:endParaRPr>
          </a:p>
          <a:p>
            <a:r>
              <a:rPr lang="en-US" sz="2550" dirty="0">
                <a:solidFill>
                  <a:srgbClr val="333333"/>
                </a:solidFill>
              </a:rPr>
              <a:t>Treas. Reg. § 1.163(j)-1(b)(18), (19), and (26)</a:t>
            </a:r>
            <a:r>
              <a:rPr lang="en-US" sz="2800" dirty="0"/>
              <a:t> (</a:t>
            </a:r>
            <a:r>
              <a:rPr lang="en-US" sz="2800" b="1" dirty="0">
                <a:solidFill>
                  <a:srgbClr val="FF0000"/>
                </a:solidFill>
              </a:rPr>
              <a:t>2020</a:t>
            </a:r>
            <a:r>
              <a:rPr lang="en-US" sz="2800" dirty="0"/>
              <a:t>)</a:t>
            </a:r>
            <a:endParaRPr lang="en-US" sz="2550" dirty="0"/>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81</a:t>
            </a:fld>
            <a:endParaRPr lang="en-US" dirty="0"/>
          </a:p>
        </p:txBody>
      </p:sp>
    </p:spTree>
    <p:extLst>
      <p:ext uri="{BB962C8B-B14F-4D97-AF65-F5344CB8AC3E}">
        <p14:creationId xmlns:p14="http://schemas.microsoft.com/office/powerpoint/2010/main" val="290311705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72425" y="113428"/>
            <a:ext cx="12012328" cy="484881"/>
          </a:xfrm>
        </p:spPr>
        <p:txBody>
          <a:bodyPr>
            <a:noAutofit/>
          </a:bodyPr>
          <a:lstStyle/>
          <a:p>
            <a:pPr algn="ctr"/>
            <a:r>
              <a:rPr lang="en-US" sz="4000" dirty="0"/>
              <a:t>Floor Plan Financing Interest for Business Interest Expense</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700680"/>
            <a:ext cx="10761372" cy="6157319"/>
          </a:xfrm>
        </p:spPr>
        <p:txBody>
          <a:bodyPr>
            <a:noAutofit/>
          </a:bodyPr>
          <a:lstStyle/>
          <a:p>
            <a:pPr marL="457200" lvl="1" indent="0">
              <a:buNone/>
            </a:pPr>
            <a:r>
              <a:rPr lang="en-US" dirty="0"/>
              <a:t>(4) </a:t>
            </a:r>
            <a:r>
              <a:rPr lang="en-US" i="1" dirty="0"/>
              <a:t>Example 4: Floor plan financing interest expense</a:t>
            </a:r>
            <a:r>
              <a:rPr lang="en-US" dirty="0"/>
              <a:t>—</a:t>
            </a:r>
          </a:p>
          <a:p>
            <a:pPr marL="457200" lvl="1" indent="0">
              <a:buNone/>
            </a:pPr>
            <a:r>
              <a:rPr lang="en-US" dirty="0"/>
              <a:t>(</a:t>
            </a:r>
            <a:r>
              <a:rPr lang="en-US" dirty="0" err="1"/>
              <a:t>i</a:t>
            </a:r>
            <a:r>
              <a:rPr lang="en-US" dirty="0"/>
              <a:t>) </a:t>
            </a:r>
            <a:r>
              <a:rPr lang="en-US" i="1" dirty="0"/>
              <a:t>Facts</a:t>
            </a:r>
            <a:r>
              <a:rPr lang="en-US" dirty="0"/>
              <a:t>. C is the sole proprietor of an automobile dealership that uses a cash method of accounting. In the 2021 taxable year, C paid $30x of interest on a loan that was obtained to purchase sedans for sale by the dealership. The indebtedness is secured by the sedans purchased with the loan proceeds. In addition, C paid $20x of interest on a loan, secured by the dealership’s office equipment, which C obtained to purchase convertibles for sale by the dealership. </a:t>
            </a:r>
          </a:p>
          <a:p>
            <a:pPr marL="457200" lvl="1" indent="0">
              <a:buNone/>
            </a:pPr>
            <a:r>
              <a:rPr lang="en-US" dirty="0"/>
              <a:t>(ii) </a:t>
            </a:r>
            <a:r>
              <a:rPr lang="en-US" i="1" dirty="0"/>
              <a:t>Analysis</a:t>
            </a:r>
            <a:r>
              <a:rPr lang="en-US" dirty="0"/>
              <a:t>. For the purpose of calculating C’s section 163(j) limitation, only the $30x of interest paid on the loan to purchase the sedans is floor plan financing interest expense. </a:t>
            </a:r>
            <a:r>
              <a:rPr lang="en-US" dirty="0">
                <a:highlight>
                  <a:srgbClr val="FFFF00"/>
                </a:highlight>
              </a:rPr>
              <a:t>The $20x paid on the loan to purchase the convertibles is not floor plan financing interest expense for purposes of section 163(j) because the indebtedness was not secured by the inventory of convertibles</a:t>
            </a:r>
            <a:r>
              <a:rPr lang="en-US" dirty="0"/>
              <a:t>. However, because under § 1.163(j)–10 the interest paid on the loan to purchase the convertibles is properly allocable to C’s dealership trade or business, and because floor plan financing interest expense is also business interest expense, C has $50x of business interest expense for the 2021 taxable year.  	</a:t>
            </a:r>
          </a:p>
          <a:p>
            <a:pPr marL="0" indent="0">
              <a:buNone/>
            </a:pPr>
            <a:r>
              <a:rPr lang="en-US" sz="2400" dirty="0"/>
              <a:t>IRC § 163(j)(1) and (9) and </a:t>
            </a:r>
            <a:r>
              <a:rPr lang="en-US" sz="2400" strike="sngStrike" dirty="0">
                <a:highlight>
                  <a:srgbClr val="FFFF00"/>
                </a:highlight>
              </a:rPr>
              <a:t>Prop.</a:t>
            </a:r>
            <a:r>
              <a:rPr lang="en-US" sz="2400" dirty="0"/>
              <a:t> Treas. Reg. § 1.163(j)-2</a:t>
            </a:r>
            <a:r>
              <a:rPr lang="en-US" sz="2400" strike="sngStrike" dirty="0">
                <a:highlight>
                  <a:srgbClr val="FFFF00"/>
                </a:highlight>
              </a:rPr>
              <a:t>(g)</a:t>
            </a:r>
            <a:r>
              <a:rPr lang="en-US" sz="2400" dirty="0">
                <a:highlight>
                  <a:srgbClr val="FFFF00"/>
                </a:highlight>
              </a:rPr>
              <a:t>(h)</a:t>
            </a:r>
            <a:r>
              <a:rPr lang="en-US" sz="2400" dirty="0"/>
              <a:t>(4) (</a:t>
            </a:r>
            <a:r>
              <a:rPr lang="en-US" sz="2400" b="1" dirty="0">
                <a:solidFill>
                  <a:srgbClr val="FF0000"/>
                </a:solidFill>
              </a:rPr>
              <a:t>2020</a:t>
            </a:r>
            <a:r>
              <a:rPr lang="en-US" sz="2400" dirty="0"/>
              <a:t>)</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316813DB-9E2B-4898-9A8D-78149B5E8B2D}"/>
              </a:ext>
            </a:extLst>
          </p:cNvPr>
          <p:cNvSpPr>
            <a:spLocks noGrp="1"/>
          </p:cNvSpPr>
          <p:nvPr>
            <p:ph type="sldNum" sz="quarter" idx="12"/>
          </p:nvPr>
        </p:nvSpPr>
        <p:spPr/>
        <p:txBody>
          <a:bodyPr/>
          <a:lstStyle/>
          <a:p>
            <a:fld id="{59999BA8-5833-4EBD-87D2-B05BF3439043}" type="slidenum">
              <a:rPr lang="en-US" smtClean="0"/>
              <a:t>82</a:t>
            </a:fld>
            <a:endParaRPr lang="en-US" dirty="0"/>
          </a:p>
        </p:txBody>
      </p:sp>
      <p:sp>
        <p:nvSpPr>
          <p:cNvPr id="7" name="TextBox 6">
            <a:extLst>
              <a:ext uri="{FF2B5EF4-FFF2-40B4-BE49-F238E27FC236}">
                <a16:creationId xmlns:a16="http://schemas.microsoft.com/office/drawing/2014/main" id="{2771861C-A794-4CC2-81CC-17356DD2B11A}"/>
              </a:ext>
            </a:extLst>
          </p:cNvPr>
          <p:cNvSpPr txBox="1"/>
          <p:nvPr/>
        </p:nvSpPr>
        <p:spPr>
          <a:xfrm>
            <a:off x="10983951" y="789269"/>
            <a:ext cx="1086130" cy="646331"/>
          </a:xfrm>
          <a:prstGeom prst="rect">
            <a:avLst/>
          </a:prstGeom>
          <a:noFill/>
          <a:ln w="38100">
            <a:solidFill>
              <a:srgbClr val="00B050"/>
            </a:solidFill>
          </a:ln>
        </p:spPr>
        <p:txBody>
          <a:bodyPr wrap="square" rtlCol="0">
            <a:spAutoFit/>
          </a:bodyPr>
          <a:lstStyle/>
          <a:p>
            <a:r>
              <a:rPr lang="en-US" sz="3600" b="1" dirty="0">
                <a:solidFill>
                  <a:srgbClr val="00B050"/>
                </a:solidFill>
              </a:rPr>
              <a:t>Ex. 3</a:t>
            </a:r>
          </a:p>
        </p:txBody>
      </p:sp>
    </p:spTree>
    <p:extLst>
      <p:ext uri="{BB962C8B-B14F-4D97-AF65-F5344CB8AC3E}">
        <p14:creationId xmlns:p14="http://schemas.microsoft.com/office/powerpoint/2010/main" val="74156212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78058" y="111510"/>
            <a:ext cx="11998713" cy="484881"/>
          </a:xfrm>
        </p:spPr>
        <p:txBody>
          <a:bodyPr>
            <a:noAutofit/>
          </a:bodyPr>
          <a:lstStyle/>
          <a:p>
            <a:pPr algn="ctr"/>
            <a:r>
              <a:rPr lang="en-US" sz="3100" dirty="0"/>
              <a:t>Trade or Business Exceptions – Bonus </a:t>
            </a:r>
            <a:r>
              <a:rPr lang="en-US" sz="3100" dirty="0" err="1"/>
              <a:t>Depr</a:t>
            </a:r>
            <a:r>
              <a:rPr lang="en-US" sz="3100" dirty="0"/>
              <a:t>. - IRC § 168(k)(1), (2), (6), &amp; (9)</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0" indent="0" algn="l">
              <a:spcBef>
                <a:spcPts val="300"/>
              </a:spcBef>
              <a:spcAft>
                <a:spcPts val="300"/>
              </a:spcAft>
              <a:buNone/>
            </a:pPr>
            <a:r>
              <a:rPr lang="en-US" sz="950" b="1" i="0" dirty="0">
                <a:solidFill>
                  <a:srgbClr val="333333"/>
                </a:solidFill>
                <a:effectLst/>
                <a:highlight>
                  <a:srgbClr val="FFFF00"/>
                </a:highlight>
              </a:rPr>
              <a:t>(k) </a:t>
            </a:r>
            <a:r>
              <a:rPr lang="en-US" sz="950" b="1" i="0" cap="small" dirty="0">
                <a:solidFill>
                  <a:srgbClr val="333333"/>
                </a:solidFill>
                <a:effectLst/>
                <a:highlight>
                  <a:srgbClr val="FFFF00"/>
                </a:highlight>
              </a:rPr>
              <a:t>Special allowance for certain property – </a:t>
            </a:r>
          </a:p>
          <a:p>
            <a:pPr marL="0" indent="0" algn="l">
              <a:spcBef>
                <a:spcPts val="300"/>
              </a:spcBef>
              <a:spcAft>
                <a:spcPts val="300"/>
              </a:spcAft>
              <a:buNone/>
            </a:pPr>
            <a:r>
              <a:rPr lang="en-US" sz="950" b="1" i="0" cap="small" dirty="0">
                <a:solidFill>
                  <a:srgbClr val="333333"/>
                </a:solidFill>
                <a:effectLst/>
                <a:highlight>
                  <a:srgbClr val="FFFF00"/>
                </a:highlight>
              </a:rPr>
              <a:t>(1) Additional allowance - </a:t>
            </a:r>
            <a:r>
              <a:rPr lang="en-US" sz="950" b="0" i="0" dirty="0">
                <a:solidFill>
                  <a:srgbClr val="333333"/>
                </a:solidFill>
                <a:effectLst/>
                <a:highlight>
                  <a:srgbClr val="FFFF00"/>
                </a:highlight>
              </a:rPr>
              <a:t>In the case of any </a:t>
            </a:r>
            <a:r>
              <a:rPr lang="en-US" sz="950" b="0" i="0" u="none" strike="noStrike" dirty="0">
                <a:solidFill>
                  <a:srgbClr val="0068AC"/>
                </a:solidFill>
                <a:effectLst/>
                <a:highlight>
                  <a:srgbClr val="FFFF00"/>
                </a:highlight>
                <a:hlinkClick r:id="rId2"/>
              </a:rPr>
              <a:t>qualified property</a:t>
            </a:r>
            <a:r>
              <a:rPr lang="en-US" sz="950" b="0" i="0" dirty="0">
                <a:solidFill>
                  <a:srgbClr val="333333"/>
                </a:solidFill>
                <a:effectLst/>
                <a:highlight>
                  <a:srgbClr val="FFFF00"/>
                </a:highlight>
              </a:rPr>
              <a:t>—</a:t>
            </a:r>
          </a:p>
          <a:p>
            <a:pPr marL="0" indent="0" algn="l">
              <a:spcBef>
                <a:spcPts val="300"/>
              </a:spcBef>
              <a:spcAft>
                <a:spcPts val="300"/>
              </a:spcAft>
              <a:buNone/>
            </a:pPr>
            <a:r>
              <a:rPr lang="en-US" sz="950" b="1" i="0" dirty="0">
                <a:solidFill>
                  <a:srgbClr val="333333"/>
                </a:solidFill>
                <a:effectLst/>
              </a:rPr>
              <a:t>(A) </a:t>
            </a:r>
            <a:r>
              <a:rPr lang="en-US" sz="950" b="0" i="0" dirty="0">
                <a:solidFill>
                  <a:srgbClr val="333333"/>
                </a:solidFill>
                <a:effectLst/>
              </a:rPr>
              <a:t>the depreciation deduction provided by section 167(a) for the taxable year in which such property is placed in service shall include an allowance equal to the </a:t>
            </a:r>
            <a:r>
              <a:rPr lang="en-US" sz="950" b="0" i="0" u="none" strike="noStrike" dirty="0">
                <a:solidFill>
                  <a:srgbClr val="0068AC"/>
                </a:solidFill>
                <a:effectLst/>
                <a:hlinkClick r:id="rId3"/>
              </a:rPr>
              <a:t>applicable percentage</a:t>
            </a:r>
            <a:r>
              <a:rPr lang="en-US" sz="950" b="0" i="0" dirty="0">
                <a:solidFill>
                  <a:srgbClr val="333333"/>
                </a:solidFill>
                <a:effectLst/>
              </a:rPr>
              <a:t> of the adjusted basis of the</a:t>
            </a:r>
            <a:r>
              <a:rPr lang="en-US" sz="950" b="0" i="0" u="none" strike="noStrike" dirty="0">
                <a:solidFill>
                  <a:srgbClr val="0068AC"/>
                </a:solidFill>
                <a:effectLst/>
                <a:hlinkClick r:id="rId4"/>
              </a:rPr>
              <a:t> qualified property,</a:t>
            </a:r>
            <a:r>
              <a:rPr lang="en-US" sz="950" b="0" i="0" dirty="0">
                <a:solidFill>
                  <a:srgbClr val="333333"/>
                </a:solidFill>
                <a:effectLst/>
              </a:rPr>
              <a:t> and</a:t>
            </a:r>
          </a:p>
          <a:p>
            <a:pPr marL="0" indent="0" algn="l">
              <a:spcBef>
                <a:spcPts val="300"/>
              </a:spcBef>
              <a:spcAft>
                <a:spcPts val="300"/>
              </a:spcAft>
              <a:buNone/>
            </a:pPr>
            <a:r>
              <a:rPr lang="en-US" sz="950" b="1" i="0" dirty="0">
                <a:solidFill>
                  <a:srgbClr val="333333"/>
                </a:solidFill>
                <a:effectLst/>
              </a:rPr>
              <a:t>(B) </a:t>
            </a:r>
            <a:r>
              <a:rPr lang="en-US" sz="950" b="0" i="0" dirty="0">
                <a:solidFill>
                  <a:srgbClr val="333333"/>
                </a:solidFill>
                <a:effectLst/>
              </a:rPr>
              <a:t>the adjusted basis of the </a:t>
            </a:r>
            <a:r>
              <a:rPr lang="en-US" sz="950" b="0" i="0" u="none" strike="noStrike" dirty="0">
                <a:solidFill>
                  <a:srgbClr val="0068AC"/>
                </a:solidFill>
                <a:effectLst/>
                <a:hlinkClick r:id="rId2"/>
              </a:rPr>
              <a:t>qualified property</a:t>
            </a:r>
            <a:r>
              <a:rPr lang="en-US" sz="950" b="0" i="0" dirty="0">
                <a:solidFill>
                  <a:srgbClr val="333333"/>
                </a:solidFill>
                <a:effectLst/>
              </a:rPr>
              <a:t> shall be reduced by the amount of such deduction before computing the amount otherwise allowable as a depreciation deduction under this chapter for such taxable year and any subsequent taxable year.</a:t>
            </a:r>
          </a:p>
          <a:p>
            <a:pPr marL="0" indent="0" algn="l">
              <a:spcBef>
                <a:spcPts val="300"/>
              </a:spcBef>
              <a:spcAft>
                <a:spcPts val="300"/>
              </a:spcAft>
              <a:buNone/>
            </a:pPr>
            <a:r>
              <a:rPr lang="en-US" sz="950" b="1" i="0" dirty="0">
                <a:solidFill>
                  <a:srgbClr val="333333"/>
                </a:solidFill>
                <a:effectLst/>
              </a:rPr>
              <a:t>(2) </a:t>
            </a:r>
            <a:r>
              <a:rPr lang="en-US" sz="950" b="1" i="0" cap="small" dirty="0">
                <a:solidFill>
                  <a:srgbClr val="333333"/>
                </a:solidFill>
                <a:effectLst/>
              </a:rPr>
              <a:t>Qualified property - </a:t>
            </a:r>
            <a:r>
              <a:rPr lang="en-US" sz="950" b="0" i="0" dirty="0">
                <a:solidFill>
                  <a:srgbClr val="333333"/>
                </a:solidFill>
                <a:effectLst/>
              </a:rPr>
              <a:t>For purposes of this subsection—</a:t>
            </a:r>
          </a:p>
          <a:p>
            <a:pPr algn="l">
              <a:spcBef>
                <a:spcPts val="300"/>
              </a:spcBef>
              <a:spcAft>
                <a:spcPts val="300"/>
              </a:spcAft>
              <a:buAutoNum type="alphaUcParenBoth"/>
            </a:pPr>
            <a:r>
              <a:rPr lang="en-US" sz="950" b="1" i="0" dirty="0">
                <a:solidFill>
                  <a:srgbClr val="333333"/>
                </a:solidFill>
                <a:effectLst/>
              </a:rPr>
              <a:t>In general - </a:t>
            </a:r>
            <a:r>
              <a:rPr lang="en-US" sz="950" b="0" i="0" dirty="0">
                <a:solidFill>
                  <a:srgbClr val="333333"/>
                </a:solidFill>
                <a:effectLst/>
              </a:rPr>
              <a:t>The term “</a:t>
            </a:r>
            <a:r>
              <a:rPr lang="en-US" sz="950" b="0" i="0" u="none" strike="noStrike" dirty="0">
                <a:solidFill>
                  <a:srgbClr val="0068AC"/>
                </a:solidFill>
                <a:effectLst/>
                <a:hlinkClick r:id="rId2"/>
              </a:rPr>
              <a:t>qualified property</a:t>
            </a:r>
            <a:r>
              <a:rPr lang="en-US" sz="950" b="0" i="0" dirty="0">
                <a:solidFill>
                  <a:srgbClr val="333333"/>
                </a:solidFill>
                <a:effectLst/>
              </a:rPr>
              <a:t>” means property—</a:t>
            </a:r>
          </a:p>
          <a:p>
            <a:pPr marL="0" indent="0" algn="l">
              <a:spcBef>
                <a:spcPts val="300"/>
              </a:spcBef>
              <a:spcAft>
                <a:spcPts val="300"/>
              </a:spcAft>
              <a:buNone/>
            </a:pPr>
            <a:r>
              <a:rPr lang="en-US" sz="950" b="1" i="0" dirty="0">
                <a:solidFill>
                  <a:srgbClr val="333333"/>
                </a:solidFill>
                <a:effectLst/>
              </a:rPr>
              <a:t>(</a:t>
            </a:r>
            <a:r>
              <a:rPr lang="en-US" sz="950" b="1" i="0" dirty="0" err="1">
                <a:solidFill>
                  <a:srgbClr val="333333"/>
                </a:solidFill>
                <a:effectLst/>
              </a:rPr>
              <a:t>i</a:t>
            </a:r>
            <a:r>
              <a:rPr lang="en-US" sz="950" b="1" i="0" dirty="0">
                <a:solidFill>
                  <a:srgbClr val="333333"/>
                </a:solidFill>
                <a:effectLst/>
              </a:rPr>
              <a:t>)(I) </a:t>
            </a:r>
            <a:r>
              <a:rPr lang="en-US" sz="950" b="0" i="0" dirty="0">
                <a:solidFill>
                  <a:srgbClr val="333333"/>
                </a:solidFill>
                <a:effectLst/>
              </a:rPr>
              <a:t>to which this section applies which has a recovery period of 20 years or less,</a:t>
            </a:r>
          </a:p>
          <a:p>
            <a:pPr marL="0" indent="0" algn="l">
              <a:spcBef>
                <a:spcPts val="300"/>
              </a:spcBef>
              <a:spcAft>
                <a:spcPts val="300"/>
              </a:spcAft>
              <a:buNone/>
            </a:pPr>
            <a:r>
              <a:rPr lang="en-US" sz="950" b="1" i="0" dirty="0">
                <a:solidFill>
                  <a:srgbClr val="333333"/>
                </a:solidFill>
                <a:effectLst/>
              </a:rPr>
              <a:t>(II) </a:t>
            </a:r>
            <a:r>
              <a:rPr lang="en-US" sz="950" b="0" i="0" dirty="0">
                <a:solidFill>
                  <a:srgbClr val="333333"/>
                </a:solidFill>
                <a:effectLst/>
              </a:rPr>
              <a:t>which is </a:t>
            </a:r>
            <a:r>
              <a:rPr lang="en-US" sz="950" b="0" i="0" u="none" strike="noStrike" dirty="0">
                <a:solidFill>
                  <a:srgbClr val="0068AC"/>
                </a:solidFill>
                <a:effectLst/>
                <a:hlinkClick r:id="rId5"/>
              </a:rPr>
              <a:t>computer</a:t>
            </a:r>
            <a:r>
              <a:rPr lang="en-US" sz="950" b="0" i="0" dirty="0">
                <a:solidFill>
                  <a:srgbClr val="333333"/>
                </a:solidFill>
                <a:effectLst/>
              </a:rPr>
              <a:t> software (as defined in </a:t>
            </a:r>
            <a:r>
              <a:rPr lang="en-US" sz="950" b="0" i="0" u="none" strike="noStrike" dirty="0">
                <a:solidFill>
                  <a:srgbClr val="0068AC"/>
                </a:solidFill>
                <a:effectLst/>
                <a:hlinkClick r:id="rId6"/>
              </a:rPr>
              <a:t>section 167(f)(1)(B)</a:t>
            </a:r>
            <a:r>
              <a:rPr lang="en-US" sz="950" b="0" i="0" dirty="0">
                <a:solidFill>
                  <a:srgbClr val="333333"/>
                </a:solidFill>
                <a:effectLst/>
              </a:rPr>
              <a:t>) for which a deduction is allowable under section 167(a) without regard to this subsection,</a:t>
            </a:r>
          </a:p>
          <a:p>
            <a:pPr marL="0" indent="0" algn="l">
              <a:spcBef>
                <a:spcPts val="300"/>
              </a:spcBef>
              <a:spcAft>
                <a:spcPts val="300"/>
              </a:spcAft>
              <a:buNone/>
            </a:pPr>
            <a:r>
              <a:rPr lang="en-US" sz="950" b="1" i="0" dirty="0">
                <a:solidFill>
                  <a:srgbClr val="333333"/>
                </a:solidFill>
                <a:effectLst/>
              </a:rPr>
              <a:t>(III) </a:t>
            </a:r>
            <a:r>
              <a:rPr lang="en-US" sz="950" b="0" i="0" dirty="0">
                <a:solidFill>
                  <a:srgbClr val="333333"/>
                </a:solidFill>
                <a:effectLst/>
              </a:rPr>
              <a:t>which is </a:t>
            </a:r>
            <a:r>
              <a:rPr lang="en-US" sz="950" b="0" i="0" u="none" strike="noStrike" dirty="0">
                <a:solidFill>
                  <a:srgbClr val="0068AC"/>
                </a:solidFill>
                <a:effectLst/>
                <a:hlinkClick r:id="rId7"/>
              </a:rPr>
              <a:t>water utility property</a:t>
            </a:r>
            <a:r>
              <a:rPr lang="en-US" sz="950" b="0" i="0" dirty="0">
                <a:solidFill>
                  <a:srgbClr val="333333"/>
                </a:solidFill>
                <a:effectLst/>
              </a:rPr>
              <a:t>, or</a:t>
            </a:r>
          </a:p>
          <a:p>
            <a:pPr marL="0" indent="0" algn="l">
              <a:spcBef>
                <a:spcPts val="300"/>
              </a:spcBef>
              <a:spcAft>
                <a:spcPts val="300"/>
              </a:spcAft>
              <a:buNone/>
            </a:pPr>
            <a:r>
              <a:rPr lang="en-US" sz="950" i="0" dirty="0">
                <a:solidFill>
                  <a:srgbClr val="333333"/>
                </a:solidFill>
                <a:effectLst/>
              </a:rPr>
              <a:t>. . .</a:t>
            </a:r>
          </a:p>
          <a:p>
            <a:pPr marL="0" indent="0" algn="l">
              <a:spcBef>
                <a:spcPts val="300"/>
              </a:spcBef>
              <a:spcAft>
                <a:spcPts val="300"/>
              </a:spcAft>
              <a:buNone/>
            </a:pPr>
            <a:r>
              <a:rPr lang="en-US" sz="950" b="1" i="0" dirty="0">
                <a:solidFill>
                  <a:srgbClr val="333333"/>
                </a:solidFill>
                <a:effectLst/>
              </a:rPr>
              <a:t>(ii) </a:t>
            </a:r>
            <a:r>
              <a:rPr lang="en-US" sz="950" b="0" i="0" dirty="0">
                <a:solidFill>
                  <a:srgbClr val="333333"/>
                </a:solidFill>
                <a:effectLst/>
              </a:rPr>
              <a:t>the original use of which begins with the taxpayer or the acquisition of which by the taxpayer meets the requirements of clause (ii) of subparagraph (E), and</a:t>
            </a:r>
          </a:p>
          <a:p>
            <a:pPr marL="0" indent="0" algn="l">
              <a:spcBef>
                <a:spcPts val="300"/>
              </a:spcBef>
              <a:spcAft>
                <a:spcPts val="300"/>
              </a:spcAft>
              <a:buNone/>
            </a:pPr>
            <a:r>
              <a:rPr lang="en-US" sz="950" b="1" i="0" dirty="0">
                <a:solidFill>
                  <a:srgbClr val="333333"/>
                </a:solidFill>
                <a:effectLst/>
              </a:rPr>
              <a:t>(iii) </a:t>
            </a:r>
            <a:r>
              <a:rPr lang="en-US" sz="950" b="0" i="0" dirty="0">
                <a:solidFill>
                  <a:srgbClr val="333333"/>
                </a:solidFill>
                <a:effectLst/>
              </a:rPr>
              <a:t>which is placed in service by the taxpayer before January 1, 2027.</a:t>
            </a:r>
          </a:p>
          <a:p>
            <a:pPr marL="0" indent="0" algn="l">
              <a:spcBef>
                <a:spcPts val="300"/>
              </a:spcBef>
              <a:spcAft>
                <a:spcPts val="300"/>
              </a:spcAft>
              <a:buNone/>
            </a:pPr>
            <a:r>
              <a:rPr lang="en-US" sz="950" b="1" i="0" dirty="0">
                <a:solidFill>
                  <a:srgbClr val="333333"/>
                </a:solidFill>
                <a:effectLst/>
              </a:rPr>
              <a:t>(B) Certain property having longer production periods treated as qualified property –</a:t>
            </a:r>
          </a:p>
          <a:p>
            <a:pPr marL="0" indent="0" algn="l">
              <a:spcBef>
                <a:spcPts val="300"/>
              </a:spcBef>
              <a:spcAft>
                <a:spcPts val="300"/>
              </a:spcAft>
              <a:buNone/>
            </a:pPr>
            <a:r>
              <a:rPr lang="en-US" sz="950" dirty="0">
                <a:solidFill>
                  <a:srgbClr val="333333"/>
                </a:solidFill>
              </a:rPr>
              <a:t>. . .</a:t>
            </a:r>
          </a:p>
          <a:p>
            <a:pPr marL="0" indent="0" algn="l">
              <a:spcBef>
                <a:spcPts val="300"/>
              </a:spcBef>
              <a:spcAft>
                <a:spcPts val="300"/>
              </a:spcAft>
              <a:buNone/>
            </a:pPr>
            <a:r>
              <a:rPr lang="en-US" sz="950" b="1" i="0" dirty="0">
                <a:solidFill>
                  <a:srgbClr val="333333"/>
                </a:solidFill>
                <a:effectLst/>
              </a:rPr>
              <a:t>(D) Exception for alternative depreciation property – </a:t>
            </a:r>
          </a:p>
          <a:p>
            <a:pPr marL="0" indent="0" algn="l">
              <a:spcBef>
                <a:spcPts val="300"/>
              </a:spcBef>
              <a:spcAft>
                <a:spcPts val="300"/>
              </a:spcAft>
              <a:buNone/>
            </a:pPr>
            <a:r>
              <a:rPr lang="en-US" sz="950" b="0" i="0" dirty="0">
                <a:solidFill>
                  <a:srgbClr val="333333"/>
                </a:solidFill>
                <a:effectLst/>
              </a:rPr>
              <a:t>The term “</a:t>
            </a:r>
            <a:r>
              <a:rPr lang="en-US" sz="950" b="0" i="0" u="none" strike="noStrike" dirty="0">
                <a:solidFill>
                  <a:srgbClr val="0068AC"/>
                </a:solidFill>
                <a:effectLst/>
                <a:hlinkClick r:id="rId2"/>
              </a:rPr>
              <a:t>qualified property</a:t>
            </a:r>
            <a:r>
              <a:rPr lang="en-US" sz="950" b="0" i="0" dirty="0">
                <a:solidFill>
                  <a:srgbClr val="333333"/>
                </a:solidFill>
                <a:effectLst/>
              </a:rPr>
              <a:t>” shall not include any property to which the alternative depreciation system under subsection (g) applies, determined—</a:t>
            </a:r>
          </a:p>
          <a:p>
            <a:pPr marL="0" indent="0" algn="l">
              <a:spcBef>
                <a:spcPts val="300"/>
              </a:spcBef>
              <a:spcAft>
                <a:spcPts val="300"/>
              </a:spcAft>
              <a:buNone/>
            </a:pPr>
            <a:r>
              <a:rPr lang="en-US" sz="950" b="1" i="0" dirty="0">
                <a:solidFill>
                  <a:srgbClr val="333333"/>
                </a:solidFill>
                <a:effectLst/>
              </a:rPr>
              <a:t>(</a:t>
            </a:r>
            <a:r>
              <a:rPr lang="en-US" sz="950" b="1" i="0" dirty="0" err="1">
                <a:solidFill>
                  <a:srgbClr val="333333"/>
                </a:solidFill>
                <a:effectLst/>
              </a:rPr>
              <a:t>i</a:t>
            </a:r>
            <a:r>
              <a:rPr lang="en-US" sz="950" b="1" i="0" dirty="0">
                <a:solidFill>
                  <a:srgbClr val="333333"/>
                </a:solidFill>
                <a:effectLst/>
              </a:rPr>
              <a:t>) </a:t>
            </a:r>
            <a:r>
              <a:rPr lang="en-US" sz="950" b="0" i="0" dirty="0">
                <a:solidFill>
                  <a:srgbClr val="333333"/>
                </a:solidFill>
                <a:effectLst/>
              </a:rPr>
              <a:t>without regard to paragraph (7) of subsection (g) (relating to election to have system apply), and</a:t>
            </a:r>
          </a:p>
          <a:p>
            <a:pPr marL="0" indent="0" algn="l">
              <a:spcBef>
                <a:spcPts val="300"/>
              </a:spcBef>
              <a:spcAft>
                <a:spcPts val="300"/>
              </a:spcAft>
              <a:buNone/>
            </a:pPr>
            <a:r>
              <a:rPr lang="en-US" sz="950" b="1" i="0" dirty="0">
                <a:solidFill>
                  <a:srgbClr val="333333"/>
                </a:solidFill>
                <a:effectLst/>
              </a:rPr>
              <a:t>(ii) </a:t>
            </a:r>
            <a:r>
              <a:rPr lang="en-US" sz="950" b="0" i="0" dirty="0">
                <a:solidFill>
                  <a:srgbClr val="333333"/>
                </a:solidFill>
                <a:effectLst/>
              </a:rPr>
              <a:t>after application of section 280F(b) (relating to listed property with limited business use).</a:t>
            </a:r>
          </a:p>
          <a:p>
            <a:pPr marL="0" indent="0" algn="l">
              <a:spcBef>
                <a:spcPts val="300"/>
              </a:spcBef>
              <a:spcAft>
                <a:spcPts val="300"/>
              </a:spcAft>
              <a:buNone/>
            </a:pPr>
            <a:r>
              <a:rPr lang="en-US" sz="950" dirty="0">
                <a:solidFill>
                  <a:srgbClr val="333333"/>
                </a:solidFill>
              </a:rPr>
              <a:t>. . .</a:t>
            </a:r>
          </a:p>
          <a:p>
            <a:pPr marL="0" indent="0">
              <a:spcBef>
                <a:spcPts val="300"/>
              </a:spcBef>
              <a:spcAft>
                <a:spcPts val="300"/>
              </a:spcAft>
              <a:buNone/>
            </a:pPr>
            <a:r>
              <a:rPr lang="en-US" sz="950" b="1" i="0" dirty="0">
                <a:solidFill>
                  <a:srgbClr val="333333"/>
                </a:solidFill>
                <a:effectLst/>
              </a:rPr>
              <a:t>(6) </a:t>
            </a:r>
            <a:r>
              <a:rPr lang="en-US" sz="950" b="1" i="0" cap="small" dirty="0">
                <a:solidFill>
                  <a:srgbClr val="333333"/>
                </a:solidFill>
                <a:effectLst/>
              </a:rPr>
              <a:t>Applicable percentage – </a:t>
            </a:r>
            <a:r>
              <a:rPr lang="en-US" sz="950" b="0" i="0" dirty="0">
                <a:solidFill>
                  <a:srgbClr val="333333"/>
                </a:solidFill>
                <a:effectLst/>
              </a:rPr>
              <a:t>For purposes of this subsection—</a:t>
            </a:r>
          </a:p>
          <a:p>
            <a:pPr>
              <a:spcBef>
                <a:spcPts val="300"/>
              </a:spcBef>
              <a:spcAft>
                <a:spcPts val="300"/>
              </a:spcAft>
              <a:buAutoNum type="alphaUcParenBoth"/>
            </a:pPr>
            <a:r>
              <a:rPr lang="en-US" sz="950" b="1" i="0" dirty="0">
                <a:solidFill>
                  <a:srgbClr val="333333"/>
                </a:solidFill>
                <a:effectLst/>
              </a:rPr>
              <a:t> In general - </a:t>
            </a:r>
            <a:r>
              <a:rPr lang="en-US" sz="950" b="0" i="0" dirty="0">
                <a:solidFill>
                  <a:srgbClr val="333333"/>
                </a:solidFill>
                <a:effectLst/>
              </a:rPr>
              <a:t>Except as otherwise provided in this paragraph, the term “</a:t>
            </a:r>
            <a:r>
              <a:rPr lang="en-US" sz="950" b="0" i="0" u="none" strike="noStrike" dirty="0">
                <a:solidFill>
                  <a:srgbClr val="0068AC"/>
                </a:solidFill>
                <a:effectLst/>
                <a:hlinkClick r:id="rId3"/>
              </a:rPr>
              <a:t>applicable percentage</a:t>
            </a:r>
            <a:r>
              <a:rPr lang="en-US" sz="950" b="0" i="0" dirty="0">
                <a:solidFill>
                  <a:srgbClr val="333333"/>
                </a:solidFill>
                <a:effectLst/>
              </a:rPr>
              <a:t>” means—</a:t>
            </a:r>
          </a:p>
          <a:p>
            <a:pPr marL="0" indent="0">
              <a:spcBef>
                <a:spcPts val="300"/>
              </a:spcBef>
              <a:spcAft>
                <a:spcPts val="300"/>
              </a:spcAft>
              <a:buNone/>
            </a:pPr>
            <a:r>
              <a:rPr lang="en-US" sz="950" b="1" i="0" dirty="0">
                <a:solidFill>
                  <a:srgbClr val="333333"/>
                </a:solidFill>
                <a:effectLst/>
              </a:rPr>
              <a:t>(</a:t>
            </a:r>
            <a:r>
              <a:rPr lang="en-US" sz="950" b="1" i="0" dirty="0" err="1">
                <a:solidFill>
                  <a:srgbClr val="333333"/>
                </a:solidFill>
                <a:effectLst/>
              </a:rPr>
              <a:t>i</a:t>
            </a:r>
            <a:r>
              <a:rPr lang="en-US" sz="950" b="1" i="0" dirty="0">
                <a:solidFill>
                  <a:srgbClr val="333333"/>
                </a:solidFill>
                <a:effectLst/>
              </a:rPr>
              <a:t>) </a:t>
            </a:r>
            <a:r>
              <a:rPr lang="en-US" sz="950" b="0" i="0" dirty="0">
                <a:solidFill>
                  <a:srgbClr val="333333"/>
                </a:solidFill>
                <a:effectLst/>
              </a:rPr>
              <a:t>in the case of property placed in service after September 27, 2017, and before January 1, 2023, 100 percent,</a:t>
            </a:r>
          </a:p>
          <a:p>
            <a:pPr marL="0" indent="0" algn="l">
              <a:spcBef>
                <a:spcPts val="300"/>
              </a:spcBef>
              <a:spcAft>
                <a:spcPts val="300"/>
              </a:spcAft>
              <a:buNone/>
            </a:pPr>
            <a:r>
              <a:rPr lang="en-US" sz="950" b="0" i="0" dirty="0">
                <a:solidFill>
                  <a:srgbClr val="333333"/>
                </a:solidFill>
                <a:effectLst/>
              </a:rPr>
              <a:t>. . .</a:t>
            </a:r>
          </a:p>
          <a:p>
            <a:pPr marL="0" indent="0" algn="l">
              <a:spcBef>
                <a:spcPts val="300"/>
              </a:spcBef>
              <a:spcAft>
                <a:spcPts val="300"/>
              </a:spcAft>
              <a:buNone/>
            </a:pPr>
            <a:r>
              <a:rPr lang="en-US" sz="950" b="1" i="0" dirty="0">
                <a:solidFill>
                  <a:srgbClr val="333333"/>
                </a:solidFill>
                <a:effectLst/>
                <a:highlight>
                  <a:srgbClr val="FFFF00"/>
                </a:highlight>
              </a:rPr>
              <a:t>(9) </a:t>
            </a:r>
            <a:r>
              <a:rPr lang="en-US" sz="950" b="1" i="0" cap="small" dirty="0">
                <a:solidFill>
                  <a:srgbClr val="333333"/>
                </a:solidFill>
                <a:effectLst/>
                <a:highlight>
                  <a:srgbClr val="FFFF00"/>
                </a:highlight>
              </a:rPr>
              <a:t>Exception for certain property - </a:t>
            </a:r>
            <a:r>
              <a:rPr lang="en-US" sz="950" b="0" i="0" dirty="0">
                <a:solidFill>
                  <a:srgbClr val="333333"/>
                </a:solidFill>
                <a:effectLst/>
                <a:highlight>
                  <a:srgbClr val="FFFF00"/>
                </a:highlight>
              </a:rPr>
              <a:t>The term “</a:t>
            </a:r>
            <a:r>
              <a:rPr lang="en-US" sz="950" b="0" i="0" u="none" strike="noStrike" dirty="0">
                <a:solidFill>
                  <a:srgbClr val="0068AC"/>
                </a:solidFill>
                <a:effectLst/>
                <a:highlight>
                  <a:srgbClr val="FFFF00"/>
                </a:highlight>
                <a:hlinkClick r:id="rId2"/>
              </a:rPr>
              <a:t>qualified property</a:t>
            </a:r>
            <a:r>
              <a:rPr lang="en-US" sz="950" b="0" i="0" dirty="0">
                <a:solidFill>
                  <a:srgbClr val="333333"/>
                </a:solidFill>
                <a:effectLst/>
                <a:highlight>
                  <a:srgbClr val="FFFF00"/>
                </a:highlight>
              </a:rPr>
              <a:t>” shall not include—</a:t>
            </a:r>
          </a:p>
          <a:p>
            <a:pPr marL="0" indent="0" algn="l">
              <a:spcBef>
                <a:spcPts val="300"/>
              </a:spcBef>
              <a:spcAft>
                <a:spcPts val="300"/>
              </a:spcAft>
              <a:buNone/>
            </a:pPr>
            <a:r>
              <a:rPr lang="en-US" sz="950" b="1" i="0" dirty="0">
                <a:solidFill>
                  <a:srgbClr val="333333"/>
                </a:solidFill>
                <a:effectLst/>
              </a:rPr>
              <a:t>(A) </a:t>
            </a:r>
            <a:r>
              <a:rPr lang="en-US" sz="950" b="0" i="0" dirty="0">
                <a:solidFill>
                  <a:srgbClr val="333333"/>
                </a:solidFill>
                <a:effectLst/>
              </a:rPr>
              <a:t>any property which is primarily used in a trade or business described in clause (iv) of section 163(j)(7)(A), or</a:t>
            </a:r>
          </a:p>
          <a:p>
            <a:pPr marL="0" indent="0" algn="l">
              <a:spcBef>
                <a:spcPts val="300"/>
              </a:spcBef>
              <a:spcAft>
                <a:spcPts val="300"/>
              </a:spcAft>
              <a:buNone/>
            </a:pPr>
            <a:r>
              <a:rPr lang="en-US" sz="950" b="1" i="0" dirty="0">
                <a:solidFill>
                  <a:srgbClr val="333333"/>
                </a:solidFill>
                <a:effectLst/>
                <a:highlight>
                  <a:srgbClr val="FFFF00"/>
                </a:highlight>
              </a:rPr>
              <a:t>(B) </a:t>
            </a:r>
            <a:r>
              <a:rPr lang="en-US" sz="950" b="0" i="0" dirty="0">
                <a:solidFill>
                  <a:srgbClr val="333333"/>
                </a:solidFill>
                <a:effectLst/>
                <a:highlight>
                  <a:srgbClr val="FFFF00"/>
                </a:highlight>
              </a:rPr>
              <a:t>any property used in a trade or business that has had floor plan financing indebtedness (as defined in paragraph (9) of </a:t>
            </a:r>
            <a:r>
              <a:rPr lang="en-US" sz="950" b="0" i="0" u="none" strike="noStrike" dirty="0">
                <a:solidFill>
                  <a:srgbClr val="0068AC"/>
                </a:solidFill>
                <a:effectLst/>
                <a:highlight>
                  <a:srgbClr val="FFFF00"/>
                </a:highlight>
                <a:hlinkClick r:id="rId8"/>
              </a:rPr>
              <a:t>section 163(j)</a:t>
            </a:r>
            <a:r>
              <a:rPr lang="en-US" sz="950" b="0" i="0" dirty="0">
                <a:solidFill>
                  <a:srgbClr val="333333"/>
                </a:solidFill>
                <a:effectLst/>
                <a:highlight>
                  <a:srgbClr val="FFFF00"/>
                </a:highlight>
              </a:rPr>
              <a:t>), if the floor plan financing interest related to such indebtedness was taken into account under paragraph (1)(C) of such section.</a:t>
            </a:r>
          </a:p>
          <a:p>
            <a:pPr marL="0" indent="0" algn="l">
              <a:spcBef>
                <a:spcPts val="300"/>
              </a:spcBef>
              <a:spcAft>
                <a:spcPts val="300"/>
              </a:spcAft>
              <a:buNone/>
            </a:pPr>
            <a:r>
              <a:rPr lang="en-US" sz="950" b="0" i="0" dirty="0">
                <a:solidFill>
                  <a:srgbClr val="333333"/>
                </a:solidFill>
                <a:effectLst/>
              </a:rPr>
              <a:t>. . .</a:t>
            </a:r>
          </a:p>
          <a:p>
            <a:pPr marL="0" indent="0" algn="l">
              <a:spcBef>
                <a:spcPts val="300"/>
              </a:spcBef>
              <a:spcAft>
                <a:spcPts val="300"/>
              </a:spcAft>
              <a:buNone/>
            </a:pPr>
            <a:r>
              <a:rPr lang="en-US" sz="950" b="0" i="0" dirty="0">
                <a:solidFill>
                  <a:srgbClr val="333333"/>
                </a:solidFill>
                <a:effectLst/>
              </a:rPr>
              <a:t>IRC § 168(k)(1), (2), (6), &amp; (9)</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83</a:t>
            </a:fld>
            <a:endParaRPr lang="en-US"/>
          </a:p>
        </p:txBody>
      </p:sp>
      <p:sp>
        <p:nvSpPr>
          <p:cNvPr id="4" name="TextBox 3">
            <a:extLst>
              <a:ext uri="{FF2B5EF4-FFF2-40B4-BE49-F238E27FC236}">
                <a16:creationId xmlns:a16="http://schemas.microsoft.com/office/drawing/2014/main" id="{AA254E46-81F6-45C3-A003-FF8483CB4DBF}"/>
              </a:ext>
            </a:extLst>
          </p:cNvPr>
          <p:cNvSpPr txBox="1"/>
          <p:nvPr/>
        </p:nvSpPr>
        <p:spPr>
          <a:xfrm>
            <a:off x="8417859" y="4846189"/>
            <a:ext cx="3334870" cy="646331"/>
          </a:xfrm>
          <a:prstGeom prst="rect">
            <a:avLst/>
          </a:prstGeom>
          <a:noFill/>
          <a:ln w="38100">
            <a:solidFill>
              <a:srgbClr val="FF0000"/>
            </a:solidFill>
          </a:ln>
        </p:spPr>
        <p:txBody>
          <a:bodyPr wrap="square" rtlCol="0">
            <a:spAutoFit/>
          </a:bodyPr>
          <a:lstStyle/>
          <a:p>
            <a:r>
              <a:rPr lang="en-US" dirty="0"/>
              <a:t>See Rev. Proc. 2020-50 for bonus depreciation procedural guidance</a:t>
            </a:r>
          </a:p>
        </p:txBody>
      </p:sp>
    </p:spTree>
    <p:extLst>
      <p:ext uri="{BB962C8B-B14F-4D97-AF65-F5344CB8AC3E}">
        <p14:creationId xmlns:p14="http://schemas.microsoft.com/office/powerpoint/2010/main" val="169104613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78060" y="112478"/>
            <a:ext cx="12348117" cy="484881"/>
          </a:xfrm>
        </p:spPr>
        <p:txBody>
          <a:bodyPr>
            <a:noAutofit/>
          </a:bodyPr>
          <a:lstStyle/>
          <a:p>
            <a:pPr marL="0" indent="0">
              <a:buNone/>
            </a:pPr>
            <a:r>
              <a:rPr lang="en-US" sz="3400" dirty="0"/>
              <a:t>TCJA &amp; CARES Act - </a:t>
            </a:r>
            <a:r>
              <a:rPr lang="en-US" sz="3400" u="sng" dirty="0"/>
              <a:t>Business</a:t>
            </a:r>
            <a:r>
              <a:rPr lang="en-US" sz="3400" dirty="0"/>
              <a:t> Interest Expense Deduction – Exceptions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84</a:t>
            </a:fld>
            <a:endParaRPr lang="en-US"/>
          </a:p>
        </p:txBody>
      </p:sp>
      <p:sp>
        <p:nvSpPr>
          <p:cNvPr id="8" name="Content Placeholder 2">
            <a:extLst>
              <a:ext uri="{FF2B5EF4-FFF2-40B4-BE49-F238E27FC236}">
                <a16:creationId xmlns:a16="http://schemas.microsoft.com/office/drawing/2014/main" id="{04467A94-69F0-4148-AABD-D8BD6635F3E8}"/>
              </a:ext>
            </a:extLst>
          </p:cNvPr>
          <p:cNvSpPr txBox="1">
            <a:spLocks/>
          </p:cNvSpPr>
          <p:nvPr/>
        </p:nvSpPr>
        <p:spPr>
          <a:xfrm>
            <a:off x="647239" y="734165"/>
            <a:ext cx="10682400" cy="61312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highlight>
                  <a:srgbClr val="00FFFF"/>
                </a:highlight>
              </a:rPr>
              <a:t>TCJA &amp; CARES Act</a:t>
            </a:r>
          </a:p>
          <a:p>
            <a:pPr marL="0" indent="0">
              <a:buFont typeface="Arial" panose="020B0604020202020204" pitchFamily="34" charset="0"/>
              <a:buNone/>
            </a:pPr>
            <a:r>
              <a:rPr lang="en-US" u="sng" dirty="0">
                <a:highlight>
                  <a:srgbClr val="00FFFF"/>
                </a:highlight>
              </a:rPr>
              <a:t>Business</a:t>
            </a:r>
            <a:r>
              <a:rPr lang="en-US" dirty="0">
                <a:highlight>
                  <a:srgbClr val="00FFFF"/>
                </a:highlight>
              </a:rPr>
              <a:t> Interest Expense Deduction – Exceptions</a:t>
            </a:r>
          </a:p>
          <a:p>
            <a:pPr marL="0" indent="0">
              <a:buFont typeface="Arial" panose="020B0604020202020204" pitchFamily="34" charset="0"/>
              <a:buNone/>
            </a:pPr>
            <a:r>
              <a:rPr lang="en-US" dirty="0"/>
              <a:t>Excepted and Non-excepted Trade or Business</a:t>
            </a:r>
          </a:p>
          <a:p>
            <a:pPr marL="0" indent="0">
              <a:buFont typeface="Arial" panose="020B0604020202020204" pitchFamily="34" charset="0"/>
              <a:buNone/>
            </a:pPr>
            <a:r>
              <a:rPr lang="en-US" dirty="0"/>
              <a:t>Anti-Avoidance Rule for C Corp. Non-excepted T or B for Bus. Int. Exp.</a:t>
            </a:r>
          </a:p>
          <a:p>
            <a:pPr marL="0" indent="0">
              <a:buFont typeface="Arial" panose="020B0604020202020204" pitchFamily="34" charset="0"/>
              <a:buNone/>
            </a:pPr>
            <a:r>
              <a:rPr lang="en-US" dirty="0"/>
              <a:t>Anti-Avoidance Rule for P-ship Non-excepted T or B for Bus. Int. Exp.</a:t>
            </a:r>
          </a:p>
          <a:p>
            <a:pPr marL="0" indent="0">
              <a:buFont typeface="Arial" panose="020B0604020202020204" pitchFamily="34" charset="0"/>
              <a:buNone/>
            </a:pPr>
            <a:r>
              <a:rPr lang="en-US" dirty="0"/>
              <a:t>Consolidated Regulated Utility Non-excepted T or B for Bus. Int. Exp.</a:t>
            </a:r>
          </a:p>
          <a:p>
            <a:pPr marL="0" indent="0">
              <a:buFont typeface="Arial" panose="020B0604020202020204" pitchFamily="34" charset="0"/>
              <a:buNone/>
            </a:pPr>
            <a:r>
              <a:rPr lang="en-US" dirty="0"/>
              <a:t>Consolidated Pre-2018 Non-excepted T or B for Bus. Int. Exp.</a:t>
            </a:r>
          </a:p>
          <a:p>
            <a:pPr marL="0" indent="0">
              <a:buFont typeface="Arial" panose="020B0604020202020204" pitchFamily="34" charset="0"/>
              <a:buNone/>
            </a:pPr>
            <a:r>
              <a:rPr lang="en-US" dirty="0"/>
              <a:t>Direct Allocation of Non-excepted T or B for Bus. Int. Exp.</a:t>
            </a:r>
          </a:p>
        </p:txBody>
      </p:sp>
    </p:spTree>
    <p:extLst>
      <p:ext uri="{BB962C8B-B14F-4D97-AF65-F5344CB8AC3E}">
        <p14:creationId xmlns:p14="http://schemas.microsoft.com/office/powerpoint/2010/main" val="362105742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59367" y="93757"/>
            <a:ext cx="10047245" cy="484881"/>
          </a:xfrm>
        </p:spPr>
        <p:txBody>
          <a:bodyPr>
            <a:normAutofit fontScale="90000"/>
          </a:bodyPr>
          <a:lstStyle/>
          <a:p>
            <a:pPr algn="ctr"/>
            <a:r>
              <a:rPr lang="en-US" u="sng" dirty="0"/>
              <a:t>Business</a:t>
            </a:r>
            <a:r>
              <a:rPr lang="en-US" dirty="0"/>
              <a:t> Interest Expense Deduction - Summary</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4180294" cy="3293209"/>
          </a:xfrm>
          <a:prstGeom prst="rect">
            <a:avLst/>
          </a:prstGeom>
          <a:noFill/>
        </p:spPr>
        <p:txBody>
          <a:bodyPr wrap="square" rtlCol="0">
            <a:spAutoFit/>
          </a:bodyPr>
          <a:lstStyle/>
          <a:p>
            <a:r>
              <a:rPr lang="en-US" sz="2600" b="1" dirty="0"/>
              <a:t>Enablers &amp; Limiters</a:t>
            </a:r>
            <a:r>
              <a:rPr lang="en-US" sz="2600" dirty="0"/>
              <a:t>: </a:t>
            </a:r>
          </a:p>
          <a:p>
            <a:pPr marL="457200" indent="-457200">
              <a:buFont typeface="Arial" panose="020B0604020202020204" pitchFamily="34" charset="0"/>
              <a:buChar char="•"/>
            </a:pPr>
            <a:r>
              <a:rPr lang="en-US" sz="2600" dirty="0"/>
              <a:t>BII</a:t>
            </a:r>
          </a:p>
          <a:p>
            <a:pPr marL="457200" indent="-457200">
              <a:buFont typeface="Arial" panose="020B0604020202020204" pitchFamily="34" charset="0"/>
              <a:buChar char="•"/>
            </a:pPr>
            <a:r>
              <a:rPr lang="en-US" sz="2600" dirty="0"/>
              <a:t>ATI - 30% </a:t>
            </a:r>
            <a:r>
              <a:rPr lang="en-US" sz="2600" b="1" dirty="0">
                <a:solidFill>
                  <a:srgbClr val="FF0000"/>
                </a:solidFill>
              </a:rPr>
              <a:t>√ </a:t>
            </a:r>
            <a:r>
              <a:rPr lang="en-US" sz="2600" dirty="0"/>
              <a:t>of EBITDA  2018 – 2021 then </a:t>
            </a:r>
          </a:p>
          <a:p>
            <a:pPr marL="457200" indent="-457200">
              <a:buFont typeface="Arial" panose="020B0604020202020204" pitchFamily="34" charset="0"/>
              <a:buChar char="•"/>
            </a:pPr>
            <a:r>
              <a:rPr lang="en-US" sz="2600" dirty="0"/>
              <a:t>ATI - 30%</a:t>
            </a:r>
            <a:r>
              <a:rPr lang="en-US" sz="2600" b="1" dirty="0">
                <a:solidFill>
                  <a:srgbClr val="FF0000"/>
                </a:solidFill>
              </a:rPr>
              <a:t> </a:t>
            </a:r>
            <a:r>
              <a:rPr lang="en-US" sz="2600" dirty="0"/>
              <a:t>of EBIT from 2022</a:t>
            </a:r>
          </a:p>
          <a:p>
            <a:pPr lvl="1" indent="-457200">
              <a:buFont typeface="Arial" panose="020B0604020202020204" pitchFamily="34" charset="0"/>
              <a:buChar char="•"/>
            </a:pPr>
            <a:r>
              <a:rPr lang="en-US" sz="2600" dirty="0"/>
              <a:t>Floor plan financing interest expense</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85</a:t>
            </a:fld>
            <a:endParaRPr lang="en-US"/>
          </a:p>
        </p:txBody>
      </p:sp>
      <p:sp>
        <p:nvSpPr>
          <p:cNvPr id="5" name="TextBox 4">
            <a:extLst>
              <a:ext uri="{FF2B5EF4-FFF2-40B4-BE49-F238E27FC236}">
                <a16:creationId xmlns:a16="http://schemas.microsoft.com/office/drawing/2014/main" id="{260D29D3-D9D7-4BF0-97A1-825ACF6D9A55}"/>
              </a:ext>
            </a:extLst>
          </p:cNvPr>
          <p:cNvSpPr txBox="1"/>
          <p:nvPr/>
        </p:nvSpPr>
        <p:spPr>
          <a:xfrm>
            <a:off x="646770" y="4059053"/>
            <a:ext cx="3958683" cy="1107996"/>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CARES Act increased to 50% for 2019 &amp; 2020 – can elect out – can elect 2019 ATI limit in 2020.</a:t>
            </a:r>
          </a:p>
        </p:txBody>
      </p:sp>
      <p:sp>
        <p:nvSpPr>
          <p:cNvPr id="12" name="TextBox 11">
            <a:extLst>
              <a:ext uri="{FF2B5EF4-FFF2-40B4-BE49-F238E27FC236}">
                <a16:creationId xmlns:a16="http://schemas.microsoft.com/office/drawing/2014/main" id="{1D175F4B-EEB8-4C86-90AB-FB01595A4D55}"/>
              </a:ext>
            </a:extLst>
          </p:cNvPr>
          <p:cNvSpPr txBox="1"/>
          <p:nvPr/>
        </p:nvSpPr>
        <p:spPr>
          <a:xfrm>
            <a:off x="5093319" y="717002"/>
            <a:ext cx="6347834" cy="3693319"/>
          </a:xfrm>
          <a:prstGeom prst="rect">
            <a:avLst/>
          </a:prstGeom>
          <a:noFill/>
        </p:spPr>
        <p:txBody>
          <a:bodyPr wrap="square">
            <a:spAutoFit/>
          </a:bodyPr>
          <a:lstStyle/>
          <a:p>
            <a:r>
              <a:rPr lang="en-US" sz="2600" b="1" dirty="0">
                <a:highlight>
                  <a:srgbClr val="FFFF00"/>
                </a:highlight>
              </a:rPr>
              <a:t>Exceptions:</a:t>
            </a:r>
          </a:p>
          <a:p>
            <a:pPr marL="457200" indent="-457200">
              <a:buFont typeface="Arial" panose="020B0604020202020204" pitchFamily="34" charset="0"/>
              <a:buChar char="•"/>
            </a:pPr>
            <a:r>
              <a:rPr lang="en-US" sz="2600" dirty="0"/>
              <a:t>Average annual gross receipts do not exceed $ 25 M ($ 26 M inflation adjusted – 2019 - 2021) for the prior 3-tax yr. period.</a:t>
            </a:r>
          </a:p>
          <a:p>
            <a:pPr marL="457200" indent="-457200">
              <a:buFont typeface="Arial" panose="020B0604020202020204" pitchFamily="34" charset="0"/>
              <a:buChar char="•"/>
            </a:pPr>
            <a:r>
              <a:rPr lang="en-US" sz="2600" dirty="0"/>
              <a:t>Performing services as an employee</a:t>
            </a:r>
          </a:p>
          <a:p>
            <a:pPr marL="457200" indent="-457200">
              <a:buFont typeface="Arial" panose="020B0604020202020204" pitchFamily="34" charset="0"/>
              <a:buChar char="•"/>
            </a:pPr>
            <a:r>
              <a:rPr lang="en-US" sz="2600" dirty="0"/>
              <a:t>Electing (irrevocable) real property trade or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Electing (irrevocable) farming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Sale or furnishing of certain utility services</a:t>
            </a:r>
          </a:p>
        </p:txBody>
      </p:sp>
      <p:sp>
        <p:nvSpPr>
          <p:cNvPr id="14" name="TextBox 13">
            <a:extLst>
              <a:ext uri="{FF2B5EF4-FFF2-40B4-BE49-F238E27FC236}">
                <a16:creationId xmlns:a16="http://schemas.microsoft.com/office/drawing/2014/main" id="{E60F4E94-4D1A-4152-AED6-22B33EAA9C24}"/>
              </a:ext>
            </a:extLst>
          </p:cNvPr>
          <p:cNvSpPr txBox="1"/>
          <p:nvPr/>
        </p:nvSpPr>
        <p:spPr>
          <a:xfrm>
            <a:off x="5207620" y="4378009"/>
            <a:ext cx="6423102" cy="769441"/>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One-Time Extension to Make or W/D Election (2018 - 2020) – CARES Act - Rev. Proc. 2020-22 (4-10-20)</a:t>
            </a:r>
          </a:p>
        </p:txBody>
      </p:sp>
      <p:sp>
        <p:nvSpPr>
          <p:cNvPr id="15" name="TextBox 14">
            <a:extLst>
              <a:ext uri="{FF2B5EF4-FFF2-40B4-BE49-F238E27FC236}">
                <a16:creationId xmlns:a16="http://schemas.microsoft.com/office/drawing/2014/main" id="{9DB52648-0D5D-4236-ABED-1794346CE7F0}"/>
              </a:ext>
            </a:extLst>
          </p:cNvPr>
          <p:cNvSpPr txBox="1"/>
          <p:nvPr/>
        </p:nvSpPr>
        <p:spPr>
          <a:xfrm>
            <a:off x="646773" y="5386043"/>
            <a:ext cx="10660564" cy="1354217"/>
          </a:xfrm>
          <a:prstGeom prst="rect">
            <a:avLst/>
          </a:prstGeom>
          <a:noFill/>
        </p:spPr>
        <p:txBody>
          <a:bodyPr wrap="square" rtlCol="0">
            <a:spAutoFit/>
          </a:bodyPr>
          <a:lstStyle/>
          <a:p>
            <a:r>
              <a:rPr lang="en-US" sz="2050" dirty="0"/>
              <a:t>Above rules generally apply to Individuals &amp; Others.  Above &amp; additional rules apply to </a:t>
            </a:r>
            <a:r>
              <a:rPr lang="en-US" sz="2050" b="1" dirty="0">
                <a:solidFill>
                  <a:srgbClr val="FF0000"/>
                </a:solidFill>
              </a:rPr>
              <a:t>(1) </a:t>
            </a:r>
            <a:r>
              <a:rPr lang="en-US" sz="2050" dirty="0"/>
              <a:t>C Corps. (including Real Estate Investment Trusts (“REITs”), Regulated Investment Companies (“RICs”), and members of consolidated groups) and tax-exempt corporations, </a:t>
            </a:r>
            <a:r>
              <a:rPr lang="en-US" sz="2050" b="1" dirty="0">
                <a:solidFill>
                  <a:srgbClr val="FF0000"/>
                </a:solidFill>
              </a:rPr>
              <a:t>(2) </a:t>
            </a:r>
            <a:r>
              <a:rPr lang="en-US" sz="2050" dirty="0"/>
              <a:t>Partnerships &amp; S Corporations, </a:t>
            </a:r>
            <a:r>
              <a:rPr lang="en-US" sz="2050" b="1" dirty="0">
                <a:solidFill>
                  <a:srgbClr val="FF0000"/>
                </a:solidFill>
              </a:rPr>
              <a:t>(3) </a:t>
            </a:r>
            <a:r>
              <a:rPr lang="en-US" sz="2050" dirty="0"/>
              <a:t>Controlled Foreign Corporations (“CFCs”), and </a:t>
            </a:r>
            <a:r>
              <a:rPr lang="en-US" sz="2050" b="1" dirty="0">
                <a:solidFill>
                  <a:srgbClr val="FF0000"/>
                </a:solidFill>
              </a:rPr>
              <a:t>(4)</a:t>
            </a:r>
            <a:r>
              <a:rPr lang="en-US" sz="2050" dirty="0"/>
              <a:t> Effectively Connected Income (“ECI”)</a:t>
            </a:r>
          </a:p>
        </p:txBody>
      </p:sp>
      <p:cxnSp>
        <p:nvCxnSpPr>
          <p:cNvPr id="11" name="Straight Connector 10">
            <a:extLst>
              <a:ext uri="{FF2B5EF4-FFF2-40B4-BE49-F238E27FC236}">
                <a16:creationId xmlns:a16="http://schemas.microsoft.com/office/drawing/2014/main" id="{AC957B9D-104B-4EAC-A7F5-6EA46B59637F}"/>
              </a:ext>
            </a:extLst>
          </p:cNvPr>
          <p:cNvCxnSpPr>
            <a:cxnSpLocks/>
          </p:cNvCxnSpPr>
          <p:nvPr/>
        </p:nvCxnSpPr>
        <p:spPr>
          <a:xfrm flipV="1">
            <a:off x="4962293" y="702528"/>
            <a:ext cx="0" cy="454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FDBA0E4-B890-40ED-BA35-0562715E0F3B}"/>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245134973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271240" y="111510"/>
            <a:ext cx="9623505" cy="484881"/>
          </a:xfrm>
        </p:spPr>
        <p:txBody>
          <a:bodyPr>
            <a:normAutofit fontScale="90000"/>
          </a:bodyPr>
          <a:lstStyle/>
          <a:p>
            <a:pPr algn="ctr"/>
            <a:r>
              <a:rPr lang="en-US" dirty="0"/>
              <a:t>Excepted and Non-excepted Trade or Business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500" b="0" i="0" dirty="0">
                <a:solidFill>
                  <a:srgbClr val="333333"/>
                </a:solidFill>
                <a:effectLst/>
              </a:rPr>
              <a:t>(44) </a:t>
            </a:r>
            <a:r>
              <a:rPr lang="en-US" sz="2500" b="0" i="1" dirty="0">
                <a:solidFill>
                  <a:srgbClr val="333333"/>
                </a:solidFill>
                <a:effectLst/>
              </a:rPr>
              <a:t>Trade or business</a:t>
            </a:r>
            <a:r>
              <a:rPr lang="en-US" sz="2500" b="0" i="0" dirty="0">
                <a:solidFill>
                  <a:srgbClr val="333333"/>
                </a:solidFill>
                <a:effectLst/>
              </a:rPr>
              <a:t>—</a:t>
            </a:r>
          </a:p>
          <a:p>
            <a:pPr marL="457200" lvl="1" indent="0" fontAlgn="base">
              <a:buNone/>
            </a:pPr>
            <a:endParaRPr lang="en-US" sz="2500" b="0" i="0" dirty="0">
              <a:solidFill>
                <a:srgbClr val="333333"/>
              </a:solidFill>
              <a:effectLst/>
            </a:endParaRPr>
          </a:p>
          <a:p>
            <a:pPr marL="457200" lvl="1" indent="0" fontAlgn="base">
              <a:buNone/>
            </a:pPr>
            <a:r>
              <a:rPr lang="en-US" sz="2500" b="0" i="0" dirty="0">
                <a:solidFill>
                  <a:srgbClr val="333333"/>
                </a:solidFill>
                <a:effectLst/>
              </a:rPr>
              <a:t>(</a:t>
            </a:r>
            <a:r>
              <a:rPr lang="en-US" sz="2500" b="0" i="0" dirty="0" err="1">
                <a:solidFill>
                  <a:srgbClr val="333333"/>
                </a:solidFill>
                <a:effectLst/>
              </a:rPr>
              <a:t>i</a:t>
            </a:r>
            <a:r>
              <a:rPr lang="en-US" sz="2500" b="0" i="0" dirty="0">
                <a:solidFill>
                  <a:srgbClr val="333333"/>
                </a:solidFill>
                <a:effectLst/>
              </a:rPr>
              <a:t>) </a:t>
            </a:r>
            <a:r>
              <a:rPr lang="en-US" sz="2500" b="0" i="1" dirty="0">
                <a:solidFill>
                  <a:srgbClr val="333333"/>
                </a:solidFill>
                <a:effectLst/>
              </a:rPr>
              <a:t>In general.</a:t>
            </a:r>
            <a:r>
              <a:rPr lang="en-US" sz="2500" b="0" i="0" dirty="0">
                <a:solidFill>
                  <a:srgbClr val="333333"/>
                </a:solidFill>
                <a:effectLst/>
              </a:rPr>
              <a:t> The term </a:t>
            </a:r>
            <a:r>
              <a:rPr lang="en-US" sz="2500" b="0" i="1" dirty="0">
                <a:solidFill>
                  <a:srgbClr val="333333"/>
                </a:solidFill>
                <a:effectLst/>
              </a:rPr>
              <a:t>trade or business</a:t>
            </a:r>
            <a:r>
              <a:rPr lang="en-US" sz="2500" b="0" i="0" dirty="0">
                <a:solidFill>
                  <a:srgbClr val="333333"/>
                </a:solidFill>
                <a:effectLst/>
              </a:rPr>
              <a:t> means a trade or business within the meaning of section 162.</a:t>
            </a:r>
          </a:p>
          <a:p>
            <a:pPr marL="457200" lvl="1" indent="0" fontAlgn="base">
              <a:buNone/>
            </a:pPr>
            <a:endParaRPr lang="en-US" sz="2500" b="0" i="0" dirty="0">
              <a:solidFill>
                <a:srgbClr val="333333"/>
              </a:solidFill>
              <a:effectLst/>
            </a:endParaRPr>
          </a:p>
          <a:p>
            <a:pPr marL="457200" lvl="1" indent="0" fontAlgn="base">
              <a:buNone/>
            </a:pPr>
            <a:r>
              <a:rPr lang="en-US" sz="2500" b="0" i="0" dirty="0">
                <a:solidFill>
                  <a:srgbClr val="333333"/>
                </a:solidFill>
                <a:effectLst/>
              </a:rPr>
              <a:t>(ii) </a:t>
            </a:r>
            <a:r>
              <a:rPr lang="en-US" sz="2500" b="0" i="1" dirty="0">
                <a:solidFill>
                  <a:srgbClr val="333333"/>
                </a:solidFill>
                <a:effectLst/>
                <a:highlight>
                  <a:srgbClr val="FFFF00"/>
                </a:highlight>
              </a:rPr>
              <a:t>Excepted trade or business</a:t>
            </a:r>
            <a:r>
              <a:rPr lang="en-US" sz="2500" b="0" i="1" dirty="0">
                <a:solidFill>
                  <a:srgbClr val="333333"/>
                </a:solidFill>
                <a:effectLst/>
              </a:rPr>
              <a:t>.</a:t>
            </a:r>
            <a:r>
              <a:rPr lang="en-US" sz="2500" b="0" i="0" dirty="0">
                <a:solidFill>
                  <a:srgbClr val="333333"/>
                </a:solidFill>
                <a:effectLst/>
              </a:rPr>
              <a:t> The term </a:t>
            </a:r>
            <a:r>
              <a:rPr lang="en-US" sz="2500" b="0" i="1" dirty="0">
                <a:solidFill>
                  <a:srgbClr val="333333"/>
                </a:solidFill>
                <a:effectLst/>
              </a:rPr>
              <a:t>excepted trade or business</a:t>
            </a:r>
            <a:r>
              <a:rPr lang="en-US" sz="2500" b="0" i="0" dirty="0">
                <a:solidFill>
                  <a:srgbClr val="333333"/>
                </a:solidFill>
                <a:effectLst/>
              </a:rPr>
              <a:t> means the trade or business of performing services as an employee, an electing real property trade or business, an electing farming business, or an excepted regulated utility trade or business. For additional rules related to excepted trades or businesses, including elections made under section 163(j)(7)(B) and (C), see § 1.163(j)-9.</a:t>
            </a:r>
          </a:p>
          <a:p>
            <a:pPr marL="457200" lvl="1" indent="0" fontAlgn="base">
              <a:buNone/>
            </a:pPr>
            <a:endParaRPr lang="en-US" sz="2500" b="0" i="0" dirty="0">
              <a:solidFill>
                <a:srgbClr val="333333"/>
              </a:solidFill>
              <a:effectLst/>
            </a:endParaRPr>
          </a:p>
          <a:p>
            <a:pPr marL="457200" lvl="1" indent="0" fontAlgn="base">
              <a:buNone/>
            </a:pPr>
            <a:r>
              <a:rPr lang="en-US" sz="2500" b="0" i="0" dirty="0">
                <a:solidFill>
                  <a:srgbClr val="333333"/>
                </a:solidFill>
                <a:effectLst/>
              </a:rPr>
              <a:t>(iii) </a:t>
            </a:r>
            <a:r>
              <a:rPr lang="en-US" sz="2500" b="0" i="1" dirty="0">
                <a:solidFill>
                  <a:srgbClr val="333333"/>
                </a:solidFill>
                <a:effectLst/>
                <a:highlight>
                  <a:srgbClr val="FFFF00"/>
                </a:highlight>
              </a:rPr>
              <a:t>Non-excepted trade or business</a:t>
            </a:r>
            <a:r>
              <a:rPr lang="en-US" sz="2500" b="0" i="1" dirty="0">
                <a:solidFill>
                  <a:srgbClr val="333333"/>
                </a:solidFill>
                <a:effectLst/>
              </a:rPr>
              <a:t>.</a:t>
            </a:r>
            <a:r>
              <a:rPr lang="en-US" sz="2500" b="0" i="0" dirty="0">
                <a:solidFill>
                  <a:srgbClr val="333333"/>
                </a:solidFill>
                <a:effectLst/>
              </a:rPr>
              <a:t> The term </a:t>
            </a:r>
            <a:r>
              <a:rPr lang="en-US" sz="2500" b="0" i="1" dirty="0">
                <a:solidFill>
                  <a:srgbClr val="333333"/>
                </a:solidFill>
                <a:effectLst/>
              </a:rPr>
              <a:t>non-excepted trade or business</a:t>
            </a:r>
            <a:r>
              <a:rPr lang="en-US" sz="2500" b="0" i="0" dirty="0">
                <a:solidFill>
                  <a:srgbClr val="333333"/>
                </a:solidFill>
                <a:effectLst/>
              </a:rPr>
              <a:t> means any trade or business that is not an excepted trade or business.</a:t>
            </a:r>
          </a:p>
          <a:p>
            <a:pPr marL="0" indent="0" algn="l" fontAlgn="base">
              <a:buNone/>
            </a:pPr>
            <a:r>
              <a:rPr lang="en-US" sz="2500" b="0" i="0" dirty="0">
                <a:solidFill>
                  <a:srgbClr val="333333"/>
                </a:solidFill>
                <a:effectLst/>
              </a:rPr>
              <a:t>Treas. Reg. § 1.163(j)-1(b)(44)</a:t>
            </a:r>
            <a:r>
              <a:rPr lang="en-US" sz="2800" dirty="0"/>
              <a:t> (</a:t>
            </a:r>
            <a:r>
              <a:rPr lang="en-US" sz="2800" b="1" dirty="0">
                <a:solidFill>
                  <a:srgbClr val="FF0000"/>
                </a:solidFill>
              </a:rPr>
              <a:t>2020</a:t>
            </a:r>
            <a:r>
              <a:rPr lang="en-US" sz="2800" dirty="0"/>
              <a:t>)</a:t>
            </a:r>
            <a:r>
              <a:rPr lang="en-US" sz="2500" b="0" i="0" dirty="0">
                <a:solidFill>
                  <a:srgbClr val="333333"/>
                </a:solidFill>
                <a:effectLst/>
              </a:rPr>
              <a:t>.  See also IRC § 163(j)(7) &amp; (11).</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86</a:t>
            </a:fld>
            <a:endParaRPr lang="en-US"/>
          </a:p>
        </p:txBody>
      </p:sp>
    </p:spTree>
    <p:extLst>
      <p:ext uri="{BB962C8B-B14F-4D97-AF65-F5344CB8AC3E}">
        <p14:creationId xmlns:p14="http://schemas.microsoft.com/office/powerpoint/2010/main" val="52103939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3428"/>
            <a:ext cx="12192000" cy="484881"/>
          </a:xfrm>
        </p:spPr>
        <p:txBody>
          <a:bodyPr>
            <a:noAutofit/>
          </a:bodyPr>
          <a:lstStyle/>
          <a:p>
            <a:pPr algn="ctr">
              <a:tabLst>
                <a:tab pos="6054725" algn="l"/>
              </a:tabLst>
            </a:pPr>
            <a:r>
              <a:rPr lang="en-US" sz="3400" dirty="0"/>
              <a:t>Anti-Avoidance Rule for C Corp. Non-excepted T or B for Bus. Int. Exp</a:t>
            </a:r>
            <a:r>
              <a:rPr lang="en-US" sz="3800" dirty="0"/>
              <a:t>.</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700680"/>
            <a:ext cx="10761372" cy="6157319"/>
          </a:xfrm>
        </p:spPr>
        <p:txBody>
          <a:bodyPr>
            <a:noAutofit/>
          </a:bodyPr>
          <a:lstStyle/>
          <a:p>
            <a:pPr marL="457200" lvl="1" indent="0">
              <a:buNone/>
            </a:pPr>
            <a:r>
              <a:rPr lang="en-US" sz="2800" dirty="0"/>
              <a:t>(j) </a:t>
            </a:r>
            <a:r>
              <a:rPr lang="en-US" sz="2800" i="1" dirty="0"/>
              <a:t>Anti-avoidance rule</a:t>
            </a:r>
            <a:r>
              <a:rPr lang="en-US" sz="2800" dirty="0"/>
              <a:t>—</a:t>
            </a:r>
          </a:p>
          <a:p>
            <a:pPr marL="457200" lvl="1" indent="0">
              <a:buNone/>
            </a:pPr>
            <a:r>
              <a:rPr lang="en-US" sz="2800" dirty="0"/>
              <a:t>. . .</a:t>
            </a:r>
          </a:p>
          <a:p>
            <a:pPr marL="457200" lvl="1" indent="0">
              <a:buNone/>
            </a:pPr>
            <a:r>
              <a:rPr lang="en-US" sz="2000" dirty="0"/>
              <a:t>(2) </a:t>
            </a:r>
            <a:r>
              <a:rPr lang="en-US" sz="2000" i="1" dirty="0"/>
              <a:t>Examples</a:t>
            </a:r>
            <a:r>
              <a:rPr lang="en-US" sz="2000" dirty="0"/>
              <a:t>. The examples in this paragraph (j)(2) illustrate the application of this section. </a:t>
            </a:r>
          </a:p>
          <a:p>
            <a:pPr marL="457200" lvl="1" indent="0">
              <a:buNone/>
            </a:pPr>
            <a:r>
              <a:rPr lang="en-US" sz="2000" dirty="0"/>
              <a:t>(</a:t>
            </a:r>
            <a:r>
              <a:rPr lang="en-US" sz="2000" dirty="0" err="1"/>
              <a:t>i</a:t>
            </a:r>
            <a:r>
              <a:rPr lang="en-US" sz="2000" dirty="0"/>
              <a:t>) </a:t>
            </a:r>
            <a:r>
              <a:rPr lang="en-US" sz="2000" i="1" dirty="0"/>
              <a:t>Example 1</a:t>
            </a:r>
            <a:r>
              <a:rPr lang="en-US" sz="2000" dirty="0"/>
              <a:t>—</a:t>
            </a:r>
          </a:p>
          <a:p>
            <a:pPr marL="457200" lvl="1" indent="0">
              <a:buNone/>
            </a:pPr>
            <a:r>
              <a:rPr lang="en-US" sz="2000" dirty="0"/>
              <a:t>(A) </a:t>
            </a:r>
            <a:r>
              <a:rPr lang="en-US" sz="2000" i="1" dirty="0"/>
              <a:t>Facts</a:t>
            </a:r>
            <a:r>
              <a:rPr lang="en-US" sz="2000" dirty="0"/>
              <a:t>. Individual A operates an </a:t>
            </a:r>
            <a:r>
              <a:rPr lang="en-US" sz="2000" dirty="0">
                <a:highlight>
                  <a:srgbClr val="FFFF00"/>
                </a:highlight>
              </a:rPr>
              <a:t>excepted trade or business (Business X)</a:t>
            </a:r>
            <a:r>
              <a:rPr lang="en-US" sz="2000" dirty="0"/>
              <a:t> and a </a:t>
            </a:r>
            <a:r>
              <a:rPr lang="en-US" sz="2000" dirty="0">
                <a:highlight>
                  <a:srgbClr val="FFFF00"/>
                </a:highlight>
              </a:rPr>
              <a:t>nonexcepted trade or business (Business Y)</a:t>
            </a:r>
            <a:r>
              <a:rPr lang="en-US" sz="2000" dirty="0"/>
              <a:t>. With a principal purpose of avoiding the rules of section 163(j) or the regulations in this part under section 163(j) of the Code, </a:t>
            </a:r>
            <a:r>
              <a:rPr lang="en-US" sz="2000" dirty="0">
                <a:highlight>
                  <a:srgbClr val="FFFF00"/>
                </a:highlight>
              </a:rPr>
              <a:t>A contributes Business X to newly-formed C corporation B in exchange for stock; A then causes B to borrow funds from a third party and distributes a portion of the borrowed funds to A for use in Business Y. B takes the position that its interest payments on the debt are not subject to the section 163(j) limitation because B is engaged solely in an excepted trade or business. </a:t>
            </a:r>
          </a:p>
          <a:p>
            <a:pPr marL="457200" lvl="1" indent="0">
              <a:buNone/>
            </a:pPr>
            <a:r>
              <a:rPr lang="en-US" sz="2000" dirty="0"/>
              <a:t>(B) </a:t>
            </a:r>
            <a:r>
              <a:rPr lang="en-US" sz="2000" i="1" dirty="0"/>
              <a:t>Analysis</a:t>
            </a:r>
            <a:r>
              <a:rPr lang="en-US" sz="2000" dirty="0"/>
              <a:t>. A has entered into an arrangement with a principal purpose of avoiding the rules of section 163(j) or the regulations in this part under section 163(j). Thus, under paragraph (j)(1) of this section, the Commissioner of the IRS may disregard or recharacterize this transaction to the extent necessary to carry out the purposes of section 163(j). In this case, </a:t>
            </a:r>
            <a:r>
              <a:rPr lang="en-US" sz="2000" dirty="0">
                <a:highlight>
                  <a:srgbClr val="FFFF00"/>
                </a:highlight>
              </a:rPr>
              <a:t>payments of interest on the debt may be recharacterized as payments of interest properly allocable to a non-excepted trade or business subject to the section 163(j) limitation. </a:t>
            </a:r>
            <a:endParaRPr lang="en-US" sz="2800" dirty="0">
              <a:highlight>
                <a:srgbClr val="FFFF00"/>
              </a:highlight>
            </a:endParaRPr>
          </a:p>
          <a:p>
            <a:pPr marL="0" indent="0">
              <a:buNone/>
            </a:pPr>
            <a:r>
              <a:rPr lang="en-US" dirty="0"/>
              <a:t>Treas. Reg. § 1.163(j)-2(j)(2)(</a:t>
            </a:r>
            <a:r>
              <a:rPr lang="en-US" dirty="0" err="1"/>
              <a:t>i</a:t>
            </a:r>
            <a:r>
              <a:rPr lang="en-US" dirty="0"/>
              <a:t>)</a:t>
            </a:r>
            <a:r>
              <a:rPr lang="en-US" sz="2800" dirty="0"/>
              <a:t> (</a:t>
            </a:r>
            <a:r>
              <a:rPr lang="en-US" sz="2800" b="1" dirty="0">
                <a:solidFill>
                  <a:srgbClr val="FF0000"/>
                </a:solidFill>
              </a:rPr>
              <a:t>2020</a:t>
            </a:r>
            <a:r>
              <a:rPr lang="en-US" sz="2800" dirty="0"/>
              <a:t>)</a:t>
            </a:r>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316813DB-9E2B-4898-9A8D-78149B5E8B2D}"/>
              </a:ext>
            </a:extLst>
          </p:cNvPr>
          <p:cNvSpPr>
            <a:spLocks noGrp="1"/>
          </p:cNvSpPr>
          <p:nvPr>
            <p:ph type="sldNum" sz="quarter" idx="12"/>
          </p:nvPr>
        </p:nvSpPr>
        <p:spPr/>
        <p:txBody>
          <a:bodyPr/>
          <a:lstStyle/>
          <a:p>
            <a:fld id="{59999BA8-5833-4EBD-87D2-B05BF3439043}" type="slidenum">
              <a:rPr lang="en-US" smtClean="0"/>
              <a:t>87</a:t>
            </a:fld>
            <a:endParaRPr lang="en-US" dirty="0"/>
          </a:p>
        </p:txBody>
      </p:sp>
      <p:sp>
        <p:nvSpPr>
          <p:cNvPr id="7" name="TextBox 6">
            <a:extLst>
              <a:ext uri="{FF2B5EF4-FFF2-40B4-BE49-F238E27FC236}">
                <a16:creationId xmlns:a16="http://schemas.microsoft.com/office/drawing/2014/main" id="{2771861C-A794-4CC2-81CC-17356DD2B11A}"/>
              </a:ext>
            </a:extLst>
          </p:cNvPr>
          <p:cNvSpPr txBox="1"/>
          <p:nvPr/>
        </p:nvSpPr>
        <p:spPr>
          <a:xfrm>
            <a:off x="10983951" y="789269"/>
            <a:ext cx="1086130" cy="646331"/>
          </a:xfrm>
          <a:prstGeom prst="rect">
            <a:avLst/>
          </a:prstGeom>
          <a:noFill/>
          <a:ln w="38100">
            <a:solidFill>
              <a:srgbClr val="00B050"/>
            </a:solidFill>
          </a:ln>
        </p:spPr>
        <p:txBody>
          <a:bodyPr wrap="square" rtlCol="0">
            <a:spAutoFit/>
          </a:bodyPr>
          <a:lstStyle/>
          <a:p>
            <a:r>
              <a:rPr lang="en-US" sz="3600" b="1" dirty="0">
                <a:solidFill>
                  <a:srgbClr val="00B050"/>
                </a:solidFill>
              </a:rPr>
              <a:t>Ex. 4</a:t>
            </a:r>
          </a:p>
        </p:txBody>
      </p:sp>
    </p:spTree>
    <p:extLst>
      <p:ext uri="{BB962C8B-B14F-4D97-AF65-F5344CB8AC3E}">
        <p14:creationId xmlns:p14="http://schemas.microsoft.com/office/powerpoint/2010/main" val="420103758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3428"/>
            <a:ext cx="12192000" cy="484881"/>
          </a:xfrm>
        </p:spPr>
        <p:txBody>
          <a:bodyPr>
            <a:noAutofit/>
          </a:bodyPr>
          <a:lstStyle/>
          <a:p>
            <a:pPr algn="ctr">
              <a:tabLst>
                <a:tab pos="6054725" algn="l"/>
              </a:tabLst>
            </a:pPr>
            <a:r>
              <a:rPr lang="en-US" sz="3450" dirty="0"/>
              <a:t>Anti-Avoidance Rule for P-ship Non-excepted T or B for Bus. Int. Exp.</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700680"/>
            <a:ext cx="10761372" cy="6157319"/>
          </a:xfrm>
        </p:spPr>
        <p:txBody>
          <a:bodyPr>
            <a:noAutofit/>
          </a:bodyPr>
          <a:lstStyle/>
          <a:p>
            <a:pPr marL="457200" lvl="1" indent="0">
              <a:buNone/>
            </a:pPr>
            <a:r>
              <a:rPr lang="en-US" sz="2150" dirty="0"/>
              <a:t>(j) </a:t>
            </a:r>
            <a:r>
              <a:rPr lang="en-US" sz="2150" i="1" dirty="0"/>
              <a:t>Anti-avoidance rule</a:t>
            </a:r>
            <a:r>
              <a:rPr lang="en-US" sz="2150" dirty="0"/>
              <a:t>—</a:t>
            </a:r>
          </a:p>
          <a:p>
            <a:pPr marL="457200" lvl="1" indent="0">
              <a:buNone/>
            </a:pPr>
            <a:r>
              <a:rPr lang="en-US" sz="2150" dirty="0"/>
              <a:t>. . .</a:t>
            </a:r>
          </a:p>
          <a:p>
            <a:pPr marL="457200" lvl="1" indent="0">
              <a:buNone/>
            </a:pPr>
            <a:r>
              <a:rPr lang="en-US" sz="2150" dirty="0"/>
              <a:t>(2) </a:t>
            </a:r>
            <a:r>
              <a:rPr lang="en-US" sz="2150" i="1" dirty="0"/>
              <a:t>Examples</a:t>
            </a:r>
            <a:r>
              <a:rPr lang="en-US" sz="2150" dirty="0"/>
              <a:t>. The examples in this paragraph (j)(2) illustrate the application of this section.</a:t>
            </a:r>
          </a:p>
          <a:p>
            <a:pPr marL="457200" lvl="1" indent="0">
              <a:buNone/>
            </a:pPr>
            <a:r>
              <a:rPr lang="en-US" sz="2150" dirty="0"/>
              <a:t>. . . </a:t>
            </a:r>
          </a:p>
          <a:p>
            <a:pPr marL="457200" lvl="1" indent="0">
              <a:buNone/>
            </a:pPr>
            <a:r>
              <a:rPr lang="en-US" sz="2150" dirty="0"/>
              <a:t>(ii) </a:t>
            </a:r>
            <a:r>
              <a:rPr lang="en-US" sz="2150" i="1" dirty="0"/>
              <a:t>Example 2</a:t>
            </a:r>
            <a:r>
              <a:rPr lang="en-US" sz="2150" dirty="0"/>
              <a:t>— </a:t>
            </a:r>
          </a:p>
          <a:p>
            <a:pPr marL="457200" lvl="1" indent="0">
              <a:buNone/>
            </a:pPr>
            <a:r>
              <a:rPr lang="en-US" sz="2150" dirty="0"/>
              <a:t>(A) </a:t>
            </a:r>
            <a:r>
              <a:rPr lang="en-US" sz="2150" i="1" dirty="0"/>
              <a:t>Facts</a:t>
            </a:r>
            <a:r>
              <a:rPr lang="en-US" sz="2150" dirty="0"/>
              <a:t>. </a:t>
            </a:r>
            <a:r>
              <a:rPr lang="en-US" sz="2150" dirty="0">
                <a:highlight>
                  <a:srgbClr val="FFFF00"/>
                </a:highlight>
              </a:rPr>
              <a:t>Partnership UTP has two non-excepted trades or businesses. Business A has gross income of $1000x and gross deductions of $200x. Business B has gross income of $100x and gross deductions of $600x.</a:t>
            </a:r>
            <a:r>
              <a:rPr lang="en-US" sz="2150" dirty="0"/>
              <a:t> With a principal purpose of avoiding the rules in section 163(j) or the regulations in this part under section 163(j), </a:t>
            </a:r>
            <a:r>
              <a:rPr lang="en-US" sz="2150" dirty="0">
                <a:highlight>
                  <a:srgbClr val="FFFF00"/>
                </a:highlight>
              </a:rPr>
              <a:t>UTP and a partner of UTP form partnership LTP and UTP contributes Business B to LTP prior to borrowing funds. </a:t>
            </a:r>
            <a:r>
              <a:rPr lang="en-US" sz="2150" dirty="0"/>
              <a:t>UTP takes the position that it does not take its share of LTP gross deductions into account when computing its ATI. </a:t>
            </a:r>
          </a:p>
          <a:p>
            <a:pPr marL="457200" lvl="1" indent="0">
              <a:buNone/>
            </a:pPr>
            <a:r>
              <a:rPr lang="en-US" sz="2150" dirty="0"/>
              <a:t>(B) </a:t>
            </a:r>
            <a:r>
              <a:rPr lang="en-US" sz="2150" i="1" dirty="0"/>
              <a:t>Analysis</a:t>
            </a:r>
            <a:r>
              <a:rPr lang="en-US" sz="2150" dirty="0"/>
              <a:t>. UTP has entered into an arrangement with a principal purpose of avoiding the rules of section 163(j) or the regulations in this part under section 163(j). Thus, under paragraph (j)(1) of this section, the Commissioner of the IRS may disregard or recharacterize this transaction to the extent necessary to carry out the purposes of section 163(j). In this case, </a:t>
            </a:r>
            <a:r>
              <a:rPr lang="en-US" sz="2150" dirty="0">
                <a:highlight>
                  <a:srgbClr val="FFFF00"/>
                </a:highlight>
              </a:rPr>
              <a:t>UTP’s share of gross deductions from LTP may be recharacterized as gross deductions incurred directly by UTP solely for purposes of computing UTP’s ATI.</a:t>
            </a:r>
          </a:p>
          <a:p>
            <a:pPr marL="0" indent="0">
              <a:buNone/>
            </a:pPr>
            <a:r>
              <a:rPr lang="en-US" sz="2150" dirty="0"/>
              <a:t>Treas. Reg. § 1.163(j)-2(j)(2)(ii)</a:t>
            </a:r>
            <a:r>
              <a:rPr lang="en-US" sz="2400" dirty="0"/>
              <a:t> (</a:t>
            </a:r>
            <a:r>
              <a:rPr lang="en-US" sz="2400" b="1" dirty="0">
                <a:solidFill>
                  <a:srgbClr val="FF0000"/>
                </a:solidFill>
              </a:rPr>
              <a:t>2020</a:t>
            </a:r>
            <a:r>
              <a:rPr lang="en-US" sz="2400" dirty="0"/>
              <a:t>)</a:t>
            </a:r>
            <a:endParaRPr lang="en-US" sz="2150"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316813DB-9E2B-4898-9A8D-78149B5E8B2D}"/>
              </a:ext>
            </a:extLst>
          </p:cNvPr>
          <p:cNvSpPr>
            <a:spLocks noGrp="1"/>
          </p:cNvSpPr>
          <p:nvPr>
            <p:ph type="sldNum" sz="quarter" idx="12"/>
          </p:nvPr>
        </p:nvSpPr>
        <p:spPr/>
        <p:txBody>
          <a:bodyPr/>
          <a:lstStyle/>
          <a:p>
            <a:fld id="{59999BA8-5833-4EBD-87D2-B05BF3439043}" type="slidenum">
              <a:rPr lang="en-US" smtClean="0"/>
              <a:t>88</a:t>
            </a:fld>
            <a:endParaRPr lang="en-US" dirty="0"/>
          </a:p>
        </p:txBody>
      </p:sp>
      <p:sp>
        <p:nvSpPr>
          <p:cNvPr id="7" name="TextBox 6">
            <a:extLst>
              <a:ext uri="{FF2B5EF4-FFF2-40B4-BE49-F238E27FC236}">
                <a16:creationId xmlns:a16="http://schemas.microsoft.com/office/drawing/2014/main" id="{2771861C-A794-4CC2-81CC-17356DD2B11A}"/>
              </a:ext>
            </a:extLst>
          </p:cNvPr>
          <p:cNvSpPr txBox="1"/>
          <p:nvPr/>
        </p:nvSpPr>
        <p:spPr>
          <a:xfrm>
            <a:off x="10983951" y="789269"/>
            <a:ext cx="1086130" cy="646331"/>
          </a:xfrm>
          <a:prstGeom prst="rect">
            <a:avLst/>
          </a:prstGeom>
          <a:noFill/>
          <a:ln w="38100">
            <a:solidFill>
              <a:srgbClr val="00B050"/>
            </a:solidFill>
          </a:ln>
        </p:spPr>
        <p:txBody>
          <a:bodyPr wrap="square" rtlCol="0">
            <a:spAutoFit/>
          </a:bodyPr>
          <a:lstStyle/>
          <a:p>
            <a:r>
              <a:rPr lang="en-US" sz="3600" b="1" dirty="0">
                <a:solidFill>
                  <a:srgbClr val="00B050"/>
                </a:solidFill>
              </a:rPr>
              <a:t>Ex. 5</a:t>
            </a:r>
          </a:p>
        </p:txBody>
      </p:sp>
    </p:spTree>
    <p:extLst>
      <p:ext uri="{BB962C8B-B14F-4D97-AF65-F5344CB8AC3E}">
        <p14:creationId xmlns:p14="http://schemas.microsoft.com/office/powerpoint/2010/main" val="18430224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3428"/>
            <a:ext cx="12192000" cy="484881"/>
          </a:xfrm>
        </p:spPr>
        <p:txBody>
          <a:bodyPr>
            <a:noAutofit/>
          </a:bodyPr>
          <a:lstStyle/>
          <a:p>
            <a:pPr algn="ctr">
              <a:tabLst>
                <a:tab pos="6054725" algn="l"/>
              </a:tabLst>
            </a:pPr>
            <a:r>
              <a:rPr lang="en-US" sz="3450" dirty="0"/>
              <a:t>Consolidated Regulated Utility Non-excepted T or B for Bus. Int. Exp.</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700680"/>
            <a:ext cx="10761372" cy="6157319"/>
          </a:xfrm>
        </p:spPr>
        <p:txBody>
          <a:bodyPr>
            <a:noAutofit/>
          </a:bodyPr>
          <a:lstStyle/>
          <a:p>
            <a:pPr marL="457200" lvl="1" indent="0">
              <a:buNone/>
            </a:pPr>
            <a:r>
              <a:rPr lang="en-US" sz="2350" dirty="0"/>
              <a:t>(iii) </a:t>
            </a:r>
            <a:r>
              <a:rPr lang="en-US" sz="2350" i="1" dirty="0"/>
              <a:t>Example 3: Intercompany sale of natural gas</a:t>
            </a:r>
            <a:r>
              <a:rPr lang="en-US" sz="2350" dirty="0"/>
              <a:t>—</a:t>
            </a:r>
          </a:p>
          <a:p>
            <a:pPr marL="457200" lvl="1" indent="0">
              <a:buNone/>
            </a:pPr>
            <a:r>
              <a:rPr lang="en-US" sz="2350" dirty="0"/>
              <a:t>(A) </a:t>
            </a:r>
            <a:r>
              <a:rPr lang="en-US" sz="2350" i="1" dirty="0"/>
              <a:t>Facts</a:t>
            </a:r>
            <a:r>
              <a:rPr lang="en-US" sz="2350" dirty="0"/>
              <a:t>. S is a member of a consolidated group of which P is the common parent. S drills for natural gas and is not an excepted regulated utility trade or business. S sells most of its natural gas production to P, which produces electricity at its natural </a:t>
            </a:r>
            <a:r>
              <a:rPr lang="en-US" sz="2350" dirty="0" err="1"/>
              <a:t>gasfired</a:t>
            </a:r>
            <a:r>
              <a:rPr lang="en-US" sz="2350" dirty="0"/>
              <a:t> power plants, and S sells the rest of its natural gas production to third parties at market rates. P is an excepted regulated utility trade or business to the extent that it is engaged in a trade or business described in § 1.163(j)– 1(b)(15)(</a:t>
            </a:r>
            <a:r>
              <a:rPr lang="en-US" sz="2350" dirty="0" err="1"/>
              <a:t>i</a:t>
            </a:r>
            <a:r>
              <a:rPr lang="en-US" sz="2350" dirty="0"/>
              <a:t>). </a:t>
            </a:r>
          </a:p>
          <a:p>
            <a:pPr marL="457200" lvl="1" indent="0">
              <a:buNone/>
            </a:pPr>
            <a:r>
              <a:rPr lang="en-US" sz="2350" dirty="0"/>
              <a:t>(B) </a:t>
            </a:r>
            <a:r>
              <a:rPr lang="en-US" sz="2350" i="1" dirty="0"/>
              <a:t>Analysis</a:t>
            </a:r>
            <a:r>
              <a:rPr lang="en-US" sz="2350" dirty="0"/>
              <a:t>. </a:t>
            </a:r>
            <a:r>
              <a:rPr lang="en-US" sz="2350" dirty="0">
                <a:highlight>
                  <a:srgbClr val="FFFF00"/>
                </a:highlight>
              </a:rPr>
              <a:t>Intercompany transactions are disregarded </a:t>
            </a:r>
            <a:r>
              <a:rPr lang="en-US" sz="2350" dirty="0"/>
              <a:t>for purposes of this section. As a result, the intercompany sales of natural gas by S to P are disregarded. Moreover, the </a:t>
            </a:r>
            <a:r>
              <a:rPr lang="en-US" sz="2350" dirty="0">
                <a:highlight>
                  <a:srgbClr val="FFFF00"/>
                </a:highlight>
              </a:rPr>
              <a:t>assets of S and P are allocated between the excepted and non-excepted trades or businesses of the P group based on the assets used in each trade or business. Assets of S may be allocated to the P group’s excepted trade or business to the extent those assets are used in the trade or business of the furnishing or sale of electrical energy. Likewise, assets of P may be allocated to the P group’s non-excepted trade or business to the extent those assets are used in the trade or business of natural gas production. </a:t>
            </a:r>
          </a:p>
          <a:p>
            <a:pPr marL="0" indent="0">
              <a:buNone/>
            </a:pPr>
            <a:r>
              <a:rPr lang="en-US" sz="2350" dirty="0"/>
              <a:t>Treas. Reg. § 1.163(j)-10(a)(7)(iii)</a:t>
            </a:r>
            <a:r>
              <a:rPr lang="en-US" sz="2400" dirty="0"/>
              <a:t> (</a:t>
            </a:r>
            <a:r>
              <a:rPr lang="en-US" sz="2400" b="1" dirty="0">
                <a:solidFill>
                  <a:srgbClr val="FF0000"/>
                </a:solidFill>
              </a:rPr>
              <a:t>2020</a:t>
            </a:r>
            <a:r>
              <a:rPr lang="en-US" sz="2400" dirty="0"/>
              <a:t>)</a:t>
            </a:r>
            <a:endParaRPr lang="en-US" sz="2350"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316813DB-9E2B-4898-9A8D-78149B5E8B2D}"/>
              </a:ext>
            </a:extLst>
          </p:cNvPr>
          <p:cNvSpPr>
            <a:spLocks noGrp="1"/>
          </p:cNvSpPr>
          <p:nvPr>
            <p:ph type="sldNum" sz="quarter" idx="12"/>
          </p:nvPr>
        </p:nvSpPr>
        <p:spPr/>
        <p:txBody>
          <a:bodyPr/>
          <a:lstStyle/>
          <a:p>
            <a:fld id="{59999BA8-5833-4EBD-87D2-B05BF3439043}" type="slidenum">
              <a:rPr lang="en-US" smtClean="0"/>
              <a:t>89</a:t>
            </a:fld>
            <a:endParaRPr lang="en-US" dirty="0"/>
          </a:p>
        </p:txBody>
      </p:sp>
      <p:sp>
        <p:nvSpPr>
          <p:cNvPr id="7" name="TextBox 6">
            <a:extLst>
              <a:ext uri="{FF2B5EF4-FFF2-40B4-BE49-F238E27FC236}">
                <a16:creationId xmlns:a16="http://schemas.microsoft.com/office/drawing/2014/main" id="{2771861C-A794-4CC2-81CC-17356DD2B11A}"/>
              </a:ext>
            </a:extLst>
          </p:cNvPr>
          <p:cNvSpPr txBox="1"/>
          <p:nvPr/>
        </p:nvSpPr>
        <p:spPr>
          <a:xfrm>
            <a:off x="10972799" y="789269"/>
            <a:ext cx="1097281" cy="646331"/>
          </a:xfrm>
          <a:prstGeom prst="rect">
            <a:avLst/>
          </a:prstGeom>
          <a:noFill/>
          <a:ln w="38100">
            <a:solidFill>
              <a:srgbClr val="00B050"/>
            </a:solidFill>
          </a:ln>
        </p:spPr>
        <p:txBody>
          <a:bodyPr wrap="square" rtlCol="0">
            <a:spAutoFit/>
          </a:bodyPr>
          <a:lstStyle/>
          <a:p>
            <a:r>
              <a:rPr lang="en-US" sz="3600" b="1" dirty="0">
                <a:solidFill>
                  <a:srgbClr val="00B050"/>
                </a:solidFill>
              </a:rPr>
              <a:t>Ex. 6</a:t>
            </a:r>
          </a:p>
        </p:txBody>
      </p:sp>
    </p:spTree>
    <p:extLst>
      <p:ext uri="{BB962C8B-B14F-4D97-AF65-F5344CB8AC3E}">
        <p14:creationId xmlns:p14="http://schemas.microsoft.com/office/powerpoint/2010/main" val="1341629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23757" y="78600"/>
            <a:ext cx="11400311" cy="484881"/>
          </a:xfrm>
        </p:spPr>
        <p:txBody>
          <a:bodyPr>
            <a:normAutofit fontScale="90000"/>
          </a:bodyPr>
          <a:lstStyle/>
          <a:p>
            <a:pPr algn="ctr"/>
            <a:r>
              <a:rPr lang="en-US" dirty="0"/>
              <a:t>Interest Deductions  – 2021 </a:t>
            </a:r>
            <a:r>
              <a:rPr lang="en-US" b="1" u="sng" dirty="0">
                <a:solidFill>
                  <a:srgbClr val="FF0000"/>
                </a:solidFill>
              </a:rPr>
              <a:t>Final</a:t>
            </a:r>
            <a:r>
              <a:rPr lang="en-US" dirty="0"/>
              <a:t> Treasury Regulations</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12641" y="700786"/>
            <a:ext cx="10774252" cy="6157214"/>
          </a:xfrm>
        </p:spPr>
        <p:txBody>
          <a:bodyPr>
            <a:noAutofit/>
          </a:bodyPr>
          <a:lstStyle/>
          <a:p>
            <a:pPr marL="0" indent="0">
              <a:buNone/>
            </a:pPr>
            <a:r>
              <a:rPr lang="en-US" sz="2100" dirty="0"/>
              <a:t>§ 1.469-4(d)(6) </a:t>
            </a:r>
            <a:r>
              <a:rPr lang="en-US" sz="2100" i="1" dirty="0"/>
              <a:t>Definition of activity</a:t>
            </a:r>
            <a:r>
              <a:rPr lang="en-US" sz="2100" dirty="0"/>
              <a:t>.</a:t>
            </a:r>
            <a:endParaRPr lang="en-US" sz="2100" b="1" dirty="0"/>
          </a:p>
          <a:p>
            <a:pPr marL="0" indent="0">
              <a:buNone/>
            </a:pPr>
            <a:r>
              <a:rPr lang="en-US" sz="2100" dirty="0"/>
              <a:t>§ 1.469-9(b)(2)(ii) </a:t>
            </a:r>
            <a:r>
              <a:rPr lang="en-US" sz="2100" i="1" dirty="0"/>
              <a:t>Rules for certain rental real estate activities</a:t>
            </a:r>
            <a:r>
              <a:rPr lang="en-US" sz="2100" dirty="0"/>
              <a:t>. </a:t>
            </a:r>
          </a:p>
          <a:p>
            <a:pPr marL="0" indent="0">
              <a:buNone/>
            </a:pPr>
            <a:r>
              <a:rPr lang="en-US" sz="2100" dirty="0"/>
              <a:t>§ 1.469-11(a)(1) and (4) </a:t>
            </a:r>
            <a:r>
              <a:rPr lang="en-US" sz="2100" i="1" dirty="0"/>
              <a:t>Applicability date and transition rules</a:t>
            </a:r>
            <a:r>
              <a:rPr lang="en-US" sz="2100" dirty="0"/>
              <a:t>. </a:t>
            </a:r>
          </a:p>
          <a:p>
            <a:pPr marL="0" indent="0" fontAlgn="base">
              <a:buNone/>
            </a:pPr>
            <a:r>
              <a:rPr lang="en-US" sz="2100" dirty="0"/>
              <a:t>§ 1.1256(e)-2 </a:t>
            </a:r>
            <a:r>
              <a:rPr lang="en-US" sz="2100" i="1" dirty="0"/>
              <a:t>Special rules for syndicates</a:t>
            </a:r>
          </a:p>
        </p:txBody>
      </p:sp>
      <p:sp>
        <p:nvSpPr>
          <p:cNvPr id="4" name="Slide Number Placeholder 3">
            <a:extLst>
              <a:ext uri="{FF2B5EF4-FFF2-40B4-BE49-F238E27FC236}">
                <a16:creationId xmlns:a16="http://schemas.microsoft.com/office/drawing/2014/main" id="{611CC2DF-80B2-4553-9AF8-A5B391578824}"/>
              </a:ext>
            </a:extLst>
          </p:cNvPr>
          <p:cNvSpPr>
            <a:spLocks noGrp="1"/>
          </p:cNvSpPr>
          <p:nvPr>
            <p:ph type="sldNum" sz="quarter" idx="12"/>
          </p:nvPr>
        </p:nvSpPr>
        <p:spPr/>
        <p:txBody>
          <a:bodyPr/>
          <a:lstStyle/>
          <a:p>
            <a:fld id="{B7BD4E8F-DB89-41F9-BBEF-35A5EF59F7D1}" type="slidenum">
              <a:rPr lang="en-US" smtClean="0"/>
              <a:t>9</a:t>
            </a:fld>
            <a:endParaRPr lang="en-US"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77DF3A6-5935-42C7-AA24-F2FB645FB856}"/>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2</a:t>
            </a:r>
          </a:p>
        </p:txBody>
      </p:sp>
      <p:sp>
        <p:nvSpPr>
          <p:cNvPr id="9" name="TextBox 8">
            <a:extLst>
              <a:ext uri="{FF2B5EF4-FFF2-40B4-BE49-F238E27FC236}">
                <a16:creationId xmlns:a16="http://schemas.microsoft.com/office/drawing/2014/main" id="{7251B6DD-5946-4DF8-8679-1609B267A562}"/>
              </a:ext>
            </a:extLst>
          </p:cNvPr>
          <p:cNvSpPr txBox="1"/>
          <p:nvPr/>
        </p:nvSpPr>
        <p:spPr>
          <a:xfrm>
            <a:off x="5689005" y="3725257"/>
            <a:ext cx="6187044" cy="1323439"/>
          </a:xfrm>
          <a:prstGeom prst="rect">
            <a:avLst/>
          </a:prstGeom>
          <a:noFill/>
          <a:ln w="38100">
            <a:solidFill>
              <a:srgbClr val="FF0000"/>
            </a:solidFill>
          </a:ln>
        </p:spPr>
        <p:txBody>
          <a:bodyPr wrap="square" rtlCol="0">
            <a:spAutoFit/>
          </a:bodyPr>
          <a:lstStyle/>
          <a:p>
            <a:r>
              <a:rPr lang="en-US" sz="2000" dirty="0"/>
              <a:t>178 pages with Preamble when released – Jan. 05, 2021</a:t>
            </a:r>
          </a:p>
          <a:p>
            <a:r>
              <a:rPr lang="en-US" sz="2000" dirty="0"/>
              <a:t>46 pages as sent to the Federal Register – Jan. 19, 2021</a:t>
            </a:r>
          </a:p>
          <a:p>
            <a:r>
              <a:rPr lang="en-US" sz="2000" dirty="0"/>
              <a:t>T.D. 9943, [4830-01-p], REG-107911-18, RIN 1545-BP73, 86 FR 5496</a:t>
            </a:r>
          </a:p>
        </p:txBody>
      </p:sp>
      <p:sp>
        <p:nvSpPr>
          <p:cNvPr id="11" name="TextBox 10">
            <a:extLst>
              <a:ext uri="{FF2B5EF4-FFF2-40B4-BE49-F238E27FC236}">
                <a16:creationId xmlns:a16="http://schemas.microsoft.com/office/drawing/2014/main" id="{67476D12-C920-4814-8914-AADDACC27090}"/>
              </a:ext>
            </a:extLst>
          </p:cNvPr>
          <p:cNvSpPr txBox="1"/>
          <p:nvPr/>
        </p:nvSpPr>
        <p:spPr>
          <a:xfrm>
            <a:off x="8954426" y="914404"/>
            <a:ext cx="2798949" cy="707886"/>
          </a:xfrm>
          <a:prstGeom prst="rect">
            <a:avLst/>
          </a:prstGeom>
          <a:noFill/>
          <a:ln w="38100">
            <a:solidFill>
              <a:srgbClr val="FF0000"/>
            </a:solidFill>
          </a:ln>
        </p:spPr>
        <p:txBody>
          <a:bodyPr wrap="square" rtlCol="0">
            <a:spAutoFit/>
          </a:bodyPr>
          <a:lstStyle/>
          <a:p>
            <a:r>
              <a:rPr lang="en-US" sz="2000" dirty="0"/>
              <a:t>Delayed by Biden </a:t>
            </a:r>
            <a:r>
              <a:rPr lang="en-US" sz="2000" dirty="0" err="1"/>
              <a:t>Execu-tive</a:t>
            </a:r>
            <a:r>
              <a:rPr lang="en-US" sz="2000" dirty="0"/>
              <a:t> Order (Jan. 20, 2021)</a:t>
            </a:r>
          </a:p>
        </p:txBody>
      </p:sp>
    </p:spTree>
    <p:extLst>
      <p:ext uri="{BB962C8B-B14F-4D97-AF65-F5344CB8AC3E}">
        <p14:creationId xmlns:p14="http://schemas.microsoft.com/office/powerpoint/2010/main" val="312107664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3428"/>
            <a:ext cx="12192000" cy="484881"/>
          </a:xfrm>
        </p:spPr>
        <p:txBody>
          <a:bodyPr>
            <a:noAutofit/>
          </a:bodyPr>
          <a:lstStyle/>
          <a:p>
            <a:pPr algn="ctr">
              <a:tabLst>
                <a:tab pos="6054725" algn="l"/>
              </a:tabLst>
            </a:pPr>
            <a:r>
              <a:rPr lang="en-US" sz="3450" dirty="0"/>
              <a:t>Consolidated Pre-2018 Non-excepted T or B for Bus. Int. Exp.</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700680"/>
            <a:ext cx="10761372" cy="6157319"/>
          </a:xfrm>
        </p:spPr>
        <p:txBody>
          <a:bodyPr>
            <a:noAutofit/>
          </a:bodyPr>
          <a:lstStyle/>
          <a:p>
            <a:pPr marL="457200" lvl="1" indent="0">
              <a:buNone/>
            </a:pPr>
            <a:r>
              <a:rPr lang="en-US" sz="1800" dirty="0"/>
              <a:t>(iv) </a:t>
            </a:r>
            <a:r>
              <a:rPr lang="en-US" sz="1800" i="1" dirty="0"/>
              <a:t>Example 4: Disallowed disqualified interest</a:t>
            </a:r>
            <a:r>
              <a:rPr lang="en-US" sz="1800" dirty="0"/>
              <a:t>—</a:t>
            </a:r>
          </a:p>
          <a:p>
            <a:pPr marL="457200" lvl="1" indent="0">
              <a:buNone/>
            </a:pPr>
            <a:r>
              <a:rPr lang="en-US" sz="1800" dirty="0"/>
              <a:t>(A) </a:t>
            </a:r>
            <a:r>
              <a:rPr lang="en-US" sz="1800" i="1" dirty="0"/>
              <a:t>Facts</a:t>
            </a:r>
            <a:r>
              <a:rPr lang="en-US" sz="1800" dirty="0"/>
              <a:t>. S is a member of a consolidated group of which P is the common parent. P and S are the only members of an affiliated group under old section 163(j)(6)(C). S operates a farm equipment leasing business (Business X) that is not an excepted trade or business. P is engaged in an electing farming business (Business Y). Entering its first taxable year beginning after December 31, 2017, the P group has disallowed disqualified interest of $120x, all of which the P group paid or accrued in earlier taxable years in which it only operated Business X. The P group also incurs $100x of interest expense during its 2018 taxable year, of which $25x (25 percent of $100x) is business interest expense properly allocable to Business X and $75x (75 percent of $100x) is properly allocable to Business Y under paragraph (c) of this section.</a:t>
            </a:r>
          </a:p>
          <a:p>
            <a:pPr marL="457200" lvl="1" indent="0">
              <a:buNone/>
            </a:pPr>
            <a:r>
              <a:rPr lang="en-US" sz="1800" dirty="0"/>
              <a:t> (B) </a:t>
            </a:r>
            <a:r>
              <a:rPr lang="en-US" sz="1800" i="1" dirty="0"/>
              <a:t>Analysis</a:t>
            </a:r>
            <a:r>
              <a:rPr lang="en-US" sz="1800" dirty="0"/>
              <a:t>. Under paragraph (a)(6) of this section, the P group may allocate disallowed disqualified interest to Business X and Business Y </a:t>
            </a:r>
            <a:r>
              <a:rPr lang="en-US" sz="1800" dirty="0">
                <a:highlight>
                  <a:srgbClr val="FFFF00"/>
                </a:highlight>
              </a:rPr>
              <a:t>by either applying the allocation rules of this section in the taxable years in which the disallowed disqualified interest was paid or accrued </a:t>
            </a:r>
            <a:r>
              <a:rPr lang="en-US" sz="1800" dirty="0"/>
              <a:t>(the </a:t>
            </a:r>
            <a:r>
              <a:rPr lang="en-US" sz="1800" dirty="0">
                <a:highlight>
                  <a:srgbClr val="FFFF00"/>
                </a:highlight>
              </a:rPr>
              <a:t>historical approach</a:t>
            </a:r>
            <a:r>
              <a:rPr lang="en-US" sz="1800" dirty="0"/>
              <a:t>) or </a:t>
            </a:r>
            <a:r>
              <a:rPr lang="en-US" sz="1800" dirty="0">
                <a:highlight>
                  <a:srgbClr val="FFFF00"/>
                </a:highlight>
              </a:rPr>
              <a:t>by treating such interest as though it were paid or accrued in the P group’s first taxable year beginning after December 31, 2017</a:t>
            </a:r>
            <a:r>
              <a:rPr lang="en-US" sz="1800" dirty="0"/>
              <a:t> (the </a:t>
            </a:r>
            <a:r>
              <a:rPr lang="en-US" sz="1800" dirty="0">
                <a:highlight>
                  <a:srgbClr val="FFFF00"/>
                </a:highlight>
              </a:rPr>
              <a:t>effective date approach</a:t>
            </a:r>
            <a:r>
              <a:rPr lang="en-US" sz="1800" dirty="0"/>
              <a:t>). Accordingly, if the P group chooses to rely on the </a:t>
            </a:r>
            <a:r>
              <a:rPr lang="en-US" sz="1800" dirty="0">
                <a:highlight>
                  <a:srgbClr val="FFFF00"/>
                </a:highlight>
              </a:rPr>
              <a:t>historical approach</a:t>
            </a:r>
            <a:r>
              <a:rPr lang="en-US" sz="1800" dirty="0"/>
              <a:t>, it </a:t>
            </a:r>
            <a:r>
              <a:rPr lang="en-US" sz="1800" dirty="0">
                <a:highlight>
                  <a:srgbClr val="FFFF00"/>
                </a:highlight>
              </a:rPr>
              <a:t>allocates all </a:t>
            </a:r>
            <a:r>
              <a:rPr lang="en-US" sz="1800" dirty="0"/>
              <a:t>$120x of disallowed disqualified interest </a:t>
            </a:r>
            <a:r>
              <a:rPr lang="en-US" sz="1800" dirty="0">
                <a:highlight>
                  <a:srgbClr val="FFFF00"/>
                </a:highlight>
              </a:rPr>
              <a:t>to</a:t>
            </a:r>
            <a:r>
              <a:rPr lang="en-US" sz="1800" dirty="0"/>
              <a:t> Business X (</a:t>
            </a:r>
            <a:r>
              <a:rPr lang="en-US" sz="1800" dirty="0">
                <a:highlight>
                  <a:srgbClr val="FFFF00"/>
                </a:highlight>
              </a:rPr>
              <a:t>a non-excepted trade or business</a:t>
            </a:r>
            <a:r>
              <a:rPr lang="en-US" sz="1800" dirty="0"/>
              <a:t>), and all $120x of disallowed disqualified interest is </a:t>
            </a:r>
            <a:r>
              <a:rPr lang="en-US" sz="1800" dirty="0">
                <a:highlight>
                  <a:srgbClr val="FFFF00"/>
                </a:highlight>
              </a:rPr>
              <a:t>subject to the section 163(j) limitation</a:t>
            </a:r>
            <a:r>
              <a:rPr lang="en-US" sz="1800" dirty="0"/>
              <a:t>. If, instead, the P group chooses to rely on the </a:t>
            </a:r>
            <a:r>
              <a:rPr lang="en-US" sz="1800" dirty="0">
                <a:highlight>
                  <a:srgbClr val="FFFF00"/>
                </a:highlight>
              </a:rPr>
              <a:t>effective date approach</a:t>
            </a:r>
            <a:r>
              <a:rPr lang="en-US" sz="1800" dirty="0"/>
              <a:t>, it </a:t>
            </a:r>
            <a:r>
              <a:rPr lang="en-US" sz="1800" dirty="0">
                <a:highlight>
                  <a:srgbClr val="FFFF00"/>
                </a:highlight>
              </a:rPr>
              <a:t>allocates</a:t>
            </a:r>
            <a:r>
              <a:rPr lang="en-US" sz="1800" dirty="0"/>
              <a:t> its $120x of disallowed disqualified interest i</a:t>
            </a:r>
            <a:r>
              <a:rPr lang="en-US" sz="1800" dirty="0">
                <a:highlight>
                  <a:srgbClr val="FFFF00"/>
                </a:highlight>
              </a:rPr>
              <a:t>n the same proportion as </a:t>
            </a:r>
            <a:r>
              <a:rPr lang="en-US" sz="1800" dirty="0"/>
              <a:t>its $100x of business interest expense that was paid or accrued in </a:t>
            </a:r>
            <a:r>
              <a:rPr lang="en-US" sz="1800" dirty="0">
                <a:highlight>
                  <a:srgbClr val="FFFF00"/>
                </a:highlight>
              </a:rPr>
              <a:t>its 2018 taxable year</a:t>
            </a:r>
            <a:r>
              <a:rPr lang="en-US" sz="1800" dirty="0"/>
              <a:t>. Of the $120x of disallowed disqualified interest, </a:t>
            </a:r>
            <a:r>
              <a:rPr lang="en-US" sz="1800" dirty="0">
                <a:highlight>
                  <a:srgbClr val="FFFF00"/>
                </a:highlight>
              </a:rPr>
              <a:t>$30x (25 percent of $120x) is allocated to Business X and $90x (75 percent of $120x) is allocated to Business Y. The $90x of disallowed disqualified interest that is properly allocable to Business Y (an excepted trade or business) is not subject to the section 163(j) limitation. </a:t>
            </a:r>
          </a:p>
          <a:p>
            <a:pPr marL="0" indent="0">
              <a:buNone/>
            </a:pPr>
            <a:r>
              <a:rPr lang="en-US" sz="1800" dirty="0"/>
              <a:t>Treas. Reg. § 1.163(j)-10(a)(7)(iv) (</a:t>
            </a:r>
            <a:r>
              <a:rPr lang="en-US" sz="1800" b="1" dirty="0">
                <a:solidFill>
                  <a:srgbClr val="FF0000"/>
                </a:solidFill>
              </a:rPr>
              <a:t>2020</a:t>
            </a:r>
            <a:r>
              <a:rPr lang="en-US" sz="1800" dirty="0"/>
              <a:t>)</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316813DB-9E2B-4898-9A8D-78149B5E8B2D}"/>
              </a:ext>
            </a:extLst>
          </p:cNvPr>
          <p:cNvSpPr>
            <a:spLocks noGrp="1"/>
          </p:cNvSpPr>
          <p:nvPr>
            <p:ph type="sldNum" sz="quarter" idx="12"/>
          </p:nvPr>
        </p:nvSpPr>
        <p:spPr/>
        <p:txBody>
          <a:bodyPr/>
          <a:lstStyle/>
          <a:p>
            <a:fld id="{59999BA8-5833-4EBD-87D2-B05BF3439043}" type="slidenum">
              <a:rPr lang="en-US" smtClean="0"/>
              <a:t>90</a:t>
            </a:fld>
            <a:endParaRPr lang="en-US" dirty="0"/>
          </a:p>
        </p:txBody>
      </p:sp>
      <p:sp>
        <p:nvSpPr>
          <p:cNvPr id="7" name="TextBox 6">
            <a:extLst>
              <a:ext uri="{FF2B5EF4-FFF2-40B4-BE49-F238E27FC236}">
                <a16:creationId xmlns:a16="http://schemas.microsoft.com/office/drawing/2014/main" id="{2771861C-A794-4CC2-81CC-17356DD2B11A}"/>
              </a:ext>
            </a:extLst>
          </p:cNvPr>
          <p:cNvSpPr txBox="1"/>
          <p:nvPr/>
        </p:nvSpPr>
        <p:spPr>
          <a:xfrm>
            <a:off x="10995101" y="789269"/>
            <a:ext cx="1074979" cy="646331"/>
          </a:xfrm>
          <a:prstGeom prst="rect">
            <a:avLst/>
          </a:prstGeom>
          <a:noFill/>
          <a:ln w="38100">
            <a:solidFill>
              <a:srgbClr val="00B050"/>
            </a:solidFill>
          </a:ln>
        </p:spPr>
        <p:txBody>
          <a:bodyPr wrap="square" rtlCol="0">
            <a:spAutoFit/>
          </a:bodyPr>
          <a:lstStyle/>
          <a:p>
            <a:r>
              <a:rPr lang="en-US" sz="3600" b="1" dirty="0">
                <a:solidFill>
                  <a:srgbClr val="00B050"/>
                </a:solidFill>
              </a:rPr>
              <a:t>Ex. 7</a:t>
            </a:r>
          </a:p>
        </p:txBody>
      </p:sp>
    </p:spTree>
    <p:extLst>
      <p:ext uri="{BB962C8B-B14F-4D97-AF65-F5344CB8AC3E}">
        <p14:creationId xmlns:p14="http://schemas.microsoft.com/office/powerpoint/2010/main" val="380898921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3428"/>
            <a:ext cx="12192000" cy="484881"/>
          </a:xfrm>
        </p:spPr>
        <p:txBody>
          <a:bodyPr>
            <a:noAutofit/>
          </a:bodyPr>
          <a:lstStyle/>
          <a:p>
            <a:pPr algn="ctr">
              <a:tabLst>
                <a:tab pos="6054725" algn="l"/>
              </a:tabLst>
            </a:pPr>
            <a:r>
              <a:rPr lang="en-US" sz="3450" dirty="0"/>
              <a:t>Direct Allocation of Non-excepted T or B for Bus. Int. Exp.</a:t>
            </a:r>
          </a:p>
        </p:txBody>
      </p:sp>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2428" y="700680"/>
            <a:ext cx="10761372" cy="6157319"/>
          </a:xfrm>
        </p:spPr>
        <p:txBody>
          <a:bodyPr>
            <a:noAutofit/>
          </a:bodyPr>
          <a:lstStyle/>
          <a:p>
            <a:pPr marL="457200" lvl="1" indent="0">
              <a:buNone/>
            </a:pPr>
            <a:r>
              <a:rPr lang="en-US" sz="1950" dirty="0"/>
              <a:t>(5) </a:t>
            </a:r>
            <a:r>
              <a:rPr lang="en-US" sz="1950" i="1" dirty="0"/>
              <a:t>Example: Direct allocation of interest expense</a:t>
            </a:r>
            <a:r>
              <a:rPr lang="en-US" sz="1950" dirty="0"/>
              <a:t>—</a:t>
            </a:r>
          </a:p>
          <a:p>
            <a:pPr marL="457200" lvl="1" indent="0">
              <a:buNone/>
            </a:pPr>
            <a:r>
              <a:rPr lang="en-US" sz="1950" dirty="0"/>
              <a:t>(</a:t>
            </a:r>
            <a:r>
              <a:rPr lang="en-US" sz="1950" dirty="0" err="1"/>
              <a:t>i</a:t>
            </a:r>
            <a:r>
              <a:rPr lang="en-US" sz="1950" dirty="0"/>
              <a:t>) </a:t>
            </a:r>
            <a:r>
              <a:rPr lang="en-US" sz="1950" i="1" dirty="0"/>
              <a:t>Facts</a:t>
            </a:r>
            <a:r>
              <a:rPr lang="en-US" sz="1950" dirty="0"/>
              <a:t>. T conducts an electing real property trade or  business (Business X) and operates a retail store that is a non-excepted trade or business (Business Y). In Year 1, T issues Note A to a third party in exchange for $1,000x for the purpose of acquiring Building B. Note A is qualified nonrecourse indebtedness (within the meaning of § 1.861–10T(b)) secured by Building B. T then uses those funds to acquire Building B for $1,200x, and T uses Building B in Business X. During Year 1, T pays $500x of interest, of which $100x is interest payments on Note A. For Year 1, T’s basis in its assets used in Business X (as determined under paragraph (c) of this section) is $3,600x (excluding cash and cash equivalents), and T’s basis in its assets used in Business Y (as determined under paragraph (c) of this section) is $800x (excluding cash and cash equivalents). Each of Business X and Business Y also has $100x of cash and cash equivalents. </a:t>
            </a:r>
          </a:p>
          <a:p>
            <a:pPr marL="457200" lvl="1" indent="0">
              <a:buNone/>
            </a:pPr>
            <a:r>
              <a:rPr lang="en-US" sz="1950" dirty="0"/>
              <a:t>(ii) </a:t>
            </a:r>
            <a:r>
              <a:rPr lang="en-US" sz="1950" i="1" dirty="0"/>
              <a:t>Analysis</a:t>
            </a:r>
            <a:r>
              <a:rPr lang="en-US" sz="1950" dirty="0"/>
              <a:t>. </a:t>
            </a:r>
            <a:r>
              <a:rPr lang="en-US" sz="1950" dirty="0">
                <a:highlight>
                  <a:srgbClr val="FFFF00"/>
                </a:highlight>
              </a:rPr>
              <a:t>Because Note A is qualified nonrecourse indebtedness that is secured by Building B, in allocating interest expense between Businesses X and Y, T first must directly allocate the $100x of interest expense it paid with respect to Note A to Business X </a:t>
            </a:r>
            <a:r>
              <a:rPr lang="en-US" sz="1950" dirty="0"/>
              <a:t>in accordance with paragraph (d)(2) of this section. Thereafter, </a:t>
            </a:r>
            <a:r>
              <a:rPr lang="en-US" sz="1950" dirty="0">
                <a:highlight>
                  <a:srgbClr val="FFFF00"/>
                </a:highlight>
              </a:rPr>
              <a:t>T must allocate the remaining $400x of interest expense between Businesses X and Y</a:t>
            </a:r>
            <a:r>
              <a:rPr lang="en-US" sz="1950" dirty="0"/>
              <a:t> under paragraph (c) of this section. </a:t>
            </a:r>
            <a:r>
              <a:rPr lang="en-US" sz="1950" dirty="0">
                <a:highlight>
                  <a:srgbClr val="FFFF00"/>
                </a:highlight>
              </a:rPr>
              <a:t>After excluding $1,000x of T’s basis in Building B to reflect the amount of Note A </a:t>
            </a:r>
            <a:r>
              <a:rPr lang="en-US" sz="1950" dirty="0"/>
              <a:t>(see paragraph (d)(4) of this section), </a:t>
            </a:r>
            <a:r>
              <a:rPr lang="en-US" sz="1950" dirty="0">
                <a:highlight>
                  <a:srgbClr val="FFFF00"/>
                </a:highlight>
              </a:rPr>
              <a:t>and without regard to T’s $200x of cash and cash equivalents</a:t>
            </a:r>
            <a:r>
              <a:rPr lang="en-US" sz="1950" dirty="0"/>
              <a:t> (see paragraph (c)(5)(iii) of this section), </a:t>
            </a:r>
            <a:r>
              <a:rPr lang="en-US" sz="1950" dirty="0">
                <a:highlight>
                  <a:srgbClr val="FFFF00"/>
                </a:highlight>
              </a:rPr>
              <a:t>T’s basis in its assets used in Businesses X and Y is $2,600x and $800x (76.5 percent and 23.5 percent), respectively. Thus, $306x of the remaining $400x of interest expense would be allocated to Business X, and $94x would be allocated to Business Y. </a:t>
            </a:r>
          </a:p>
          <a:p>
            <a:pPr marL="0" indent="0">
              <a:buNone/>
            </a:pPr>
            <a:r>
              <a:rPr lang="en-US" sz="1950" dirty="0"/>
              <a:t>Treas. Reg. § 1.163(j)-10(d)(5)</a:t>
            </a:r>
            <a:r>
              <a:rPr lang="en-US" sz="2000" dirty="0"/>
              <a:t> (</a:t>
            </a:r>
            <a:r>
              <a:rPr lang="en-US" sz="2000" b="1" dirty="0">
                <a:solidFill>
                  <a:srgbClr val="FF0000"/>
                </a:solidFill>
              </a:rPr>
              <a:t>2020</a:t>
            </a:r>
            <a:r>
              <a:rPr lang="en-US" sz="2000" dirty="0"/>
              <a:t>)</a:t>
            </a:r>
            <a:endParaRPr lang="en-US" sz="1950" dirty="0"/>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316813DB-9E2B-4898-9A8D-78149B5E8B2D}"/>
              </a:ext>
            </a:extLst>
          </p:cNvPr>
          <p:cNvSpPr>
            <a:spLocks noGrp="1"/>
          </p:cNvSpPr>
          <p:nvPr>
            <p:ph type="sldNum" sz="quarter" idx="12"/>
          </p:nvPr>
        </p:nvSpPr>
        <p:spPr/>
        <p:txBody>
          <a:bodyPr/>
          <a:lstStyle/>
          <a:p>
            <a:fld id="{59999BA8-5833-4EBD-87D2-B05BF3439043}" type="slidenum">
              <a:rPr lang="en-US" smtClean="0"/>
              <a:t>91</a:t>
            </a:fld>
            <a:endParaRPr lang="en-US" dirty="0"/>
          </a:p>
        </p:txBody>
      </p:sp>
      <p:sp>
        <p:nvSpPr>
          <p:cNvPr id="7" name="TextBox 6">
            <a:extLst>
              <a:ext uri="{FF2B5EF4-FFF2-40B4-BE49-F238E27FC236}">
                <a16:creationId xmlns:a16="http://schemas.microsoft.com/office/drawing/2014/main" id="{2771861C-A794-4CC2-81CC-17356DD2B11A}"/>
              </a:ext>
            </a:extLst>
          </p:cNvPr>
          <p:cNvSpPr txBox="1"/>
          <p:nvPr/>
        </p:nvSpPr>
        <p:spPr>
          <a:xfrm>
            <a:off x="10983951" y="789269"/>
            <a:ext cx="1086130" cy="646331"/>
          </a:xfrm>
          <a:prstGeom prst="rect">
            <a:avLst/>
          </a:prstGeom>
          <a:noFill/>
          <a:ln w="38100">
            <a:solidFill>
              <a:srgbClr val="00B050"/>
            </a:solidFill>
          </a:ln>
        </p:spPr>
        <p:txBody>
          <a:bodyPr wrap="square" rtlCol="0">
            <a:spAutoFit/>
          </a:bodyPr>
          <a:lstStyle/>
          <a:p>
            <a:r>
              <a:rPr lang="en-US" sz="3600" b="1" dirty="0">
                <a:solidFill>
                  <a:srgbClr val="00B050"/>
                </a:solidFill>
              </a:rPr>
              <a:t>Ex. 8</a:t>
            </a:r>
          </a:p>
        </p:txBody>
      </p:sp>
    </p:spTree>
    <p:extLst>
      <p:ext uri="{BB962C8B-B14F-4D97-AF65-F5344CB8AC3E}">
        <p14:creationId xmlns:p14="http://schemas.microsoft.com/office/powerpoint/2010/main" val="209601224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66909" y="112478"/>
            <a:ext cx="12348117" cy="484881"/>
          </a:xfrm>
        </p:spPr>
        <p:txBody>
          <a:bodyPr>
            <a:noAutofit/>
          </a:bodyPr>
          <a:lstStyle/>
          <a:p>
            <a:r>
              <a:rPr lang="en-US" sz="2250" dirty="0"/>
              <a:t>TCJA &amp; CARES Act – Exceptions - Average annual gross receipts do not exceed $ 25 M ($ 26 M  2019 / 21)</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0EE1C347-394D-4275-917B-CD8B252A0A9D}"/>
              </a:ext>
            </a:extLst>
          </p:cNvPr>
          <p:cNvSpPr>
            <a:spLocks noGrp="1"/>
          </p:cNvSpPr>
          <p:nvPr>
            <p:ph type="sldNum" sz="quarter" idx="12"/>
          </p:nvPr>
        </p:nvSpPr>
        <p:spPr/>
        <p:txBody>
          <a:bodyPr/>
          <a:lstStyle/>
          <a:p>
            <a:fld id="{59999BA8-5833-4EBD-87D2-B05BF3439043}" type="slidenum">
              <a:rPr lang="en-US" smtClean="0"/>
              <a:t>92</a:t>
            </a:fld>
            <a:endParaRPr lang="en-US"/>
          </a:p>
        </p:txBody>
      </p:sp>
      <p:sp>
        <p:nvSpPr>
          <p:cNvPr id="8" name="Content Placeholder 2">
            <a:extLst>
              <a:ext uri="{FF2B5EF4-FFF2-40B4-BE49-F238E27FC236}">
                <a16:creationId xmlns:a16="http://schemas.microsoft.com/office/drawing/2014/main" id="{04467A94-69F0-4148-AABD-D8BD6635F3E8}"/>
              </a:ext>
            </a:extLst>
          </p:cNvPr>
          <p:cNvSpPr txBox="1">
            <a:spLocks/>
          </p:cNvSpPr>
          <p:nvPr/>
        </p:nvSpPr>
        <p:spPr>
          <a:xfrm>
            <a:off x="647239" y="734165"/>
            <a:ext cx="10682400" cy="61312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dirty="0">
                <a:highlight>
                  <a:srgbClr val="00FFFF"/>
                </a:highlight>
              </a:rPr>
              <a:t>TCJA &amp; CARES Act</a:t>
            </a:r>
          </a:p>
          <a:p>
            <a:pPr marL="0" indent="0">
              <a:buNone/>
            </a:pPr>
            <a:r>
              <a:rPr lang="en-US" sz="2200" u="sng" dirty="0">
                <a:highlight>
                  <a:srgbClr val="00FFFF"/>
                </a:highlight>
              </a:rPr>
              <a:t>Business</a:t>
            </a:r>
            <a:r>
              <a:rPr lang="en-US" sz="2200" dirty="0">
                <a:highlight>
                  <a:srgbClr val="00FFFF"/>
                </a:highlight>
              </a:rPr>
              <a:t> Interest Expense Deduction – Exceptions - Average annual gross receipts do not exceed $ 25 M ($ 26 M  2019 / 21)</a:t>
            </a:r>
          </a:p>
          <a:p>
            <a:pPr marL="0" indent="0">
              <a:buFont typeface="Arial" panose="020B0604020202020204" pitchFamily="34" charset="0"/>
              <a:buNone/>
            </a:pPr>
            <a:r>
              <a:rPr lang="en-US" sz="2200" dirty="0"/>
              <a:t>Small Business Exemption – Gross Receipts – Treas. Reg. § 1.163(j)-2(d)</a:t>
            </a:r>
          </a:p>
          <a:p>
            <a:pPr marL="0" indent="0">
              <a:buFont typeface="Arial" panose="020B0604020202020204" pitchFamily="34" charset="0"/>
              <a:buNone/>
            </a:pPr>
            <a:r>
              <a:rPr lang="en-US" sz="2200" dirty="0"/>
              <a:t>Instructions for Form 8990 (Rev. May 2020) – Gross Receipts – 4</a:t>
            </a:r>
          </a:p>
          <a:p>
            <a:pPr marL="0" indent="0">
              <a:buFont typeface="Arial" panose="020B0604020202020204" pitchFamily="34" charset="0"/>
              <a:buNone/>
            </a:pPr>
            <a:r>
              <a:rPr lang="en-US" sz="2200" dirty="0"/>
              <a:t>Excepted and Non-excepted Trade or Business</a:t>
            </a:r>
          </a:p>
          <a:p>
            <a:pPr marL="0" indent="0">
              <a:buNone/>
            </a:pPr>
            <a:r>
              <a:rPr lang="en-US" sz="2200" dirty="0"/>
              <a:t>Avg. Gr. </a:t>
            </a:r>
            <a:r>
              <a:rPr lang="en-US" sz="2200" dirty="0" err="1"/>
              <a:t>Rcpts</a:t>
            </a:r>
            <a:r>
              <a:rPr lang="en-US" sz="2200" dirty="0"/>
              <a:t>., </a:t>
            </a:r>
            <a:r>
              <a:rPr lang="en-US" sz="2200" dirty="0" err="1"/>
              <a:t>P’ships</a:t>
            </a:r>
            <a:r>
              <a:rPr lang="en-US" sz="2200" dirty="0"/>
              <a:t> &amp; S Corps. – BIE, BII, ETI,&amp; C/O of EBIE</a:t>
            </a:r>
          </a:p>
          <a:p>
            <a:pPr marL="0" indent="0">
              <a:buNone/>
            </a:pPr>
            <a:r>
              <a:rPr lang="en-US" sz="2200" dirty="0"/>
              <a:t>General Gross Receipts Test &amp; Aggregation</a:t>
            </a:r>
          </a:p>
          <a:p>
            <a:pPr marL="0" indent="0">
              <a:buNone/>
            </a:pPr>
            <a:r>
              <a:rPr lang="en-US" sz="2200" dirty="0"/>
              <a:t>Small Bus. Exemption &amp; Single Employer – Aggregation Rules</a:t>
            </a:r>
          </a:p>
          <a:p>
            <a:pPr marL="0" indent="0">
              <a:buNone/>
            </a:pPr>
            <a:r>
              <a:rPr lang="en-US" sz="2200" dirty="0"/>
              <a:t>Small Bus. Exemption &amp; Tax Shelters – Gross Receipts Test</a:t>
            </a:r>
          </a:p>
          <a:p>
            <a:pPr marL="0" indent="0">
              <a:buNone/>
            </a:pPr>
            <a:r>
              <a:rPr lang="en-US" sz="2200" dirty="0"/>
              <a:t>Partnerships &amp; S Corps. – Gross Receipts Aggregation</a:t>
            </a:r>
          </a:p>
          <a:p>
            <a:pPr marL="0" indent="0">
              <a:buNone/>
            </a:pPr>
            <a:r>
              <a:rPr lang="en-US" sz="2200" b="0" i="0" dirty="0">
                <a:solidFill>
                  <a:srgbClr val="1B1B1B"/>
                </a:solidFill>
                <a:effectLst/>
              </a:rPr>
              <a:t>FAQs Regarding the Aggregation Rules Under IRC § 448(c)(2) that Apply to the IRC § 163(j) Small Business Exemption - 9</a:t>
            </a:r>
          </a:p>
          <a:p>
            <a:pPr marL="0" indent="0">
              <a:buNone/>
            </a:pPr>
            <a:r>
              <a:rPr lang="en-US" sz="2200" dirty="0"/>
              <a:t>Small Bus. Exemption For Partnership for Business Interest Expense</a:t>
            </a:r>
          </a:p>
          <a:p>
            <a:pPr marL="0" indent="0">
              <a:buNone/>
            </a:pPr>
            <a:r>
              <a:rPr lang="en-US" sz="2200" dirty="0"/>
              <a:t>Small Bus. Exemption For C Corps. – Common Control Aggregation - for Bus. Int. Exp.</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78119815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1059367" y="93757"/>
            <a:ext cx="10047245" cy="484881"/>
          </a:xfrm>
        </p:spPr>
        <p:txBody>
          <a:bodyPr>
            <a:normAutofit fontScale="90000"/>
          </a:bodyPr>
          <a:lstStyle/>
          <a:p>
            <a:pPr algn="ctr"/>
            <a:r>
              <a:rPr lang="en-US" u="sng" dirty="0"/>
              <a:t>Business</a:t>
            </a:r>
            <a:r>
              <a:rPr lang="en-US" dirty="0"/>
              <a:t> Interest Expense Deduction - Summary</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16717"/>
            <a:ext cx="4180294" cy="3293209"/>
          </a:xfrm>
          <a:prstGeom prst="rect">
            <a:avLst/>
          </a:prstGeom>
          <a:noFill/>
        </p:spPr>
        <p:txBody>
          <a:bodyPr wrap="square" rtlCol="0">
            <a:spAutoFit/>
          </a:bodyPr>
          <a:lstStyle/>
          <a:p>
            <a:r>
              <a:rPr lang="en-US" sz="2600" b="1" dirty="0"/>
              <a:t>Enablers &amp; Limiters</a:t>
            </a:r>
            <a:r>
              <a:rPr lang="en-US" sz="2600" dirty="0"/>
              <a:t>: </a:t>
            </a:r>
          </a:p>
          <a:p>
            <a:pPr marL="457200" indent="-457200">
              <a:buFont typeface="Arial" panose="020B0604020202020204" pitchFamily="34" charset="0"/>
              <a:buChar char="•"/>
            </a:pPr>
            <a:r>
              <a:rPr lang="en-US" sz="2600" dirty="0"/>
              <a:t>BII</a:t>
            </a:r>
          </a:p>
          <a:p>
            <a:pPr marL="457200" indent="-457200">
              <a:buFont typeface="Arial" panose="020B0604020202020204" pitchFamily="34" charset="0"/>
              <a:buChar char="•"/>
            </a:pPr>
            <a:r>
              <a:rPr lang="en-US" sz="2600" dirty="0"/>
              <a:t>ATI - 30% </a:t>
            </a:r>
            <a:r>
              <a:rPr lang="en-US" sz="2600" b="1" dirty="0">
                <a:solidFill>
                  <a:srgbClr val="FF0000"/>
                </a:solidFill>
              </a:rPr>
              <a:t>√ </a:t>
            </a:r>
            <a:r>
              <a:rPr lang="en-US" sz="2600" dirty="0"/>
              <a:t>of EBITDA  2018 – 2021 then </a:t>
            </a:r>
          </a:p>
          <a:p>
            <a:pPr marL="457200" indent="-457200">
              <a:buFont typeface="Arial" panose="020B0604020202020204" pitchFamily="34" charset="0"/>
              <a:buChar char="•"/>
            </a:pPr>
            <a:r>
              <a:rPr lang="en-US" sz="2600" dirty="0"/>
              <a:t>ATI - 30%</a:t>
            </a:r>
            <a:r>
              <a:rPr lang="en-US" sz="2600" b="1" dirty="0">
                <a:solidFill>
                  <a:srgbClr val="FF0000"/>
                </a:solidFill>
              </a:rPr>
              <a:t> </a:t>
            </a:r>
            <a:r>
              <a:rPr lang="en-US" sz="2600" dirty="0"/>
              <a:t>of EBIT from 2022</a:t>
            </a:r>
          </a:p>
          <a:p>
            <a:pPr lvl="1" indent="-457200">
              <a:buFont typeface="Arial" panose="020B0604020202020204" pitchFamily="34" charset="0"/>
              <a:buChar char="•"/>
            </a:pPr>
            <a:r>
              <a:rPr lang="en-US" sz="2600" dirty="0"/>
              <a:t>Floor plan financing interest expense</a:t>
            </a:r>
          </a:p>
        </p:txBody>
      </p:sp>
      <p:sp>
        <p:nvSpPr>
          <p:cNvPr id="8" name="Slide Number Placeholder 7">
            <a:extLst>
              <a:ext uri="{FF2B5EF4-FFF2-40B4-BE49-F238E27FC236}">
                <a16:creationId xmlns:a16="http://schemas.microsoft.com/office/drawing/2014/main" id="{744F71C4-A50E-42B1-82B8-392310B72E89}"/>
              </a:ext>
            </a:extLst>
          </p:cNvPr>
          <p:cNvSpPr>
            <a:spLocks noGrp="1"/>
          </p:cNvSpPr>
          <p:nvPr>
            <p:ph type="sldNum" sz="quarter" idx="12"/>
          </p:nvPr>
        </p:nvSpPr>
        <p:spPr/>
        <p:txBody>
          <a:bodyPr/>
          <a:lstStyle/>
          <a:p>
            <a:fld id="{59999BA8-5833-4EBD-87D2-B05BF3439043}" type="slidenum">
              <a:rPr lang="en-US" smtClean="0"/>
              <a:t>93</a:t>
            </a:fld>
            <a:endParaRPr lang="en-US"/>
          </a:p>
        </p:txBody>
      </p:sp>
      <p:sp>
        <p:nvSpPr>
          <p:cNvPr id="5" name="TextBox 4">
            <a:extLst>
              <a:ext uri="{FF2B5EF4-FFF2-40B4-BE49-F238E27FC236}">
                <a16:creationId xmlns:a16="http://schemas.microsoft.com/office/drawing/2014/main" id="{260D29D3-D9D7-4BF0-97A1-825ACF6D9A55}"/>
              </a:ext>
            </a:extLst>
          </p:cNvPr>
          <p:cNvSpPr txBox="1"/>
          <p:nvPr/>
        </p:nvSpPr>
        <p:spPr>
          <a:xfrm>
            <a:off x="646770" y="4059053"/>
            <a:ext cx="3958683" cy="1107996"/>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CARES Act increased to 50% for 2019 &amp; 2020 – can elect out – can elect 2019 ATI limit in 2020.</a:t>
            </a:r>
          </a:p>
        </p:txBody>
      </p:sp>
      <p:sp>
        <p:nvSpPr>
          <p:cNvPr id="12" name="TextBox 11">
            <a:extLst>
              <a:ext uri="{FF2B5EF4-FFF2-40B4-BE49-F238E27FC236}">
                <a16:creationId xmlns:a16="http://schemas.microsoft.com/office/drawing/2014/main" id="{1D175F4B-EEB8-4C86-90AB-FB01595A4D55}"/>
              </a:ext>
            </a:extLst>
          </p:cNvPr>
          <p:cNvSpPr txBox="1"/>
          <p:nvPr/>
        </p:nvSpPr>
        <p:spPr>
          <a:xfrm>
            <a:off x="5093319" y="717002"/>
            <a:ext cx="6347834" cy="3693319"/>
          </a:xfrm>
          <a:prstGeom prst="rect">
            <a:avLst/>
          </a:prstGeom>
          <a:noFill/>
        </p:spPr>
        <p:txBody>
          <a:bodyPr wrap="square">
            <a:spAutoFit/>
          </a:bodyPr>
          <a:lstStyle/>
          <a:p>
            <a:r>
              <a:rPr lang="en-US" sz="2600" b="1" dirty="0">
                <a:highlight>
                  <a:srgbClr val="FFFF00"/>
                </a:highlight>
              </a:rPr>
              <a:t>Exceptions:</a:t>
            </a:r>
          </a:p>
          <a:p>
            <a:pPr marL="457200" indent="-457200">
              <a:buFont typeface="Arial" panose="020B0604020202020204" pitchFamily="34" charset="0"/>
              <a:buChar char="•"/>
            </a:pPr>
            <a:r>
              <a:rPr lang="en-US" sz="2600" dirty="0">
                <a:highlight>
                  <a:srgbClr val="FFFF00"/>
                </a:highlight>
              </a:rPr>
              <a:t>Average annual gross receipts do not exceed $ 25 M ($ 26 M inflation adjusted – 2019 - 2021) for the prior 3-tax yr. period.</a:t>
            </a:r>
          </a:p>
          <a:p>
            <a:pPr marL="457200" indent="-457200">
              <a:buFont typeface="Arial" panose="020B0604020202020204" pitchFamily="34" charset="0"/>
              <a:buChar char="•"/>
            </a:pPr>
            <a:r>
              <a:rPr lang="en-US" sz="2600" dirty="0"/>
              <a:t>Performing services as an employee</a:t>
            </a:r>
          </a:p>
          <a:p>
            <a:pPr marL="457200" indent="-457200">
              <a:buFont typeface="Arial" panose="020B0604020202020204" pitchFamily="34" charset="0"/>
              <a:buChar char="•"/>
            </a:pPr>
            <a:r>
              <a:rPr lang="en-US" sz="2600" dirty="0"/>
              <a:t>Electing (irrevocable) real property trade or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Electing (irrevocable) farming business </a:t>
            </a:r>
            <a:r>
              <a:rPr lang="en-US" sz="2600" b="1" dirty="0">
                <a:solidFill>
                  <a:srgbClr val="FF0000"/>
                </a:solidFill>
              </a:rPr>
              <a:t>*</a:t>
            </a:r>
            <a:endParaRPr lang="en-US" sz="2600" dirty="0"/>
          </a:p>
          <a:p>
            <a:pPr marL="457200" indent="-457200">
              <a:buFont typeface="Arial" panose="020B0604020202020204" pitchFamily="34" charset="0"/>
              <a:buChar char="•"/>
            </a:pPr>
            <a:r>
              <a:rPr lang="en-US" sz="2600" dirty="0"/>
              <a:t>Sale or furnishing of certain utility services</a:t>
            </a:r>
          </a:p>
        </p:txBody>
      </p:sp>
      <p:sp>
        <p:nvSpPr>
          <p:cNvPr id="14" name="TextBox 13">
            <a:extLst>
              <a:ext uri="{FF2B5EF4-FFF2-40B4-BE49-F238E27FC236}">
                <a16:creationId xmlns:a16="http://schemas.microsoft.com/office/drawing/2014/main" id="{E60F4E94-4D1A-4152-AED6-22B33EAA9C24}"/>
              </a:ext>
            </a:extLst>
          </p:cNvPr>
          <p:cNvSpPr txBox="1"/>
          <p:nvPr/>
        </p:nvSpPr>
        <p:spPr>
          <a:xfrm>
            <a:off x="5207620" y="4378009"/>
            <a:ext cx="6423102" cy="769441"/>
          </a:xfrm>
          <a:prstGeom prst="rect">
            <a:avLst/>
          </a:prstGeom>
          <a:noFill/>
          <a:ln w="38100">
            <a:solidFill>
              <a:srgbClr val="FF0000"/>
            </a:solidFill>
          </a:ln>
        </p:spPr>
        <p:txBody>
          <a:bodyPr wrap="square" rtlCol="0">
            <a:spAutoFit/>
          </a:bodyPr>
          <a:lstStyle/>
          <a:p>
            <a:r>
              <a:rPr lang="en-US" sz="2200" b="1" dirty="0">
                <a:solidFill>
                  <a:srgbClr val="FF0000"/>
                </a:solidFill>
              </a:rPr>
              <a:t>*</a:t>
            </a:r>
            <a:r>
              <a:rPr lang="en-US" sz="2200" dirty="0"/>
              <a:t> - One-Time Extension to Make or W/D Election (2018 - 2020) – CARES Act - Rev. Proc. 2020-22 (4-10-20)</a:t>
            </a:r>
          </a:p>
        </p:txBody>
      </p:sp>
      <p:sp>
        <p:nvSpPr>
          <p:cNvPr id="15" name="TextBox 14">
            <a:extLst>
              <a:ext uri="{FF2B5EF4-FFF2-40B4-BE49-F238E27FC236}">
                <a16:creationId xmlns:a16="http://schemas.microsoft.com/office/drawing/2014/main" id="{9DB52648-0D5D-4236-ABED-1794346CE7F0}"/>
              </a:ext>
            </a:extLst>
          </p:cNvPr>
          <p:cNvSpPr txBox="1"/>
          <p:nvPr/>
        </p:nvSpPr>
        <p:spPr>
          <a:xfrm>
            <a:off x="646773" y="5386043"/>
            <a:ext cx="10660564" cy="1354217"/>
          </a:xfrm>
          <a:prstGeom prst="rect">
            <a:avLst/>
          </a:prstGeom>
          <a:noFill/>
        </p:spPr>
        <p:txBody>
          <a:bodyPr wrap="square" rtlCol="0">
            <a:spAutoFit/>
          </a:bodyPr>
          <a:lstStyle/>
          <a:p>
            <a:r>
              <a:rPr lang="en-US" sz="2050" dirty="0"/>
              <a:t>Above rules generally apply to Individuals &amp; Others.  Above &amp; additional rules apply to </a:t>
            </a:r>
            <a:r>
              <a:rPr lang="en-US" sz="2050" b="1" dirty="0">
                <a:solidFill>
                  <a:srgbClr val="FF0000"/>
                </a:solidFill>
              </a:rPr>
              <a:t>(1) </a:t>
            </a:r>
            <a:r>
              <a:rPr lang="en-US" sz="2050" dirty="0"/>
              <a:t>C Corps. (including Real Estate Investment Trusts (“REITs”), Regulated Investment Companies (“RICs”), and members of consolidated groups) and tax-exempt corporations, </a:t>
            </a:r>
            <a:r>
              <a:rPr lang="en-US" sz="2050" b="1" dirty="0">
                <a:solidFill>
                  <a:srgbClr val="FF0000"/>
                </a:solidFill>
              </a:rPr>
              <a:t>(2) </a:t>
            </a:r>
            <a:r>
              <a:rPr lang="en-US" sz="2050" dirty="0"/>
              <a:t>Partnerships &amp; S Corporations, </a:t>
            </a:r>
            <a:r>
              <a:rPr lang="en-US" sz="2050" b="1" dirty="0">
                <a:solidFill>
                  <a:srgbClr val="FF0000"/>
                </a:solidFill>
              </a:rPr>
              <a:t>(3) </a:t>
            </a:r>
            <a:r>
              <a:rPr lang="en-US" sz="2050" dirty="0"/>
              <a:t>Controlled Foreign Corporations (“CFCs”), and </a:t>
            </a:r>
            <a:r>
              <a:rPr lang="en-US" sz="2050" b="1" dirty="0">
                <a:solidFill>
                  <a:srgbClr val="FF0000"/>
                </a:solidFill>
              </a:rPr>
              <a:t>(4)</a:t>
            </a:r>
            <a:r>
              <a:rPr lang="en-US" sz="2050" dirty="0"/>
              <a:t> Effectively Connected Income (“ECI”)</a:t>
            </a:r>
          </a:p>
        </p:txBody>
      </p:sp>
      <p:cxnSp>
        <p:nvCxnSpPr>
          <p:cNvPr id="11" name="Straight Connector 10">
            <a:extLst>
              <a:ext uri="{FF2B5EF4-FFF2-40B4-BE49-F238E27FC236}">
                <a16:creationId xmlns:a16="http://schemas.microsoft.com/office/drawing/2014/main" id="{AC957B9D-104B-4EAC-A7F5-6EA46B59637F}"/>
              </a:ext>
            </a:extLst>
          </p:cNvPr>
          <p:cNvCxnSpPr>
            <a:cxnSpLocks/>
          </p:cNvCxnSpPr>
          <p:nvPr/>
        </p:nvCxnSpPr>
        <p:spPr>
          <a:xfrm flipV="1">
            <a:off x="4962293" y="702528"/>
            <a:ext cx="0" cy="454969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C434C45-8232-426A-8408-D31B11AF57EE}"/>
              </a:ext>
            </a:extLst>
          </p:cNvPr>
          <p:cNvSpPr txBox="1"/>
          <p:nvPr/>
        </p:nvSpPr>
        <p:spPr>
          <a:xfrm rot="16200000">
            <a:off x="8679681" y="3428680"/>
            <a:ext cx="6126978" cy="338554"/>
          </a:xfrm>
          <a:prstGeom prst="rect">
            <a:avLst/>
          </a:prstGeom>
          <a:noFill/>
          <a:ln w="57150">
            <a:solidFill>
              <a:srgbClr val="FF0000"/>
            </a:solidFill>
          </a:ln>
        </p:spPr>
        <p:txBody>
          <a:bodyPr wrap="square" rtlCol="0">
            <a:spAutoFit/>
          </a:bodyPr>
          <a:lstStyle/>
          <a:p>
            <a:r>
              <a:rPr lang="en-US" sz="1600" dirty="0"/>
              <a:t>See Rev. Proc. 2021-9 regarding Rev. Proc. 2020-22 and Notice 2020-59</a:t>
            </a:r>
          </a:p>
        </p:txBody>
      </p:sp>
    </p:spTree>
    <p:extLst>
      <p:ext uri="{BB962C8B-B14F-4D97-AF65-F5344CB8AC3E}">
        <p14:creationId xmlns:p14="http://schemas.microsoft.com/office/powerpoint/2010/main" val="34725927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0" y="116062"/>
            <a:ext cx="12110224" cy="484881"/>
          </a:xfrm>
        </p:spPr>
        <p:txBody>
          <a:bodyPr>
            <a:noAutofit/>
          </a:bodyPr>
          <a:lstStyle/>
          <a:p>
            <a:pPr algn="ctr"/>
            <a:r>
              <a:rPr lang="en-US" sz="3300" dirty="0"/>
              <a:t>Small Business Exemption – Gross Receipts – Treas. Reg. § 1.163(j)-2(d)</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28503"/>
            <a:ext cx="10761372" cy="6055504"/>
          </a:xfrm>
          <a:prstGeom prst="rect">
            <a:avLst/>
          </a:prstGeom>
          <a:noFill/>
        </p:spPr>
        <p:txBody>
          <a:bodyPr wrap="square" rtlCol="0">
            <a:spAutoFit/>
          </a:bodyPr>
          <a:lstStyle/>
          <a:p>
            <a:pPr lvl="1"/>
            <a:r>
              <a:rPr lang="en-US" sz="1550" dirty="0">
                <a:highlight>
                  <a:srgbClr val="FFFF00"/>
                </a:highlight>
              </a:rPr>
              <a:t>(d) </a:t>
            </a:r>
            <a:r>
              <a:rPr lang="en-US" sz="1550" i="1" dirty="0">
                <a:highlight>
                  <a:srgbClr val="FFFF00"/>
                </a:highlight>
              </a:rPr>
              <a:t>Small business exemption</a:t>
            </a:r>
            <a:r>
              <a:rPr lang="en-US" sz="1550" dirty="0"/>
              <a:t>—</a:t>
            </a:r>
          </a:p>
          <a:p>
            <a:pPr lvl="1">
              <a:buAutoNum type="arabicParenBoth"/>
            </a:pPr>
            <a:r>
              <a:rPr lang="en-US" sz="1550" dirty="0"/>
              <a:t> </a:t>
            </a:r>
            <a:r>
              <a:rPr lang="en-US" sz="1550" i="1" dirty="0">
                <a:highlight>
                  <a:srgbClr val="FFFF00"/>
                </a:highlight>
              </a:rPr>
              <a:t>Exemption</a:t>
            </a:r>
            <a:r>
              <a:rPr lang="en-US" sz="1550" dirty="0"/>
              <a:t>. The general rule in paragraph (b) of this section does not apply to any taxpayer, other than a tax shelter as defined in section 448(d)(3), in any taxable year in which the taxpayer meets the</a:t>
            </a:r>
            <a:r>
              <a:rPr lang="en-US" sz="1550" dirty="0">
                <a:highlight>
                  <a:srgbClr val="FFFF00"/>
                </a:highlight>
              </a:rPr>
              <a:t> gross receipts test of section 448(c) </a:t>
            </a:r>
            <a:r>
              <a:rPr lang="en-US" sz="1550" b="1" dirty="0">
                <a:solidFill>
                  <a:srgbClr val="FF0000"/>
                </a:solidFill>
                <a:highlight>
                  <a:srgbClr val="FFFF00"/>
                </a:highlight>
              </a:rPr>
              <a:t>[$25 M for 2018 &amp; $26 M for 2019 - 2021]</a:t>
            </a:r>
            <a:r>
              <a:rPr lang="en-US" sz="1550" b="1" dirty="0">
                <a:solidFill>
                  <a:srgbClr val="FF0000"/>
                </a:solidFill>
              </a:rPr>
              <a:t> </a:t>
            </a:r>
            <a:r>
              <a:rPr lang="en-US" sz="1550" dirty="0"/>
              <a:t>and the regulations in this part under section 448 of the Code for the taxable year. </a:t>
            </a:r>
            <a:r>
              <a:rPr lang="en-US" sz="1550" dirty="0">
                <a:highlight>
                  <a:srgbClr val="FFFF00"/>
                </a:highlight>
              </a:rPr>
              <a:t>See § 1.163(j)–9(b) for elections available under section 163(j)(7)(B) and 163(j)(7)(C) for real property trades or businesses or farming businesses that also may be exempt small businesses. See § 1.163(j)–6(m) for rules applicable to partnerships and S corporations not subject to section 163(j). </a:t>
            </a:r>
          </a:p>
          <a:p>
            <a:pPr lvl="1"/>
            <a:r>
              <a:rPr lang="en-US" sz="1550" dirty="0"/>
              <a:t>(2) </a:t>
            </a:r>
            <a:r>
              <a:rPr lang="en-US" sz="1550" i="1" dirty="0">
                <a:highlight>
                  <a:srgbClr val="FFFF00"/>
                </a:highlight>
              </a:rPr>
              <a:t>Application of the gross receipts test</a:t>
            </a:r>
            <a:r>
              <a:rPr lang="en-US" sz="1550" dirty="0"/>
              <a:t>—</a:t>
            </a:r>
          </a:p>
          <a:p>
            <a:pPr lvl="1">
              <a:buAutoNum type="romanLcParenBoth"/>
            </a:pPr>
            <a:r>
              <a:rPr lang="en-US" sz="1550" dirty="0"/>
              <a:t> </a:t>
            </a:r>
            <a:r>
              <a:rPr lang="en-US" sz="1550" i="1" dirty="0"/>
              <a:t>In general</a:t>
            </a:r>
            <a:r>
              <a:rPr lang="en-US" sz="1550" dirty="0"/>
              <a:t>. </a:t>
            </a:r>
            <a:r>
              <a:rPr lang="en-US" sz="1550" dirty="0">
                <a:highlight>
                  <a:srgbClr val="FFFF00"/>
                </a:highlight>
              </a:rPr>
              <a:t>In the case of any taxpayer that is not a corporation or a partnership</a:t>
            </a:r>
            <a:r>
              <a:rPr lang="en-US" sz="1550" dirty="0"/>
              <a:t>, and except as provided in paragraphs (d)(2)(ii), (iii), and (iv) of this section, </a:t>
            </a:r>
            <a:r>
              <a:rPr lang="en-US" sz="1550" dirty="0">
                <a:highlight>
                  <a:srgbClr val="FFFF00"/>
                </a:highlight>
              </a:rPr>
              <a:t>the gross receipts test of section 448(c) and the regulations in this part under section 448 of the Code are applied in the same manner as if such taxpayer were a corporation or partnership. </a:t>
            </a:r>
          </a:p>
          <a:p>
            <a:pPr lvl="1"/>
            <a:r>
              <a:rPr lang="en-US" sz="1550" dirty="0"/>
              <a:t>(ii) </a:t>
            </a:r>
            <a:r>
              <a:rPr lang="en-US" sz="1550" i="1" dirty="0">
                <a:highlight>
                  <a:srgbClr val="FFFF00"/>
                </a:highlight>
              </a:rPr>
              <a:t>Gross receipts of individuals</a:t>
            </a:r>
            <a:r>
              <a:rPr lang="en-US" sz="1550" dirty="0"/>
              <a:t>. Except as provided in paragraph (d)(2)(iii) of this section (regarding partnership and S corporation interests), an individual taxpayer’s gross receipts include </a:t>
            </a:r>
            <a:r>
              <a:rPr lang="en-US" sz="1550" dirty="0">
                <a:highlight>
                  <a:srgbClr val="FFFF00"/>
                </a:highlight>
              </a:rPr>
              <a:t>all items specified as gross receipts in regulations under section 448(c), whether or not derived in the ordinary course of the taxpayer’s trade or business. </a:t>
            </a:r>
            <a:r>
              <a:rPr lang="en-US" sz="1550" dirty="0"/>
              <a:t>For purposes of section 163(j), an </a:t>
            </a:r>
            <a:r>
              <a:rPr lang="en-US" sz="1550" dirty="0">
                <a:highlight>
                  <a:srgbClr val="FFFF00"/>
                </a:highlight>
              </a:rPr>
              <a:t>individual taxpayer’s gross receipts do not include inherently personal amounts, including, but not limited to, personal injury awards or settlements with respect to an injury of the individual taxpayer, disability benefits, Social Security benefits received by the taxpayer during the taxable year, and wages received as an employee that are reported on Form W– 2. </a:t>
            </a:r>
          </a:p>
          <a:p>
            <a:pPr lvl="1"/>
            <a:r>
              <a:rPr lang="en-US" sz="1550" dirty="0"/>
              <a:t>(iii) </a:t>
            </a:r>
            <a:r>
              <a:rPr lang="en-US" sz="1550" i="1" dirty="0">
                <a:highlight>
                  <a:srgbClr val="FFFF00"/>
                </a:highlight>
              </a:rPr>
              <a:t>Partners and S corporation shareholders</a:t>
            </a:r>
            <a:r>
              <a:rPr lang="en-US" sz="1550" dirty="0"/>
              <a:t>. Except when the aggregation rules of section 448(c) apply, </a:t>
            </a:r>
            <a:r>
              <a:rPr lang="en-US" sz="1550" dirty="0">
                <a:highlight>
                  <a:srgbClr val="FFFF00"/>
                </a:highlight>
              </a:rPr>
              <a:t>each partner in a partnership includes a share of partnership gross receipts in proportion to such partner’s distributive share </a:t>
            </a:r>
            <a:r>
              <a:rPr lang="en-US" sz="1550" dirty="0"/>
              <a:t>(as determined under section 704) of items of gross income that were taken into account by the partnership under section 703. </a:t>
            </a:r>
          </a:p>
          <a:p>
            <a:pPr lvl="1"/>
            <a:r>
              <a:rPr lang="en-US" sz="1550" dirty="0"/>
              <a:t>Additionally, </a:t>
            </a:r>
            <a:r>
              <a:rPr lang="en-US" sz="1550" dirty="0">
                <a:highlight>
                  <a:srgbClr val="FFFF00"/>
                </a:highlight>
              </a:rPr>
              <a:t>each shareholder in an S corporation includes a pro rata share of S corporation gross receipts</a:t>
            </a:r>
            <a:r>
              <a:rPr lang="en-US" sz="1550" dirty="0"/>
              <a:t>. </a:t>
            </a:r>
          </a:p>
          <a:p>
            <a:pPr lvl="1"/>
            <a:r>
              <a:rPr lang="en-US" sz="1550" dirty="0"/>
              <a:t>(iv) </a:t>
            </a:r>
            <a:r>
              <a:rPr lang="en-US" sz="1550" i="1" dirty="0">
                <a:highlight>
                  <a:srgbClr val="FFFF00"/>
                </a:highlight>
              </a:rPr>
              <a:t>Tax-exempt organizations</a:t>
            </a:r>
            <a:r>
              <a:rPr lang="en-US" sz="1550" dirty="0"/>
              <a:t>. For purposes of section 163(j), the gross receipts of a tax-exempt organization include </a:t>
            </a:r>
            <a:r>
              <a:rPr lang="en-US" sz="1550" dirty="0">
                <a:highlight>
                  <a:srgbClr val="FFFF00"/>
                </a:highlight>
              </a:rPr>
              <a:t>only gross receipts taken into account in determining its unrelated business taxable income. </a:t>
            </a:r>
          </a:p>
          <a:p>
            <a:pPr lvl="1"/>
            <a:endParaRPr lang="en-US" sz="1550" i="0" dirty="0">
              <a:solidFill>
                <a:srgbClr val="1B1B1B"/>
              </a:solidFill>
              <a:effectLst/>
            </a:endParaRPr>
          </a:p>
          <a:p>
            <a:r>
              <a:rPr lang="en-US" sz="1550" dirty="0">
                <a:solidFill>
                  <a:srgbClr val="1B1B1B"/>
                </a:solidFill>
              </a:rPr>
              <a:t>Treas. Reg. § 1.163(j)-2(d)</a:t>
            </a:r>
            <a:r>
              <a:rPr lang="en-US" sz="1600" dirty="0"/>
              <a:t> (</a:t>
            </a:r>
            <a:r>
              <a:rPr lang="en-US" sz="1600" b="1" dirty="0">
                <a:solidFill>
                  <a:srgbClr val="FF0000"/>
                </a:solidFill>
              </a:rPr>
              <a:t>2020</a:t>
            </a:r>
            <a:r>
              <a:rPr lang="en-US" sz="1600" dirty="0"/>
              <a:t>)</a:t>
            </a:r>
            <a:endParaRPr lang="en-US" sz="1550" i="0" dirty="0">
              <a:solidFill>
                <a:srgbClr val="1B1B1B"/>
              </a:solidFill>
              <a:effectLst/>
            </a:endParaRPr>
          </a:p>
        </p:txBody>
      </p:sp>
      <p:sp>
        <p:nvSpPr>
          <p:cNvPr id="8" name="Slide Number Placeholder 7">
            <a:extLst>
              <a:ext uri="{FF2B5EF4-FFF2-40B4-BE49-F238E27FC236}">
                <a16:creationId xmlns:a16="http://schemas.microsoft.com/office/drawing/2014/main" id="{6BC4B4B2-4033-4A8A-9B3A-6C4583A3399E}"/>
              </a:ext>
            </a:extLst>
          </p:cNvPr>
          <p:cNvSpPr>
            <a:spLocks noGrp="1"/>
          </p:cNvSpPr>
          <p:nvPr>
            <p:ph type="sldNum" sz="quarter" idx="12"/>
          </p:nvPr>
        </p:nvSpPr>
        <p:spPr/>
        <p:txBody>
          <a:bodyPr/>
          <a:lstStyle/>
          <a:p>
            <a:fld id="{59999BA8-5833-4EBD-87D2-B05BF3439043}" type="slidenum">
              <a:rPr lang="en-US" smtClean="0"/>
              <a:t>94</a:t>
            </a:fld>
            <a:endParaRPr lang="en-US" dirty="0"/>
          </a:p>
        </p:txBody>
      </p:sp>
    </p:spTree>
    <p:extLst>
      <p:ext uri="{BB962C8B-B14F-4D97-AF65-F5344CB8AC3E}">
        <p14:creationId xmlns:p14="http://schemas.microsoft.com/office/powerpoint/2010/main" val="291878197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F863-89D8-4065-8D1E-524DF4C97FEB}"/>
              </a:ext>
            </a:extLst>
          </p:cNvPr>
          <p:cNvSpPr>
            <a:spLocks noGrp="1"/>
          </p:cNvSpPr>
          <p:nvPr>
            <p:ph type="title"/>
          </p:nvPr>
        </p:nvSpPr>
        <p:spPr>
          <a:xfrm>
            <a:off x="-78057" y="93757"/>
            <a:ext cx="11411416" cy="484881"/>
          </a:xfrm>
        </p:spPr>
        <p:txBody>
          <a:bodyPr>
            <a:noAutofit/>
          </a:bodyPr>
          <a:lstStyle/>
          <a:p>
            <a:pPr algn="ctr"/>
            <a:r>
              <a:rPr lang="en-US" sz="3600" dirty="0"/>
              <a:t>Instructions for Form 8990 (Rev. May 2020) – Gross Receipts</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28503"/>
            <a:ext cx="10761372" cy="6324808"/>
          </a:xfrm>
          <a:prstGeom prst="rect">
            <a:avLst/>
          </a:prstGeom>
          <a:noFill/>
        </p:spPr>
        <p:txBody>
          <a:bodyPr wrap="square" rtlCol="0">
            <a:spAutoFit/>
          </a:bodyPr>
          <a:lstStyle/>
          <a:p>
            <a:pPr lvl="1"/>
            <a:r>
              <a:rPr lang="en-US" sz="2250" b="1" dirty="0"/>
              <a:t>Definitions</a:t>
            </a:r>
            <a:r>
              <a:rPr lang="en-US" sz="2250" dirty="0"/>
              <a:t> </a:t>
            </a:r>
          </a:p>
          <a:p>
            <a:pPr lvl="1"/>
            <a:r>
              <a:rPr lang="en-US" sz="2250" dirty="0"/>
              <a:t>The definitions below are only for the purpose of applying section 163(j). </a:t>
            </a:r>
          </a:p>
          <a:p>
            <a:pPr lvl="1"/>
            <a:r>
              <a:rPr lang="en-US" sz="2250" b="1" dirty="0"/>
              <a:t>Small business taxpayer. </a:t>
            </a:r>
            <a:r>
              <a:rPr lang="en-US" sz="2250" dirty="0">
                <a:highlight>
                  <a:srgbClr val="FFFF00"/>
                </a:highlight>
              </a:rPr>
              <a:t>A small business taxpayer is not subject to the section 163(j) limitation and is generally not required to file Form 8990. </a:t>
            </a:r>
          </a:p>
          <a:p>
            <a:pPr lvl="1"/>
            <a:r>
              <a:rPr lang="en-US" sz="2250" dirty="0"/>
              <a:t>A small business taxpayer is a taxpayer that is not a tax shelter (as defined in section 448(d)(3)) and meets the gross receipts test, described below. </a:t>
            </a:r>
          </a:p>
          <a:p>
            <a:pPr lvl="1"/>
            <a:r>
              <a:rPr lang="en-US" sz="2250" dirty="0">
                <a:highlight>
                  <a:srgbClr val="FFFF00"/>
                </a:highlight>
              </a:rPr>
              <a:t>A pass-through entity that is a small business taxpayer does not allocate excess taxable income, excess business interest income, or excess business interest to its owners.  [These amounts may be required for Form 8990, Lines 13 – </a:t>
            </a:r>
            <a:r>
              <a:rPr lang="en-US" sz="2250" b="1" dirty="0">
                <a:highlight>
                  <a:srgbClr val="FFFF00"/>
                </a:highlight>
              </a:rPr>
              <a:t>Other additions </a:t>
            </a:r>
            <a:r>
              <a:rPr lang="en-US" sz="2250" dirty="0">
                <a:highlight>
                  <a:srgbClr val="FFFF00"/>
                </a:highlight>
              </a:rPr>
              <a:t>&amp; 20 – </a:t>
            </a:r>
            <a:r>
              <a:rPr lang="en-US" sz="2250" b="1" dirty="0">
                <a:highlight>
                  <a:srgbClr val="FFFF00"/>
                </a:highlight>
              </a:rPr>
              <a:t>Other reductions </a:t>
            </a:r>
            <a:r>
              <a:rPr lang="en-US" sz="2250" dirty="0">
                <a:highlight>
                  <a:srgbClr val="FFFF00"/>
                </a:highlight>
              </a:rPr>
              <a:t>for a partner or S Corp. shareholder separately subject to the IRC § 163(j) limitation.] </a:t>
            </a:r>
          </a:p>
          <a:p>
            <a:pPr lvl="1"/>
            <a:r>
              <a:rPr lang="en-US" sz="2250" b="1" dirty="0"/>
              <a:t>Gross receipts test. </a:t>
            </a:r>
            <a:r>
              <a:rPr lang="en-US" sz="2250" dirty="0"/>
              <a:t>A taxpayer meets the gross receipts test if the taxpayer has </a:t>
            </a:r>
            <a:r>
              <a:rPr lang="en-US" sz="2250" dirty="0">
                <a:highlight>
                  <a:srgbClr val="FFFF00"/>
                </a:highlight>
              </a:rPr>
              <a:t>average annual gross receipts of $26 million or less for the 3 prior tax years [for 2019 - 2021]. </a:t>
            </a:r>
          </a:p>
          <a:p>
            <a:pPr lvl="1"/>
            <a:r>
              <a:rPr lang="en-US" sz="2250" dirty="0"/>
              <a:t>A taxpayer's average annual gross receipts for the 3 prior tax years is determined by: </a:t>
            </a:r>
          </a:p>
          <a:p>
            <a:pPr marL="914400" lvl="1" indent="-457200">
              <a:buAutoNum type="arabicPeriod"/>
            </a:pPr>
            <a:r>
              <a:rPr lang="en-US" sz="2250" dirty="0"/>
              <a:t>Adding the gross receipts for the 3 prior tax years, and </a:t>
            </a:r>
          </a:p>
          <a:p>
            <a:pPr marL="914400" lvl="1" indent="-457200">
              <a:buAutoNum type="arabicPeriod"/>
            </a:pPr>
            <a:r>
              <a:rPr lang="en-US" sz="2250" dirty="0"/>
              <a:t>Dividing the total by 3. </a:t>
            </a:r>
          </a:p>
          <a:p>
            <a:pPr lvl="1"/>
            <a:r>
              <a:rPr lang="en-US" sz="2250" dirty="0"/>
              <a:t>. . .</a:t>
            </a:r>
            <a:endParaRPr lang="en-US" sz="2250" i="0" dirty="0">
              <a:solidFill>
                <a:srgbClr val="1B1B1B"/>
              </a:solidFill>
              <a:effectLst/>
            </a:endParaRPr>
          </a:p>
        </p:txBody>
      </p:sp>
      <p:sp>
        <p:nvSpPr>
          <p:cNvPr id="8" name="Slide Number Placeholder 7">
            <a:extLst>
              <a:ext uri="{FF2B5EF4-FFF2-40B4-BE49-F238E27FC236}">
                <a16:creationId xmlns:a16="http://schemas.microsoft.com/office/drawing/2014/main" id="{6BC4B4B2-4033-4A8A-9B3A-6C4583A3399E}"/>
              </a:ext>
            </a:extLst>
          </p:cNvPr>
          <p:cNvSpPr>
            <a:spLocks noGrp="1"/>
          </p:cNvSpPr>
          <p:nvPr>
            <p:ph type="sldNum" sz="quarter" idx="12"/>
          </p:nvPr>
        </p:nvSpPr>
        <p:spPr/>
        <p:txBody>
          <a:bodyPr/>
          <a:lstStyle/>
          <a:p>
            <a:fld id="{59999BA8-5833-4EBD-87D2-B05BF3439043}" type="slidenum">
              <a:rPr lang="en-US" smtClean="0"/>
              <a:t>95</a:t>
            </a:fld>
            <a:endParaRPr lang="en-US" dirty="0"/>
          </a:p>
        </p:txBody>
      </p:sp>
      <p:sp>
        <p:nvSpPr>
          <p:cNvPr id="3" name="TextBox 2">
            <a:extLst>
              <a:ext uri="{FF2B5EF4-FFF2-40B4-BE49-F238E27FC236}">
                <a16:creationId xmlns:a16="http://schemas.microsoft.com/office/drawing/2014/main" id="{C60D423F-8BAE-40DB-B2CA-955F9BE22C4E}"/>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1 / 4</a:t>
            </a:r>
          </a:p>
        </p:txBody>
      </p:sp>
    </p:spTree>
    <p:extLst>
      <p:ext uri="{BB962C8B-B14F-4D97-AF65-F5344CB8AC3E}">
        <p14:creationId xmlns:p14="http://schemas.microsoft.com/office/powerpoint/2010/main" val="19755185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28503"/>
            <a:ext cx="10761372" cy="6186309"/>
          </a:xfrm>
          <a:prstGeom prst="rect">
            <a:avLst/>
          </a:prstGeom>
          <a:noFill/>
        </p:spPr>
        <p:txBody>
          <a:bodyPr wrap="square" rtlCol="0">
            <a:spAutoFit/>
          </a:bodyPr>
          <a:lstStyle/>
          <a:p>
            <a:pPr lvl="1"/>
            <a:r>
              <a:rPr lang="en-US" sz="2200" b="1" dirty="0"/>
              <a:t>Gross receipts test. </a:t>
            </a:r>
            <a:r>
              <a:rPr lang="en-US" sz="2200" dirty="0"/>
              <a:t>[Continued]</a:t>
            </a:r>
          </a:p>
          <a:p>
            <a:pPr lvl="1"/>
            <a:r>
              <a:rPr lang="en-US" sz="2200" dirty="0"/>
              <a:t>. . .</a:t>
            </a:r>
          </a:p>
          <a:p>
            <a:pPr lvl="1"/>
            <a:r>
              <a:rPr lang="en-US" sz="2200" dirty="0"/>
              <a:t>For purposes of the section 163(j) limitation, the gross receipts test applies to all taxpayers. In the case of any taxpayer, which is not a corporation or a partnership, and except as provided below, the gross receipts test is applied in the same manner as if such taxpayer were a corporation or a partnership. </a:t>
            </a:r>
          </a:p>
          <a:p>
            <a:pPr lvl="1"/>
            <a:r>
              <a:rPr lang="en-US" sz="2200" dirty="0">
                <a:highlight>
                  <a:srgbClr val="FFFF00"/>
                </a:highlight>
              </a:rPr>
              <a:t>Gross receipts for any tax year must be reduced by returns and allowances made during the year. For individuals, gross receipts do not include inherently personal amounts such as disability benefits, social security benefits and wages received as an employee and reported on Form W-2. </a:t>
            </a:r>
          </a:p>
          <a:p>
            <a:pPr lvl="1"/>
            <a:r>
              <a:rPr lang="en-US" sz="2200" dirty="0"/>
              <a:t>For purposes of section 163(j), </a:t>
            </a:r>
            <a:r>
              <a:rPr lang="en-US" sz="2200" dirty="0">
                <a:highlight>
                  <a:srgbClr val="FFFF00"/>
                </a:highlight>
              </a:rPr>
              <a:t>a taxpayer with an ownership interest in a partnership or S corporation must include a share of the partnership’s or S corporation’s gross receipts, in proportion to the partner’s distributive share or S corporation’s pro rata share of gross income, unless the partner and partnership, or S corporation shareholder and S corporation, are treated as a single person. </a:t>
            </a:r>
          </a:p>
          <a:p>
            <a:pPr lvl="1"/>
            <a:r>
              <a:rPr lang="en-US" sz="2200" dirty="0">
                <a:highlight>
                  <a:srgbClr val="FFFF00"/>
                </a:highlight>
              </a:rPr>
              <a:t>The gross receipts of an organization subject to tax under section 511 only includes gross receipts taken into account in determining its unrelated business taxable income.</a:t>
            </a:r>
            <a:r>
              <a:rPr lang="en-US" sz="2200" dirty="0"/>
              <a:t> </a:t>
            </a:r>
          </a:p>
          <a:p>
            <a:pPr lvl="1"/>
            <a:r>
              <a:rPr lang="en-US" sz="2200" dirty="0"/>
              <a:t>. . .</a:t>
            </a:r>
            <a:endParaRPr lang="en-US" sz="2350" i="0" dirty="0">
              <a:solidFill>
                <a:srgbClr val="1B1B1B"/>
              </a:solidFill>
              <a:effectLst/>
            </a:endParaRPr>
          </a:p>
        </p:txBody>
      </p:sp>
      <p:sp>
        <p:nvSpPr>
          <p:cNvPr id="8" name="Slide Number Placeholder 7">
            <a:extLst>
              <a:ext uri="{FF2B5EF4-FFF2-40B4-BE49-F238E27FC236}">
                <a16:creationId xmlns:a16="http://schemas.microsoft.com/office/drawing/2014/main" id="{6BC4B4B2-4033-4A8A-9B3A-6C4583A3399E}"/>
              </a:ext>
            </a:extLst>
          </p:cNvPr>
          <p:cNvSpPr>
            <a:spLocks noGrp="1"/>
          </p:cNvSpPr>
          <p:nvPr>
            <p:ph type="sldNum" sz="quarter" idx="12"/>
          </p:nvPr>
        </p:nvSpPr>
        <p:spPr/>
        <p:txBody>
          <a:bodyPr/>
          <a:lstStyle/>
          <a:p>
            <a:fld id="{59999BA8-5833-4EBD-87D2-B05BF3439043}" type="slidenum">
              <a:rPr lang="en-US" smtClean="0"/>
              <a:t>96</a:t>
            </a:fld>
            <a:endParaRPr lang="en-US" dirty="0"/>
          </a:p>
        </p:txBody>
      </p:sp>
      <p:sp>
        <p:nvSpPr>
          <p:cNvPr id="3" name="TextBox 2">
            <a:extLst>
              <a:ext uri="{FF2B5EF4-FFF2-40B4-BE49-F238E27FC236}">
                <a16:creationId xmlns:a16="http://schemas.microsoft.com/office/drawing/2014/main" id="{C60D423F-8BAE-40DB-B2CA-955F9BE22C4E}"/>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2 / 4</a:t>
            </a:r>
          </a:p>
        </p:txBody>
      </p:sp>
      <p:sp>
        <p:nvSpPr>
          <p:cNvPr id="9" name="Title 1">
            <a:extLst>
              <a:ext uri="{FF2B5EF4-FFF2-40B4-BE49-F238E27FC236}">
                <a16:creationId xmlns:a16="http://schemas.microsoft.com/office/drawing/2014/main" id="{EAEF7BED-4C12-4B7C-9383-BFE7D1A39605}"/>
              </a:ext>
            </a:extLst>
          </p:cNvPr>
          <p:cNvSpPr>
            <a:spLocks noGrp="1"/>
          </p:cNvSpPr>
          <p:nvPr>
            <p:ph type="title"/>
          </p:nvPr>
        </p:nvSpPr>
        <p:spPr>
          <a:xfrm>
            <a:off x="-78057" y="93757"/>
            <a:ext cx="11411416" cy="484881"/>
          </a:xfrm>
        </p:spPr>
        <p:txBody>
          <a:bodyPr>
            <a:noAutofit/>
          </a:bodyPr>
          <a:lstStyle/>
          <a:p>
            <a:pPr algn="ctr"/>
            <a:r>
              <a:rPr lang="en-US" sz="3600" dirty="0"/>
              <a:t>Instructions for Form 8990 (Rev. May 2020) – Gross Receipts</a:t>
            </a:r>
          </a:p>
        </p:txBody>
      </p:sp>
    </p:spTree>
    <p:extLst>
      <p:ext uri="{BB962C8B-B14F-4D97-AF65-F5344CB8AC3E}">
        <p14:creationId xmlns:p14="http://schemas.microsoft.com/office/powerpoint/2010/main" val="10087501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28503"/>
            <a:ext cx="10761372" cy="5632311"/>
          </a:xfrm>
          <a:prstGeom prst="rect">
            <a:avLst/>
          </a:prstGeom>
          <a:noFill/>
        </p:spPr>
        <p:txBody>
          <a:bodyPr wrap="square" rtlCol="0">
            <a:spAutoFit/>
          </a:bodyPr>
          <a:lstStyle/>
          <a:p>
            <a:pPr lvl="1"/>
            <a:r>
              <a:rPr lang="en-US" sz="2400" b="1" dirty="0"/>
              <a:t>Gross receipts test. </a:t>
            </a:r>
            <a:r>
              <a:rPr lang="en-US" sz="2400" dirty="0"/>
              <a:t>[Continued]</a:t>
            </a:r>
          </a:p>
          <a:p>
            <a:pPr lvl="1"/>
            <a:r>
              <a:rPr lang="en-US" sz="2400" dirty="0"/>
              <a:t>. . .</a:t>
            </a:r>
          </a:p>
          <a:p>
            <a:pPr lvl="1"/>
            <a:r>
              <a:rPr lang="en-US" sz="2400" b="1" dirty="0"/>
              <a:t>Note.</a:t>
            </a:r>
            <a:r>
              <a:rPr lang="en-US" sz="2400" dirty="0"/>
              <a:t> Gross receipts must meet the definition under section 448(c) and Temporary Regulations section 1.448-1T(f)(2)(iv). </a:t>
            </a:r>
          </a:p>
          <a:p>
            <a:pPr lvl="1"/>
            <a:r>
              <a:rPr lang="en-US" sz="2400" dirty="0">
                <a:highlight>
                  <a:srgbClr val="FFFF00"/>
                </a:highlight>
              </a:rPr>
              <a:t>Any reference to your business’s gross receipts also includes a reference to the gross receipts of any predecessor of your business. </a:t>
            </a:r>
            <a:r>
              <a:rPr lang="en-US" sz="2400" dirty="0"/>
              <a:t>If your business was not in existence for the entire 3-year period, base your average annual gross receipts on the period your business existed. Also, </a:t>
            </a:r>
            <a:r>
              <a:rPr lang="en-US" sz="2400" dirty="0">
                <a:highlight>
                  <a:srgbClr val="FFFF00"/>
                </a:highlight>
              </a:rPr>
              <a:t>if your business had a tax year of less than 12 months, your gross receipts must be annualized by multiplying the gross receipts for the short period by 12 and dividing the result by the number of months in the short period. </a:t>
            </a:r>
          </a:p>
          <a:p>
            <a:pPr lvl="1"/>
            <a:r>
              <a:rPr lang="en-US" sz="2400" dirty="0">
                <a:highlight>
                  <a:srgbClr val="FFFF00"/>
                </a:highlight>
              </a:rPr>
              <a:t>The prior period gross receipts must be annualized for any short period before dividing by 3. </a:t>
            </a:r>
          </a:p>
          <a:p>
            <a:pPr lvl="1"/>
            <a:r>
              <a:rPr lang="en-US" sz="2400" dirty="0"/>
              <a:t>For assistance in preparing the average annual gross receipts, see the Average Annual Gross Receipts Worksheet Per Section 448(c), later. </a:t>
            </a:r>
          </a:p>
        </p:txBody>
      </p:sp>
      <p:sp>
        <p:nvSpPr>
          <p:cNvPr id="8" name="Slide Number Placeholder 7">
            <a:extLst>
              <a:ext uri="{FF2B5EF4-FFF2-40B4-BE49-F238E27FC236}">
                <a16:creationId xmlns:a16="http://schemas.microsoft.com/office/drawing/2014/main" id="{6BC4B4B2-4033-4A8A-9B3A-6C4583A3399E}"/>
              </a:ext>
            </a:extLst>
          </p:cNvPr>
          <p:cNvSpPr>
            <a:spLocks noGrp="1"/>
          </p:cNvSpPr>
          <p:nvPr>
            <p:ph type="sldNum" sz="quarter" idx="12"/>
          </p:nvPr>
        </p:nvSpPr>
        <p:spPr/>
        <p:txBody>
          <a:bodyPr/>
          <a:lstStyle/>
          <a:p>
            <a:fld id="{59999BA8-5833-4EBD-87D2-B05BF3439043}" type="slidenum">
              <a:rPr lang="en-US" smtClean="0"/>
              <a:t>97</a:t>
            </a:fld>
            <a:endParaRPr lang="en-US" dirty="0"/>
          </a:p>
        </p:txBody>
      </p:sp>
      <p:sp>
        <p:nvSpPr>
          <p:cNvPr id="3" name="TextBox 2">
            <a:extLst>
              <a:ext uri="{FF2B5EF4-FFF2-40B4-BE49-F238E27FC236}">
                <a16:creationId xmlns:a16="http://schemas.microsoft.com/office/drawing/2014/main" id="{C60D423F-8BAE-40DB-B2CA-955F9BE22C4E}"/>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3 / 4</a:t>
            </a:r>
          </a:p>
        </p:txBody>
      </p:sp>
      <p:sp>
        <p:nvSpPr>
          <p:cNvPr id="9" name="Title 1">
            <a:extLst>
              <a:ext uri="{FF2B5EF4-FFF2-40B4-BE49-F238E27FC236}">
                <a16:creationId xmlns:a16="http://schemas.microsoft.com/office/drawing/2014/main" id="{74951F09-82D4-4101-A0F8-F122F2D3CDB4}"/>
              </a:ext>
            </a:extLst>
          </p:cNvPr>
          <p:cNvSpPr>
            <a:spLocks noGrp="1"/>
          </p:cNvSpPr>
          <p:nvPr>
            <p:ph type="title"/>
          </p:nvPr>
        </p:nvSpPr>
        <p:spPr>
          <a:xfrm>
            <a:off x="-78057" y="93757"/>
            <a:ext cx="11411416" cy="484881"/>
          </a:xfrm>
        </p:spPr>
        <p:txBody>
          <a:bodyPr>
            <a:noAutofit/>
          </a:bodyPr>
          <a:lstStyle/>
          <a:p>
            <a:pPr algn="ctr"/>
            <a:r>
              <a:rPr lang="en-US" sz="3600" dirty="0"/>
              <a:t>Instructions for Form 8990 (Rev. May 2020) – Gross Receipts</a:t>
            </a:r>
          </a:p>
        </p:txBody>
      </p:sp>
    </p:spTree>
    <p:extLst>
      <p:ext uri="{BB962C8B-B14F-4D97-AF65-F5344CB8AC3E}">
        <p14:creationId xmlns:p14="http://schemas.microsoft.com/office/powerpoint/2010/main" val="128659599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BA26789-44C7-4790-95CA-46EC4DACC604}"/>
              </a:ext>
            </a:extLst>
          </p:cNvPr>
          <p:cNvSpPr txBox="1"/>
          <p:nvPr/>
        </p:nvSpPr>
        <p:spPr>
          <a:xfrm>
            <a:off x="592428" y="728503"/>
            <a:ext cx="10761372" cy="6370975"/>
          </a:xfrm>
          <a:prstGeom prst="rect">
            <a:avLst/>
          </a:prstGeom>
          <a:noFill/>
        </p:spPr>
        <p:txBody>
          <a:bodyPr wrap="square" rtlCol="0">
            <a:spAutoFit/>
          </a:bodyPr>
          <a:lstStyle/>
          <a:p>
            <a:pPr lvl="1"/>
            <a:r>
              <a:rPr lang="en-US" sz="2400" b="1" dirty="0">
                <a:highlight>
                  <a:srgbClr val="FFFF00"/>
                </a:highlight>
              </a:rPr>
              <a:t>Gross receipts aggregation for members of a controlled group, businesses under common control, or members of an affiliated group. </a:t>
            </a:r>
            <a:r>
              <a:rPr lang="en-US" sz="2400" dirty="0"/>
              <a:t>For purposes of section 163(j), gross receipts may include the receipts of more than one taxpayer. For this purpose, all members of a controlled group of corporations (as defined in section 52(a)), and all members of a group of businesses under common control (as defined in section 52(b)), are </a:t>
            </a:r>
            <a:r>
              <a:rPr lang="en-US" sz="2400" dirty="0">
                <a:highlight>
                  <a:srgbClr val="FFFF00"/>
                </a:highlight>
              </a:rPr>
              <a:t>treated as a single person [&gt; 50%]; </a:t>
            </a:r>
            <a:r>
              <a:rPr lang="en-US" sz="2400" dirty="0"/>
              <a:t>and all members of an affiliated service group (as defined in sections 414(m) and (o)) shall be </a:t>
            </a:r>
            <a:r>
              <a:rPr lang="en-US" sz="2400" dirty="0">
                <a:highlight>
                  <a:srgbClr val="FFFF00"/>
                </a:highlight>
              </a:rPr>
              <a:t>treated as a single person [≤ 5 own ≥ 80%]. </a:t>
            </a:r>
            <a:r>
              <a:rPr lang="en-US" sz="2400" dirty="0"/>
              <a:t>If you and a partnership or S corporation in which you hold an interest are treated as a single person for purposes of the gross receipts test, aggregate the partnership’s or S corporation’s gross receipts with your gross receipts. </a:t>
            </a:r>
            <a:r>
              <a:rPr lang="en-US" sz="2400" dirty="0">
                <a:highlight>
                  <a:srgbClr val="FFFF00"/>
                </a:highlight>
              </a:rPr>
              <a:t>Do not duplicate amounts </a:t>
            </a:r>
            <a:r>
              <a:rPr lang="en-US" sz="2400" dirty="0"/>
              <a:t>by also including a share of partnership or S corporation gross receipts as your own gross receipts. </a:t>
            </a:r>
          </a:p>
          <a:p>
            <a:pPr lvl="1"/>
            <a:r>
              <a:rPr lang="en-US" sz="2400" dirty="0"/>
              <a:t>For more information, see Average Annual Gross Receipts Worksheet Per Section 448(c), later.</a:t>
            </a:r>
            <a:endParaRPr lang="en-US" sz="2350" i="0" dirty="0">
              <a:solidFill>
                <a:srgbClr val="1B1B1B"/>
              </a:solidFill>
              <a:effectLst/>
            </a:endParaRPr>
          </a:p>
          <a:p>
            <a:r>
              <a:rPr lang="en-US" sz="2350" dirty="0">
                <a:solidFill>
                  <a:srgbClr val="1B1B1B"/>
                </a:solidFill>
              </a:rPr>
              <a:t>Instructions for Form 8990 (Rev. May 2020) - </a:t>
            </a:r>
            <a:r>
              <a:rPr lang="en-US" sz="2400" dirty="0"/>
              <a:t>Limitation on Business Interest Expense Under Section 163(j)</a:t>
            </a:r>
            <a:r>
              <a:rPr lang="en-US" sz="2350" dirty="0">
                <a:solidFill>
                  <a:srgbClr val="1B1B1B"/>
                </a:solidFill>
              </a:rPr>
              <a:t>, </a:t>
            </a:r>
            <a:r>
              <a:rPr lang="en-US" sz="2350" i="0" dirty="0">
                <a:solidFill>
                  <a:srgbClr val="1B1B1B"/>
                </a:solidFill>
                <a:effectLst/>
              </a:rPr>
              <a:t>Page 2, Definitions.</a:t>
            </a:r>
          </a:p>
        </p:txBody>
      </p:sp>
      <p:sp>
        <p:nvSpPr>
          <p:cNvPr id="8" name="Slide Number Placeholder 7">
            <a:extLst>
              <a:ext uri="{FF2B5EF4-FFF2-40B4-BE49-F238E27FC236}">
                <a16:creationId xmlns:a16="http://schemas.microsoft.com/office/drawing/2014/main" id="{6BC4B4B2-4033-4A8A-9B3A-6C4583A3399E}"/>
              </a:ext>
            </a:extLst>
          </p:cNvPr>
          <p:cNvSpPr>
            <a:spLocks noGrp="1"/>
          </p:cNvSpPr>
          <p:nvPr>
            <p:ph type="sldNum" sz="quarter" idx="12"/>
          </p:nvPr>
        </p:nvSpPr>
        <p:spPr/>
        <p:txBody>
          <a:bodyPr/>
          <a:lstStyle/>
          <a:p>
            <a:fld id="{59999BA8-5833-4EBD-87D2-B05BF3439043}" type="slidenum">
              <a:rPr lang="en-US" smtClean="0"/>
              <a:t>98</a:t>
            </a:fld>
            <a:endParaRPr lang="en-US" dirty="0"/>
          </a:p>
        </p:txBody>
      </p:sp>
      <p:sp>
        <p:nvSpPr>
          <p:cNvPr id="3" name="TextBox 2">
            <a:extLst>
              <a:ext uri="{FF2B5EF4-FFF2-40B4-BE49-F238E27FC236}">
                <a16:creationId xmlns:a16="http://schemas.microsoft.com/office/drawing/2014/main" id="{C60D423F-8BAE-40DB-B2CA-955F9BE22C4E}"/>
              </a:ext>
            </a:extLst>
          </p:cNvPr>
          <p:cNvSpPr txBox="1"/>
          <p:nvPr/>
        </p:nvSpPr>
        <p:spPr>
          <a:xfrm>
            <a:off x="11286235" y="100637"/>
            <a:ext cx="822960" cy="461665"/>
          </a:xfrm>
          <a:prstGeom prst="rect">
            <a:avLst/>
          </a:prstGeom>
          <a:noFill/>
          <a:ln>
            <a:solidFill>
              <a:srgbClr val="00B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00B050"/>
                </a:solidFill>
              </a:rPr>
              <a:t>4 / 4</a:t>
            </a:r>
          </a:p>
        </p:txBody>
      </p:sp>
      <p:sp>
        <p:nvSpPr>
          <p:cNvPr id="9" name="Title 1">
            <a:extLst>
              <a:ext uri="{FF2B5EF4-FFF2-40B4-BE49-F238E27FC236}">
                <a16:creationId xmlns:a16="http://schemas.microsoft.com/office/drawing/2014/main" id="{BB4AB623-3A4A-49B6-A80E-674FFB8D9BBA}"/>
              </a:ext>
            </a:extLst>
          </p:cNvPr>
          <p:cNvSpPr>
            <a:spLocks noGrp="1"/>
          </p:cNvSpPr>
          <p:nvPr>
            <p:ph type="title"/>
          </p:nvPr>
        </p:nvSpPr>
        <p:spPr>
          <a:xfrm>
            <a:off x="-78057" y="93757"/>
            <a:ext cx="11411416" cy="484881"/>
          </a:xfrm>
        </p:spPr>
        <p:txBody>
          <a:bodyPr>
            <a:noAutofit/>
          </a:bodyPr>
          <a:lstStyle/>
          <a:p>
            <a:pPr algn="ctr"/>
            <a:r>
              <a:rPr lang="en-US" sz="3600" b="1" dirty="0"/>
              <a:t>Instructions for Form 8990 (Rev. May 2020) – Gross Receipts</a:t>
            </a:r>
            <a:endParaRPr lang="en-US" sz="3600" dirty="0"/>
          </a:p>
        </p:txBody>
      </p:sp>
    </p:spTree>
    <p:extLst>
      <p:ext uri="{BB962C8B-B14F-4D97-AF65-F5344CB8AC3E}">
        <p14:creationId xmlns:p14="http://schemas.microsoft.com/office/powerpoint/2010/main" val="26652183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54806-1F45-4FA3-908F-A731A28E16C5}"/>
              </a:ext>
            </a:extLst>
          </p:cNvPr>
          <p:cNvSpPr>
            <a:spLocks noGrp="1"/>
          </p:cNvSpPr>
          <p:nvPr>
            <p:ph idx="1"/>
          </p:nvPr>
        </p:nvSpPr>
        <p:spPr>
          <a:xfrm>
            <a:off x="591015" y="740425"/>
            <a:ext cx="10760925" cy="6117575"/>
          </a:xfrm>
        </p:spPr>
        <p:txBody>
          <a:bodyPr>
            <a:noAutofit/>
          </a:bodyPr>
          <a:lstStyle/>
          <a:p>
            <a:pPr marL="457200" lvl="1" indent="0" fontAlgn="base">
              <a:buNone/>
            </a:pPr>
            <a:r>
              <a:rPr lang="en-US" sz="2500" b="0" i="0" dirty="0">
                <a:solidFill>
                  <a:srgbClr val="333333"/>
                </a:solidFill>
                <a:effectLst/>
              </a:rPr>
              <a:t>(44) </a:t>
            </a:r>
            <a:r>
              <a:rPr lang="en-US" sz="2500" b="0" i="1" dirty="0">
                <a:solidFill>
                  <a:srgbClr val="333333"/>
                </a:solidFill>
                <a:effectLst/>
              </a:rPr>
              <a:t>Trade or business</a:t>
            </a:r>
            <a:r>
              <a:rPr lang="en-US" sz="2500" b="0" i="0" dirty="0">
                <a:solidFill>
                  <a:srgbClr val="333333"/>
                </a:solidFill>
                <a:effectLst/>
              </a:rPr>
              <a:t>—</a:t>
            </a:r>
          </a:p>
          <a:p>
            <a:pPr marL="457200" lvl="1" indent="0" fontAlgn="base">
              <a:buNone/>
            </a:pPr>
            <a:endParaRPr lang="en-US" sz="2500" b="0" i="0" dirty="0">
              <a:solidFill>
                <a:srgbClr val="333333"/>
              </a:solidFill>
              <a:effectLst/>
            </a:endParaRPr>
          </a:p>
          <a:p>
            <a:pPr marL="457200" lvl="1" indent="0" fontAlgn="base">
              <a:buNone/>
            </a:pPr>
            <a:r>
              <a:rPr lang="en-US" sz="2500" b="0" i="0" dirty="0">
                <a:solidFill>
                  <a:srgbClr val="333333"/>
                </a:solidFill>
                <a:effectLst/>
              </a:rPr>
              <a:t>(</a:t>
            </a:r>
            <a:r>
              <a:rPr lang="en-US" sz="2500" b="0" i="0" dirty="0" err="1">
                <a:solidFill>
                  <a:srgbClr val="333333"/>
                </a:solidFill>
                <a:effectLst/>
              </a:rPr>
              <a:t>i</a:t>
            </a:r>
            <a:r>
              <a:rPr lang="en-US" sz="2500" b="0" i="0" dirty="0">
                <a:solidFill>
                  <a:srgbClr val="333333"/>
                </a:solidFill>
                <a:effectLst/>
              </a:rPr>
              <a:t>) </a:t>
            </a:r>
            <a:r>
              <a:rPr lang="en-US" sz="2500" b="0" i="1" dirty="0">
                <a:solidFill>
                  <a:srgbClr val="333333"/>
                </a:solidFill>
                <a:effectLst/>
              </a:rPr>
              <a:t>In general.</a:t>
            </a:r>
            <a:r>
              <a:rPr lang="en-US" sz="2500" b="0" i="0" dirty="0">
                <a:solidFill>
                  <a:srgbClr val="333333"/>
                </a:solidFill>
                <a:effectLst/>
              </a:rPr>
              <a:t> The term </a:t>
            </a:r>
            <a:r>
              <a:rPr lang="en-US" sz="2500" b="0" i="1" dirty="0">
                <a:solidFill>
                  <a:srgbClr val="333333"/>
                </a:solidFill>
                <a:effectLst/>
              </a:rPr>
              <a:t>trade or business</a:t>
            </a:r>
            <a:r>
              <a:rPr lang="en-US" sz="2500" b="0" i="0" dirty="0">
                <a:solidFill>
                  <a:srgbClr val="333333"/>
                </a:solidFill>
                <a:effectLst/>
              </a:rPr>
              <a:t> means a trade or business within the meaning of section 162.</a:t>
            </a:r>
          </a:p>
          <a:p>
            <a:pPr marL="457200" lvl="1" indent="0" fontAlgn="base">
              <a:buNone/>
            </a:pPr>
            <a:endParaRPr lang="en-US" sz="2500" b="0" i="0" dirty="0">
              <a:solidFill>
                <a:srgbClr val="333333"/>
              </a:solidFill>
              <a:effectLst/>
            </a:endParaRPr>
          </a:p>
          <a:p>
            <a:pPr marL="457200" lvl="1" indent="0" fontAlgn="base">
              <a:buNone/>
            </a:pPr>
            <a:r>
              <a:rPr lang="en-US" sz="2500" b="0" i="0" dirty="0">
                <a:solidFill>
                  <a:srgbClr val="333333"/>
                </a:solidFill>
                <a:effectLst/>
              </a:rPr>
              <a:t>(ii) </a:t>
            </a:r>
            <a:r>
              <a:rPr lang="en-US" sz="2500" b="0" i="1" dirty="0">
                <a:solidFill>
                  <a:srgbClr val="333333"/>
                </a:solidFill>
                <a:effectLst/>
                <a:highlight>
                  <a:srgbClr val="FFFF00"/>
                </a:highlight>
              </a:rPr>
              <a:t>Excepted trade or business</a:t>
            </a:r>
            <a:r>
              <a:rPr lang="en-US" sz="2500" b="0" i="1" dirty="0">
                <a:solidFill>
                  <a:srgbClr val="333333"/>
                </a:solidFill>
                <a:effectLst/>
              </a:rPr>
              <a:t>.</a:t>
            </a:r>
            <a:r>
              <a:rPr lang="en-US" sz="2500" b="0" i="0" dirty="0">
                <a:solidFill>
                  <a:srgbClr val="333333"/>
                </a:solidFill>
                <a:effectLst/>
              </a:rPr>
              <a:t> The term </a:t>
            </a:r>
            <a:r>
              <a:rPr lang="en-US" sz="2500" b="0" i="1" dirty="0">
                <a:solidFill>
                  <a:srgbClr val="333333"/>
                </a:solidFill>
                <a:effectLst/>
              </a:rPr>
              <a:t>excepted trade or business</a:t>
            </a:r>
            <a:r>
              <a:rPr lang="en-US" sz="2500" b="0" i="0" dirty="0">
                <a:solidFill>
                  <a:srgbClr val="333333"/>
                </a:solidFill>
                <a:effectLst/>
              </a:rPr>
              <a:t> means the trade or business of performing services as an employee, an electing real property trade or business, an electing farming business, or an excepted regulated utility trade or business. For additional rules related to excepted trades or businesses, including elections made under section 163(j)(7)(B) and (C), see § 1.163(j)-9.</a:t>
            </a:r>
          </a:p>
          <a:p>
            <a:pPr marL="457200" lvl="1" indent="0" fontAlgn="base">
              <a:buNone/>
            </a:pPr>
            <a:endParaRPr lang="en-US" sz="2500" b="0" i="0" dirty="0">
              <a:solidFill>
                <a:srgbClr val="333333"/>
              </a:solidFill>
              <a:effectLst/>
            </a:endParaRPr>
          </a:p>
          <a:p>
            <a:pPr marL="457200" lvl="1" indent="0" fontAlgn="base">
              <a:buNone/>
            </a:pPr>
            <a:r>
              <a:rPr lang="en-US" sz="2500" b="0" i="0" dirty="0">
                <a:solidFill>
                  <a:srgbClr val="333333"/>
                </a:solidFill>
                <a:effectLst/>
              </a:rPr>
              <a:t>(iii) </a:t>
            </a:r>
            <a:r>
              <a:rPr lang="en-US" sz="2500" b="0" i="1" dirty="0">
                <a:solidFill>
                  <a:srgbClr val="333333"/>
                </a:solidFill>
                <a:effectLst/>
              </a:rPr>
              <a:t>Non-excepted trade or business.</a:t>
            </a:r>
            <a:r>
              <a:rPr lang="en-US" sz="2500" b="0" i="0" dirty="0">
                <a:solidFill>
                  <a:srgbClr val="333333"/>
                </a:solidFill>
                <a:effectLst/>
              </a:rPr>
              <a:t> The term </a:t>
            </a:r>
            <a:r>
              <a:rPr lang="en-US" sz="2500" b="0" i="1" dirty="0">
                <a:solidFill>
                  <a:srgbClr val="333333"/>
                </a:solidFill>
                <a:effectLst/>
              </a:rPr>
              <a:t>non-excepted trade or business</a:t>
            </a:r>
            <a:r>
              <a:rPr lang="en-US" sz="2500" b="0" i="0" dirty="0">
                <a:solidFill>
                  <a:srgbClr val="333333"/>
                </a:solidFill>
                <a:effectLst/>
              </a:rPr>
              <a:t> means any trade or business that is not an excepted trade or business.</a:t>
            </a:r>
          </a:p>
          <a:p>
            <a:pPr marL="0" indent="0" algn="l" fontAlgn="base">
              <a:buNone/>
            </a:pPr>
            <a:r>
              <a:rPr lang="en-US" sz="2500" b="0" i="0" dirty="0">
                <a:solidFill>
                  <a:srgbClr val="333333"/>
                </a:solidFill>
                <a:effectLst/>
              </a:rPr>
              <a:t>Treas. Reg. § 1.163(j)-1(b)(44)</a:t>
            </a:r>
            <a:r>
              <a:rPr lang="en-US" sz="2800" dirty="0"/>
              <a:t> (</a:t>
            </a:r>
            <a:r>
              <a:rPr lang="en-US" sz="2800" b="1" dirty="0">
                <a:solidFill>
                  <a:srgbClr val="FF0000"/>
                </a:solidFill>
              </a:rPr>
              <a:t>2020</a:t>
            </a:r>
            <a:r>
              <a:rPr lang="en-US" sz="2800" dirty="0"/>
              <a:t>)</a:t>
            </a:r>
            <a:r>
              <a:rPr lang="en-US" sz="2500" b="0" i="0" dirty="0">
                <a:solidFill>
                  <a:srgbClr val="333333"/>
                </a:solidFill>
                <a:effectLst/>
              </a:rPr>
              <a:t>.  See also IRC § 163(j)(7) &amp; (11).</a:t>
            </a:r>
          </a:p>
        </p:txBody>
      </p:sp>
      <p:cxnSp>
        <p:nvCxnSpPr>
          <p:cNvPr id="6" name="Straight Connector 5">
            <a:extLst>
              <a:ext uri="{FF2B5EF4-FFF2-40B4-BE49-F238E27FC236}">
                <a16:creationId xmlns:a16="http://schemas.microsoft.com/office/drawing/2014/main" id="{39E3B1F9-1CD2-4397-993E-CBC16A01C379}"/>
              </a:ext>
            </a:extLst>
          </p:cNvPr>
          <p:cNvCxnSpPr/>
          <p:nvPr/>
        </p:nvCxnSpPr>
        <p:spPr>
          <a:xfrm>
            <a:off x="592428" y="708337"/>
            <a:ext cx="10774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B3900BE2-1A5A-4B36-9216-76CE99A6EFC8}"/>
              </a:ext>
            </a:extLst>
          </p:cNvPr>
          <p:cNvSpPr>
            <a:spLocks noGrp="1"/>
          </p:cNvSpPr>
          <p:nvPr>
            <p:ph type="sldNum" sz="quarter" idx="12"/>
          </p:nvPr>
        </p:nvSpPr>
        <p:spPr/>
        <p:txBody>
          <a:bodyPr/>
          <a:lstStyle/>
          <a:p>
            <a:fld id="{59999BA8-5833-4EBD-87D2-B05BF3439043}" type="slidenum">
              <a:rPr lang="en-US" smtClean="0"/>
              <a:t>99</a:t>
            </a:fld>
            <a:endParaRPr lang="en-US"/>
          </a:p>
        </p:txBody>
      </p:sp>
      <p:sp>
        <p:nvSpPr>
          <p:cNvPr id="8" name="Title 1">
            <a:extLst>
              <a:ext uri="{FF2B5EF4-FFF2-40B4-BE49-F238E27FC236}">
                <a16:creationId xmlns:a16="http://schemas.microsoft.com/office/drawing/2014/main" id="{FB74927F-F794-4FD5-932C-6545C1030845}"/>
              </a:ext>
            </a:extLst>
          </p:cNvPr>
          <p:cNvSpPr>
            <a:spLocks noGrp="1"/>
          </p:cNvSpPr>
          <p:nvPr>
            <p:ph type="title"/>
          </p:nvPr>
        </p:nvSpPr>
        <p:spPr>
          <a:xfrm>
            <a:off x="1271240" y="111510"/>
            <a:ext cx="9623505" cy="484881"/>
          </a:xfrm>
        </p:spPr>
        <p:txBody>
          <a:bodyPr>
            <a:normAutofit fontScale="90000"/>
          </a:bodyPr>
          <a:lstStyle/>
          <a:p>
            <a:pPr algn="ctr"/>
            <a:r>
              <a:rPr lang="en-US" dirty="0"/>
              <a:t>Excepted and Non-excepted Trade or Business</a:t>
            </a:r>
          </a:p>
        </p:txBody>
      </p:sp>
    </p:spTree>
    <p:extLst>
      <p:ext uri="{BB962C8B-B14F-4D97-AF65-F5344CB8AC3E}">
        <p14:creationId xmlns:p14="http://schemas.microsoft.com/office/powerpoint/2010/main" val="3229309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193684</TotalTime>
  <Words>75902</Words>
  <Application>Microsoft Office PowerPoint</Application>
  <PresentationFormat>Widescreen</PresentationFormat>
  <Paragraphs>3638</Paragraphs>
  <Slides>253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253</vt:i4>
      </vt:variant>
    </vt:vector>
  </HeadingPairs>
  <TitlesOfParts>
    <vt:vector size="259" baseType="lpstr">
      <vt:lpstr>Arial</vt:lpstr>
      <vt:lpstr>Calibri</vt:lpstr>
      <vt:lpstr>Calibri Light</vt:lpstr>
      <vt:lpstr>Open Sans</vt:lpstr>
      <vt:lpstr>Source Sans Pro</vt:lpstr>
      <vt:lpstr>Office Theme</vt:lpstr>
      <vt:lpstr>PowerPoint Presentation</vt:lpstr>
      <vt:lpstr>Presenter Disclaimer</vt:lpstr>
      <vt:lpstr>Agenda - Business Interest Expense Deductions</vt:lpstr>
      <vt:lpstr>Background</vt:lpstr>
      <vt:lpstr>High Level Legislative History</vt:lpstr>
      <vt:lpstr>High Level Legislative History – Blue Book</vt:lpstr>
      <vt:lpstr>High Level Regulation History</vt:lpstr>
      <vt:lpstr>Interest Deductions  – 2021 Final Treasury Regulations</vt:lpstr>
      <vt:lpstr>Interest Deductions  – 2021 Final Treasury Regulations</vt:lpstr>
      <vt:lpstr>Interest Deductions  – 2020 Final Treasury Regulations</vt:lpstr>
      <vt:lpstr>Interest Deductions  – 2020 Final Treasury Regulations</vt:lpstr>
      <vt:lpstr>Interest Deductions  – 2020 Final Treasury Regulations</vt:lpstr>
      <vt:lpstr>Interest Deductions  – 2020 Proposed Treasury Regulations</vt:lpstr>
      <vt:lpstr>Interest Deductions  – 2020 Proposed Treasury Regulations</vt:lpstr>
      <vt:lpstr>Interest Deductions  – 2018 Proposed Treasury Regulations</vt:lpstr>
      <vt:lpstr>Interest Deductions  – 2018 Proposed Treasury Regulations</vt:lpstr>
      <vt:lpstr>Interest Deductions  – 2018 Proposed Treasury Regulations</vt:lpstr>
      <vt:lpstr>Some Issues Not Addressed in Final Regulations</vt:lpstr>
      <vt:lpstr>Business Interest Exp. Deducts - Prior to TCJA – Pre-2018</vt:lpstr>
      <vt:lpstr>Business Interest Exp. Deducts - Prior to TCJA – Pre-2018</vt:lpstr>
      <vt:lpstr>Business Interest Exp. Deducts - Prior to TCJA – Pre-2018</vt:lpstr>
      <vt:lpstr>Bus. Int. Exp. Deducts - Prior to TCJA – Pre-2018 – IRC § 385</vt:lpstr>
      <vt:lpstr>Bus. Int. Exp. Deducts - Prior to TCJA – Pre-2018 – IRC § 385</vt:lpstr>
      <vt:lpstr>PowerPoint Presentation</vt:lpstr>
      <vt:lpstr>Most Common Types of Interest Expense (&amp; Related Income)</vt:lpstr>
      <vt:lpstr>Debt Proceeds Expended w/i 30 Days - Treas. Reg. § 1.163-15 &amp; Notice 89-35</vt:lpstr>
      <vt:lpstr>Bus. Interest Exp. Deduct. Limiters – OECD / G-20 Actions</vt:lpstr>
      <vt:lpstr>Business Interest – Key Terms</vt:lpstr>
      <vt:lpstr>TCJA &amp; CARES Act - Business Interest Expense Deduction – Summary</vt:lpstr>
      <vt:lpstr>Business Interest Expense Deduction - Summary</vt:lpstr>
      <vt:lpstr>Single Definition of Int. Exp. – GILTI &amp; Business Int. Exp.</vt:lpstr>
      <vt:lpstr>Business Interest Expense Deduction Enablers &amp; Limiters</vt:lpstr>
      <vt:lpstr>Interest Expense Defined for Purposes of IRC § 163(j)</vt:lpstr>
      <vt:lpstr>Interest Expense Defined for Purposes of IRC § 163(j)</vt:lpstr>
      <vt:lpstr>Interest Expense Defined for Purposes of IRC § 163(j)</vt:lpstr>
      <vt:lpstr>Interest Expense Defined for Purposes of IRC § 163(j)</vt:lpstr>
      <vt:lpstr>Interest Expense Defined for Purposes of IRC § 163(j)</vt:lpstr>
      <vt:lpstr>Interest Expense Defined for Purposes of IRC § 163(j)</vt:lpstr>
      <vt:lpstr>Interest Expense Defined for Purposes of IRC § 163(j)</vt:lpstr>
      <vt:lpstr>Interest Expense Defined for Purposes of IRC § 163(j)</vt:lpstr>
      <vt:lpstr>Interest Expense Defined for Purposes of IRC § 163(j)</vt:lpstr>
      <vt:lpstr>Interest Expense Defined for Purposes of IRC § 163(j)</vt:lpstr>
      <vt:lpstr>Interest Expense Defined for Purposes of IRC § 163(j)</vt:lpstr>
      <vt:lpstr>Interest Expense Defined for Purposes of IRC § 163(j)</vt:lpstr>
      <vt:lpstr>Interest Expense Defined for Purposes of IRC § 163(j)</vt:lpstr>
      <vt:lpstr>Bus. Int. Exp. Deducts - After to TCJA – Other Provisions Affecting Interest</vt:lpstr>
      <vt:lpstr>Bus. Int. Exp. Deducts - After to TCJA – Other Provisions Affecting Interest</vt:lpstr>
      <vt:lpstr>Bus. Int. Exp. Deducts - After to TCJA – Other Provisions Affecting Interest</vt:lpstr>
      <vt:lpstr>TCJA &amp; CARES Act - Business Interest Expense Deduction</vt:lpstr>
      <vt:lpstr>Business Interest Expense Deduction - Summary</vt:lpstr>
      <vt:lpstr>Business Interest Expense Deduction Enablers &amp; Limiters</vt:lpstr>
      <vt:lpstr>Business Interest Expense Deduction Limiters - BIE</vt:lpstr>
      <vt:lpstr>Business Interest Expense Deduction Limiters - BIE</vt:lpstr>
      <vt:lpstr>Business Interest Expense Deduction Limiters - BIE</vt:lpstr>
      <vt:lpstr>Bus. Int. Exp. Deducts - After to TCJA – Other Provisions Affecting Interest</vt:lpstr>
      <vt:lpstr>TCJA &amp; CARES Act - Business Interest Expense Deduction – Enablers - BII</vt:lpstr>
      <vt:lpstr>Business Interest Expense Deduction - Summary</vt:lpstr>
      <vt:lpstr>Business Interest Expense Deduction Enabler - BII</vt:lpstr>
      <vt:lpstr>Business Interest Expense Deduction Enabler - BII</vt:lpstr>
      <vt:lpstr>TCJA &amp; CARES Act - Business Interest Expense Deduction Limiters – ATI</vt:lpstr>
      <vt:lpstr>Business Interest Expense Deduction - Summary</vt:lpstr>
      <vt:lpstr>Tentative Taxable Income</vt:lpstr>
      <vt:lpstr>Separate Tentative Taxable Income</vt:lpstr>
      <vt:lpstr>Business Interest Expense Deduction Limiters - ATI</vt:lpstr>
      <vt:lpstr>ATI – Treas. Reg. § 1.163(j)-1(b)(1)(i) &amp; (ii) (2020)</vt:lpstr>
      <vt:lpstr>ATI – Treas. Reg. § 1.163(j)-1(b)(1)(i) &amp; (ii) (2020)</vt:lpstr>
      <vt:lpstr>ATI – Treas. Reg. § 1.163(j)-1(b)(1)(i) &amp; (ii) (2020)</vt:lpstr>
      <vt:lpstr>ATI – Treas. Reg. § 1.163(j)-1(b)(1)(i) &amp; (ii) (2020)</vt:lpstr>
      <vt:lpstr>ATI – Treas. Reg. § 1.163(j)-1(b)(1)(i) &amp; (ii) (2020)</vt:lpstr>
      <vt:lpstr>ATI – Treas. Reg. § 1.163(j)-1(b)(1)(i) &amp; (ii) (2020)</vt:lpstr>
      <vt:lpstr>ATI – Treas. Reg. § 1.163(j)-1(b)(1)(i) &amp; (ii) (2020)</vt:lpstr>
      <vt:lpstr>Adjusted Taxable Income for Business Interest Expense</vt:lpstr>
      <vt:lpstr>Lesser of Rule for Depreciation,  Amortization, &amp; Depletion Claw-Backs</vt:lpstr>
      <vt:lpstr>Treas. Reg. § 1.163(j)-1(b)(1)(viii)(A) (2021) - Lesser of Rule for DAD Claw-Backs</vt:lpstr>
      <vt:lpstr>Adjusted Taxable Income of a Relevant Foreign Corporation</vt:lpstr>
      <vt:lpstr>PowerPoint Presentation</vt:lpstr>
      <vt:lpstr>TCJA &amp; CARES Act - Business Interest Expense Deduction – Floor Plan</vt:lpstr>
      <vt:lpstr>Business Interest Expense Deduction - Summary</vt:lpstr>
      <vt:lpstr>BIE Deduction Enabler – Floor Plan – IRC § 163(j)(1)(C)</vt:lpstr>
      <vt:lpstr>BIE Deduction Enabler – Floor Plan – IRC § 163(j)(9)</vt:lpstr>
      <vt:lpstr>BIE Deduction Enabler – Floor Plan – Treas. Reg. § 1.163-1(b)(18), (19), &amp; (26)</vt:lpstr>
      <vt:lpstr>Floor Plan Financing Interest for Business Interest Expense</vt:lpstr>
      <vt:lpstr>Trade or Business Exceptions – Bonus Depr. - IRC § 168(k)(1), (2), (6), &amp; (9)</vt:lpstr>
      <vt:lpstr>TCJA &amp; CARES Act - Business Interest Expense Deduction – Exceptions</vt:lpstr>
      <vt:lpstr>Business Interest Expense Deduction - Summary</vt:lpstr>
      <vt:lpstr>Excepted and Non-excepted Trade or Business</vt:lpstr>
      <vt:lpstr>Anti-Avoidance Rule for C Corp. Non-excepted T or B for Bus. Int. Exp.</vt:lpstr>
      <vt:lpstr>Anti-Avoidance Rule for P-ship Non-excepted T or B for Bus. Int. Exp.</vt:lpstr>
      <vt:lpstr>Consolidated Regulated Utility Non-excepted T or B for Bus. Int. Exp.</vt:lpstr>
      <vt:lpstr>Consolidated Pre-2018 Non-excepted T or B for Bus. Int. Exp.</vt:lpstr>
      <vt:lpstr>Direct Allocation of Non-excepted T or B for Bus. Int. Exp.</vt:lpstr>
      <vt:lpstr>TCJA &amp; CARES Act – Exceptions - Average annual gross receipts do not exceed $ 25 M ($ 26 M  2019 / 21)</vt:lpstr>
      <vt:lpstr>Business Interest Expense Deduction - Summary</vt:lpstr>
      <vt:lpstr>Small Business Exemption – Gross Receipts – Treas. Reg. § 1.163(j)-2(d)</vt:lpstr>
      <vt:lpstr>Instructions for Form 8990 (Rev. May 2020) – Gross Receipts</vt:lpstr>
      <vt:lpstr>Instructions for Form 8990 (Rev. May 2020) – Gross Receipts</vt:lpstr>
      <vt:lpstr>Instructions for Form 8990 (Rev. May 2020) – Gross Receipts</vt:lpstr>
      <vt:lpstr>Instructions for Form 8990 (Rev. May 2020) – Gross Receipts</vt:lpstr>
      <vt:lpstr>Excepted and Non-excepted Trade or Business</vt:lpstr>
      <vt:lpstr>Avg. Gr. Rcpts., P’ships &amp; S Corps. – BIE, BII, ETI,&amp; C/O of EBIE</vt:lpstr>
      <vt:lpstr>General Gross Receipts Test &amp; Aggregation</vt:lpstr>
      <vt:lpstr>PowerPoint Presentation</vt:lpstr>
      <vt:lpstr>Small Bus. Exemption &amp; Tax Shelters – Gross Receipts Test</vt:lpstr>
      <vt:lpstr>Partnerships &amp; S Corps. – Gross Receipts Aggregation</vt:lpstr>
      <vt:lpstr>FAQs Regarding the Aggregation Rules Under IRC § 448(c)(2) that Apply to the IRC § 163(j) Small Business Exemption</vt:lpstr>
      <vt:lpstr>FAQs Regarding the Aggregation Rules Under IRC § 448(c)(2) that Apply to the IRC § 163(j) Small Business Exemption</vt:lpstr>
      <vt:lpstr>FAQs Regarding the Aggregation Rules Under IRC § 448(c)(2) that Apply to the IRC § 163(j) Small Business Exemption</vt:lpstr>
      <vt:lpstr>FAQs Regarding the Aggregation Rules Under IRC § 448(c)(2) that Apply to the IRC § 163(j) Small Business Exemption</vt:lpstr>
      <vt:lpstr>FAQs Regarding the Aggregation Rules Under IRC § 448(c)(2) that Apply to the IRC § 163(j) Small Business Exemption</vt:lpstr>
      <vt:lpstr>FAQs Regarding the Aggregation Rules Under IRC § 448(c)(2) that Apply to the IRC § 163(j) Small Business Exemption</vt:lpstr>
      <vt:lpstr>FAQs Regarding the Aggregation Rules Under IRC § 448(c)(2) that Apply to the IRC § 163(j) Small Business Exemption</vt:lpstr>
      <vt:lpstr>FAQs Regarding the Aggregation Rules Under IRC § 448(c)(2) that Apply to the IRC § 163(j) Small Business Exemption</vt:lpstr>
      <vt:lpstr>FAQs Regarding the Aggregation Rules Under IRC § 448(c)(2) that Apply to the IRC § 163(j) Small Business Exemption</vt:lpstr>
      <vt:lpstr>Small Bus. Exemption For Partnership for Business Interest Expense</vt:lpstr>
      <vt:lpstr>Small Bus. Exemption For C Corps. – Common Control Aggregation - for Bus. Int. Exp.</vt:lpstr>
      <vt:lpstr>TCJA &amp; CARES Act - Exceptions – Performing services as an employee</vt:lpstr>
      <vt:lpstr>Business Interest Expense Deduction - Summary</vt:lpstr>
      <vt:lpstr>Excepted and Non-excepted Trade or Business</vt:lpstr>
      <vt:lpstr>Trade or Business Exceptions – IRC § 163(j)(7) &amp; (11)</vt:lpstr>
      <vt:lpstr>TCJA &amp; CARES Act - Exceptions – Electing (irrevocable) real property trade or business</vt:lpstr>
      <vt:lpstr>Business Interest Expense Deduction - Summary</vt:lpstr>
      <vt:lpstr>Excepted and Non-excepted Trade or Business</vt:lpstr>
      <vt:lpstr>Trade or Business Exceptions – IRC § 163(j)(7) &amp; (11)</vt:lpstr>
      <vt:lpstr>Trade or Business Exceptions – ADS - IRC § 168(g)(1), (7), &amp; (8)</vt:lpstr>
      <vt:lpstr>Trade or Business Exceptions – Bonus Depr. - IRC § 168(k)(1), (2), (6), &amp; (9)</vt:lpstr>
      <vt:lpstr>Exception – Electing Real Property Trade or Business</vt:lpstr>
      <vt:lpstr>Anti-Abuse Real Property Trade or Business &amp; De Minimis</vt:lpstr>
      <vt:lpstr>Anti-Abuse Real Property Trade or Business &amp; De Minimis</vt:lpstr>
      <vt:lpstr>Anti-Abuse Real Property Trade or Business &amp; De Minimis</vt:lpstr>
      <vt:lpstr>Anti-Abuse Real Property Trade or Business &amp; De Minimis</vt:lpstr>
      <vt:lpstr>Elections for Excepted Trades or Businesses – IRC § 163(j)(7)(B) &amp; (C)</vt:lpstr>
      <vt:lpstr>Elections for Excepted Trades or Businesses – IRC § 163(j)(7)(B) &amp; (C)</vt:lpstr>
      <vt:lpstr>One-Time Late or W/D Elections for Excepted Trades or Businesses</vt:lpstr>
      <vt:lpstr>Anti-Abuse Rule for Excepted Trades or Businesses</vt:lpstr>
      <vt:lpstr>Anti-Abuse Rule for Excepted Trades or Businesses</vt:lpstr>
      <vt:lpstr>Safe Harbor - Qualified Residential Living Facility - Excepted T or B</vt:lpstr>
      <vt:lpstr>Corp. Partner – Electing Partnership - Excepted Real Property T or B</vt:lpstr>
      <vt:lpstr>Allocation of ATI, BII, &amp; BIE Between Excepted &amp; Non-Excepted Trades or Bus.</vt:lpstr>
      <vt:lpstr>Elections for Real Property Excepted Trade or Business – Notice 2020-59</vt:lpstr>
      <vt:lpstr>Resident. Living Facility - Elections for Real Prop. Excepted T or B – Notice 2020-59</vt:lpstr>
      <vt:lpstr>Resident. Living Facility - Elections for Real Prop. Excepted T or B – Notice 2020-59</vt:lpstr>
      <vt:lpstr>Resident. Living Facility - Elections for Real Prop. Excepted T or B – Rev. Proc. 2021-9</vt:lpstr>
      <vt:lpstr>Resident. Living Facility - Elections for Real Prop. Excepted T or B – Rev. Proc. 2021-9</vt:lpstr>
      <vt:lpstr>TCJA &amp; CARES Act - Exceptions – Electing (irrevocable) farming business</vt:lpstr>
      <vt:lpstr>Business Interest Expense Deduction - Summary</vt:lpstr>
      <vt:lpstr>Excepted and Non-excepted Trade or Business</vt:lpstr>
      <vt:lpstr>Trade or Business Exceptions – IRC § 163(j)(7) &amp; (11)</vt:lpstr>
      <vt:lpstr>Trade or Business Exceptions – ADS - IRC § 168(g)(1), (7), &amp; (8)</vt:lpstr>
      <vt:lpstr>Trade or Business Exceptions – Bonus Depr. - IRC § 168(k)(1), (2), (6), &amp; (9)</vt:lpstr>
      <vt:lpstr>Exception – Electing Farming Business</vt:lpstr>
      <vt:lpstr>TCJA &amp; CARES Act - Exceptions – Sale or furnishing certain utility services</vt:lpstr>
      <vt:lpstr>Business Interest Expense Deduction - Summary</vt:lpstr>
      <vt:lpstr>Excepted and Non-excepted Trade or Business</vt:lpstr>
      <vt:lpstr>Trade or Business Exceptions – IRC § 163(j)(7) &amp; (11)</vt:lpstr>
      <vt:lpstr>Trade or Business Exceptions – ADS - IRC § 168(g)(1), (7), &amp; (8)</vt:lpstr>
      <vt:lpstr>Trade or Business Exceptions – Bonus Depr. - IRC § 168(k)(1), (2), (6), &amp; (9)</vt:lpstr>
      <vt:lpstr>Exception – Excepted Regulated Utility Trade or Business</vt:lpstr>
      <vt:lpstr>Exception – Excepted Regulated Utility Trade or Business</vt:lpstr>
      <vt:lpstr>Exception – Excepted Regulated Utility Trade or Business</vt:lpstr>
      <vt:lpstr>Exception – Excepted Regulated Utility Trade or Business</vt:lpstr>
      <vt:lpstr>TCJA &amp; CARES Act - C Corps. (including Real Estate Investment Trusts (“REITs”), Regulated Investment Companies (“RICs”), and members of consolidated groups) and tax-exempt corporations</vt:lpstr>
      <vt:lpstr>Business Interest Expense Deduction - Summary</vt:lpstr>
      <vt:lpstr>C Corp., Consol. Gp., Consol. Return Year, &amp; S Corporation</vt:lpstr>
      <vt:lpstr>C and S Corporations Defined</vt:lpstr>
      <vt:lpstr>Definitions, Including Partnership, Partner, &amp; Corporation</vt:lpstr>
      <vt:lpstr>Applicable CFC, Relevant Foreign Corp., &amp; US Shareholder</vt:lpstr>
      <vt:lpstr>C Corps. (Incl. REITs, RICs, &amp; Members of Consol. Gps.) &amp; Tax-Exempt Corps. - 163(j) Limits</vt:lpstr>
      <vt:lpstr>C Corps. (Incl. REITs, RICs, &amp; Members of Consol. Gps.) &amp; Tax-Exempt Corps. - 163(j) Limits</vt:lpstr>
      <vt:lpstr>C Corps. (Incl. REITs, RICs, &amp; Members of Consol. Gps.) &amp; Tax-Exempt Corps. – E&amp;P - 163(j) Limits</vt:lpstr>
      <vt:lpstr>C Corps. (Incl. REITs, RICs, &amp; Members of Consol. Gps.) &amp; Tax-Exempt Corps. – 163(j) Limits</vt:lpstr>
      <vt:lpstr>Consol. &amp; Non-Consol. Gps. &amp; Partnerships – 163(j) Limits</vt:lpstr>
      <vt:lpstr>Consol. &amp; Non-Consol. Gps. &amp; Partnerships – 163(j) Limits</vt:lpstr>
      <vt:lpstr>Consolidated Group – 163(j) Limit, ATI, BII, BIE, &amp; C/O of BII &amp; BIE</vt:lpstr>
      <vt:lpstr>Consolidated Group – 163(j) Limit &amp; SRLY C/O of BII &amp; BIE</vt:lpstr>
      <vt:lpstr>Con. Gp. – 163(j) Limit BII, BIE, Fl’r Plan Int. Exp., C/O of BII &amp; BIE</vt:lpstr>
      <vt:lpstr>TCJA &amp; CARES Act - Partnerships &amp; S Corporations</vt:lpstr>
      <vt:lpstr>Business Interest Expense Deduction - Summary</vt:lpstr>
      <vt:lpstr>S Corporation</vt:lpstr>
      <vt:lpstr>Definitions, Including Partnership, Partner, Corporation</vt:lpstr>
      <vt:lpstr>Instructions for Form 1065 (2020)</vt:lpstr>
      <vt:lpstr>Inst. for Form 8990 (Rev. May 2020) – P-ships &amp; S Corps. - ETI &amp; EII</vt:lpstr>
      <vt:lpstr>Business Interest Expense Deduction Limiters - Partnerships</vt:lpstr>
      <vt:lpstr>EBIE &amp; ETI – Partnerships &amp; S Corporations</vt:lpstr>
      <vt:lpstr>Partnerships - EBIE</vt:lpstr>
      <vt:lpstr>Carryforwards – Partnerships – EBIE</vt:lpstr>
      <vt:lpstr>Carryforwards – Partnerships – EBIE Allocated to Partners</vt:lpstr>
      <vt:lpstr>Carryforwards – Partnerships – ETI &amp; EBII</vt:lpstr>
      <vt:lpstr>EBIE – Partnerships – Basis Adjustments</vt:lpstr>
      <vt:lpstr>EBIE – Partnerships – Basis Adjustments</vt:lpstr>
      <vt:lpstr>EBIE – Partnerships – Basis Adjustments</vt:lpstr>
      <vt:lpstr>EBIE – Partnerships – Basis Adjustments</vt:lpstr>
      <vt:lpstr>ETI – Partnerships or S Corporations</vt:lpstr>
      <vt:lpstr>Partnerships – Passive Activities, 163(j) Limit BIE &amp; C/O of BIE</vt:lpstr>
      <vt:lpstr>Partnerships &amp; S Corporations – Not Subject to IRC § 163(j)</vt:lpstr>
      <vt:lpstr>Partnerships &amp; S Corporations Become Exempt – IRC § 163(j)</vt:lpstr>
      <vt:lpstr>Partnerships – Allocation - IRC § 163(j) Excess Items – 2 or 11 Steps</vt:lpstr>
      <vt:lpstr>Partnerships – Allocation - IRC § 163(j) Excess Items – Ex. 1</vt:lpstr>
      <vt:lpstr>S Corporations – Allocation - IRC § 163(j) Excess Items – Ex. 22</vt:lpstr>
      <vt:lpstr>Self-Charged Lending Transactions between Partnerships and Partners</vt:lpstr>
      <vt:lpstr>Partnerships Nonseparately Stated TI - Become Exempt – IRC § 163(j) - Planning</vt:lpstr>
      <vt:lpstr>TCJA &amp; CARES Act - Controlled Foreign Corporations (“CFCs”)</vt:lpstr>
      <vt:lpstr>Business Interest Expense Deduction - Summary</vt:lpstr>
      <vt:lpstr>Interest Deductions  – International Treasury Regulations</vt:lpstr>
      <vt:lpstr>Interest Deductions  – Treas. Reg. § 1.163(j)-7 </vt:lpstr>
      <vt:lpstr>Interest Deductions  – Treas. Reg. § 1.163(j)-7 </vt:lpstr>
      <vt:lpstr>Interest Deductions  – Treas. Reg. § 1.163(j)-7 </vt:lpstr>
      <vt:lpstr>Controlled Foreign Corps. (“CFCs”) – Applicability of IRC § 163(j)</vt:lpstr>
      <vt:lpstr>PowerPoint Presentation</vt:lpstr>
      <vt:lpstr>Treas. Reg. § 1.163(j)-7– Applicability of IRC § 163(j) to CFCs &amp; US S/H - Outline</vt:lpstr>
      <vt:lpstr>Treas. Reg. § 1.163(j)-7– Applicability of IRC § 163(j) to CFCs &amp; US S/H - Outline</vt:lpstr>
      <vt:lpstr>Treas. Reg. § 1.163(j)-7– Applicability of IRC § 163(j)</vt:lpstr>
      <vt:lpstr>Treas. Reg. § 1.163(j)-7– Applicability of IRC § 163(j) to CFCs &amp; US S/H </vt:lpstr>
      <vt:lpstr>Prop. Treas. Reg. § 1.163(j)-7 – Rev. Proc. 2020-22 &amp; CFCs </vt:lpstr>
      <vt:lpstr>Treas. Reg. § 1.163(j)-7– CFC Group Election Example – EBIE C/O</vt:lpstr>
      <vt:lpstr>Treas. Reg. § 1.163(j)-7– CFC Group Election Example – EBIE C/O</vt:lpstr>
      <vt:lpstr>Treas. Reg. § 1.163(j)-7– CFC Group Election Example – EBIE C/O</vt:lpstr>
      <vt:lpstr>Treas. Reg. § 1.163(j)-7– CFC Group Election w/ Sub F &amp; GILTI Ex. – ETI to USP ATI</vt:lpstr>
      <vt:lpstr>Treas. Reg. § 1.163(j)-7– CFC Group Election w/ Sub F &amp; GILTI Ex. – ETI to USP ATI</vt:lpstr>
      <vt:lpstr>Treas. Reg. § 1.163(j)-7– CFC Group Election w/ Sub F &amp; GILTI Ex. – ETI to USP ATI</vt:lpstr>
      <vt:lpstr>Treas. Reg. § 1.163(j)-7(h) – Safe Harbor</vt:lpstr>
      <vt:lpstr>Treas. Reg. § 1.163(j)-7(h) – Election to Apply Safe Harbor</vt:lpstr>
      <vt:lpstr>Treas. Reg. § 1.163(j)-7(h) – Election to Apply Safe Harbor</vt:lpstr>
      <vt:lpstr>Treas. Reg. § 1.163(j)-7(h) – Election to Apply Safe Harbor</vt:lpstr>
      <vt:lpstr>Treas. Reg. § 1.163(j)-7(h) – CFC Group Safe Harbor Election Example</vt:lpstr>
      <vt:lpstr>Treas. Reg. § 1.163(j)-7(h) – CFC Group Safe Harbor Election Example</vt:lpstr>
      <vt:lpstr>TCJA &amp; CARES Act – Effectively Connected Income (“ECI”)</vt:lpstr>
      <vt:lpstr>Business Interest Expense Deduction - Summary</vt:lpstr>
      <vt:lpstr>Interest Deductions  – International ECI Prop. Treas. Regs.</vt:lpstr>
      <vt:lpstr>Prop. Treas. Reg. § 1.163(j)-8– Application of IRC § 163(j) to Foreign Persons w/ ECI</vt:lpstr>
      <vt:lpstr>Prop. Treas. Reg. § 1.163(j)-8– Application of IRC § 163(j) to Foreign Persons w/ ECI</vt:lpstr>
      <vt:lpstr>ECI Interest Deducts  – Prop. Treas. Reg. § 1.163(j)-8 </vt:lpstr>
      <vt:lpstr>ECI Interest Deducts  – Prop. Treas. Reg. § 1.163(j)-8 </vt:lpstr>
      <vt:lpstr>Prop. Treas. Reg. § 1.163(j)-8(h) – ECI IRC § 163(j) Limit Example 1</vt:lpstr>
      <vt:lpstr>Prop. Treas. Reg. § 1.163(j)-8(h) – ECI IRC § 163(j) Limit Example 1</vt:lpstr>
      <vt:lpstr>TCJA &amp; CARES Act - Summary of Forms Possibly Used with Form 8990</vt:lpstr>
      <vt:lpstr>Summary of Forms Possibly Used with Form 8990</vt:lpstr>
      <vt:lpstr>Form 8990</vt:lpstr>
      <vt:lpstr>Form 990</vt:lpstr>
      <vt:lpstr>Form 1040</vt:lpstr>
      <vt:lpstr>Form 1041</vt:lpstr>
      <vt:lpstr>Form 1065</vt:lpstr>
      <vt:lpstr>Form 1120</vt:lpstr>
      <vt:lpstr>Form 1120-F</vt:lpstr>
      <vt:lpstr>Form 1120-S</vt:lpstr>
      <vt:lpstr>Form 5471</vt:lpstr>
      <vt:lpstr>Form 8865</vt:lpstr>
      <vt:lpstr>Schedule K-2 (Form 1065) &amp; Schedule K-3 (Form 1065)</vt:lpstr>
      <vt:lpstr>Statute of Limitations for Omission of Certain Foreign Information</vt:lpstr>
      <vt:lpstr>Select Forms - Statute of Limitations for Omission of Certain Foreign Information</vt:lpstr>
      <vt:lpstr>Financial Crimes Enforcement Network (“FinCEN”) - Beneficial Ownership Information Reporting Requirements</vt:lpstr>
      <vt:lpstr>Financial Crimes Enforcement Network (“FinCEN”) - Beneficial Ownership Information Reporting Requirements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Marchlen, L. Thomas</dc:creator>
  <cp:lastModifiedBy>Louis Thomas Marchlen</cp:lastModifiedBy>
  <cp:revision>2193</cp:revision>
  <cp:lastPrinted>2021-03-19T13:20:40Z</cp:lastPrinted>
  <dcterms:created xsi:type="dcterms:W3CDTF">2018-04-20T20:24:41Z</dcterms:created>
  <dcterms:modified xsi:type="dcterms:W3CDTF">2021-04-14T21:59:44Z</dcterms:modified>
</cp:coreProperties>
</file>