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63" r:id="rId3"/>
    <p:sldId id="274" r:id="rId4"/>
    <p:sldId id="280" r:id="rId5"/>
    <p:sldId id="281" r:id="rId6"/>
    <p:sldId id="282" r:id="rId7"/>
    <p:sldId id="285" r:id="rId8"/>
    <p:sldId id="283" r:id="rId9"/>
    <p:sldId id="284" r:id="rId10"/>
    <p:sldId id="286" r:id="rId11"/>
    <p:sldId id="287" r:id="rId12"/>
    <p:sldId id="288" r:id="rId13"/>
    <p:sldId id="275" r:id="rId14"/>
    <p:sldId id="279" r:id="rId15"/>
    <p:sldId id="278" r:id="rId16"/>
    <p:sldId id="289" r:id="rId17"/>
    <p:sldId id="262" r:id="rId18"/>
    <p:sldId id="271" r:id="rId19"/>
    <p:sldId id="272" r:id="rId20"/>
    <p:sldId id="273" r:id="rId21"/>
    <p:sldId id="291" r:id="rId22"/>
    <p:sldId id="292" r:id="rId23"/>
    <p:sldId id="258" r:id="rId24"/>
    <p:sldId id="260" r:id="rId25"/>
    <p:sldId id="261" r:id="rId26"/>
    <p:sldId id="265" r:id="rId27"/>
    <p:sldId id="266" r:id="rId28"/>
    <p:sldId id="268" r:id="rId29"/>
    <p:sldId id="269" r:id="rId30"/>
    <p:sldId id="29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49E3EA-2D73-4D9E-8B7B-9DCDA07A6DE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039BB47-E8C6-4C25-B77A-8D6E028C0BD1}">
      <dgm:prSet/>
      <dgm:spPr/>
      <dgm:t>
        <a:bodyPr/>
        <a:lstStyle/>
        <a:p>
          <a:r>
            <a:rPr lang="en-US"/>
            <a:t>Diversity in the Profession</a:t>
          </a:r>
        </a:p>
      </dgm:t>
    </dgm:pt>
    <dgm:pt modelId="{AEAC5838-28B9-4DF8-9C34-253E773F0EBB}" type="parTrans" cxnId="{B4A93F43-49E7-4FFE-A08B-ED6A06CD7E5B}">
      <dgm:prSet/>
      <dgm:spPr/>
      <dgm:t>
        <a:bodyPr/>
        <a:lstStyle/>
        <a:p>
          <a:endParaRPr lang="en-US"/>
        </a:p>
      </dgm:t>
    </dgm:pt>
    <dgm:pt modelId="{1F79E372-082C-481A-978B-C85E5528BA5A}" type="sibTrans" cxnId="{B4A93F43-49E7-4FFE-A08B-ED6A06CD7E5B}">
      <dgm:prSet/>
      <dgm:spPr/>
      <dgm:t>
        <a:bodyPr/>
        <a:lstStyle/>
        <a:p>
          <a:endParaRPr lang="en-US"/>
        </a:p>
      </dgm:t>
    </dgm:pt>
    <dgm:pt modelId="{3F07B92D-FCDD-4421-96F2-27A85014C1F6}">
      <dgm:prSet/>
      <dgm:spPr/>
      <dgm:t>
        <a:bodyPr/>
        <a:lstStyle/>
        <a:p>
          <a:r>
            <a:rPr lang="en-US"/>
            <a:t>How do we look at issues of discrimination and structural bias that inhibit individuals from being competent and successful professionals?</a:t>
          </a:r>
        </a:p>
      </dgm:t>
    </dgm:pt>
    <dgm:pt modelId="{2C26079F-D79A-4BB5-93F5-C3EC74E8EC80}" type="parTrans" cxnId="{DC22717A-F323-4D35-A8C1-98D185099731}">
      <dgm:prSet/>
      <dgm:spPr/>
      <dgm:t>
        <a:bodyPr/>
        <a:lstStyle/>
        <a:p>
          <a:endParaRPr lang="en-US"/>
        </a:p>
      </dgm:t>
    </dgm:pt>
    <dgm:pt modelId="{CF6955A9-D990-490F-A2CA-90F44F5BC8A2}" type="sibTrans" cxnId="{DC22717A-F323-4D35-A8C1-98D185099731}">
      <dgm:prSet/>
      <dgm:spPr/>
      <dgm:t>
        <a:bodyPr/>
        <a:lstStyle/>
        <a:p>
          <a:endParaRPr lang="en-US"/>
        </a:p>
      </dgm:t>
    </dgm:pt>
    <dgm:pt modelId="{5A6AC3E7-D498-46B4-9F2D-7A9D3FD24068}">
      <dgm:prSet/>
      <dgm:spPr/>
      <dgm:t>
        <a:bodyPr/>
        <a:lstStyle/>
        <a:p>
          <a:r>
            <a:rPr lang="en-US"/>
            <a:t>Bias in the Profession</a:t>
          </a:r>
        </a:p>
      </dgm:t>
    </dgm:pt>
    <dgm:pt modelId="{AD42E8A1-738A-401B-B630-51B7F8382018}" type="parTrans" cxnId="{10FE9F96-DAA5-4101-AEC8-3361EA364098}">
      <dgm:prSet/>
      <dgm:spPr/>
      <dgm:t>
        <a:bodyPr/>
        <a:lstStyle/>
        <a:p>
          <a:endParaRPr lang="en-US"/>
        </a:p>
      </dgm:t>
    </dgm:pt>
    <dgm:pt modelId="{76A46318-6882-4343-A4A5-48D21B647DE5}" type="sibTrans" cxnId="{10FE9F96-DAA5-4101-AEC8-3361EA364098}">
      <dgm:prSet/>
      <dgm:spPr/>
      <dgm:t>
        <a:bodyPr/>
        <a:lstStyle/>
        <a:p>
          <a:endParaRPr lang="en-US"/>
        </a:p>
      </dgm:t>
    </dgm:pt>
    <dgm:pt modelId="{8A6D3B15-0B64-4BE7-9614-7068F35A1003}">
      <dgm:prSet/>
      <dgm:spPr/>
      <dgm:t>
        <a:bodyPr/>
        <a:lstStyle/>
        <a:p>
          <a:r>
            <a:rPr lang="en-US"/>
            <a:t>How do we make sure that the biases (conscious and unconscious) of individual professionals and structural bias do not impact the quality of professional representation given?</a:t>
          </a:r>
        </a:p>
      </dgm:t>
    </dgm:pt>
    <dgm:pt modelId="{1036986D-CE2C-4DE9-98FE-4FA821761378}" type="parTrans" cxnId="{89B940E5-92D8-47E9-9F59-611E03DF7202}">
      <dgm:prSet/>
      <dgm:spPr/>
      <dgm:t>
        <a:bodyPr/>
        <a:lstStyle/>
        <a:p>
          <a:endParaRPr lang="en-US"/>
        </a:p>
      </dgm:t>
    </dgm:pt>
    <dgm:pt modelId="{01E4681B-792E-4AE7-931F-27E9E6D7128B}" type="sibTrans" cxnId="{89B940E5-92D8-47E9-9F59-611E03DF7202}">
      <dgm:prSet/>
      <dgm:spPr/>
      <dgm:t>
        <a:bodyPr/>
        <a:lstStyle/>
        <a:p>
          <a:endParaRPr lang="en-US"/>
        </a:p>
      </dgm:t>
    </dgm:pt>
    <dgm:pt modelId="{BAC17F5F-CF6C-4573-8B87-52C37BBF4123}" type="pres">
      <dgm:prSet presAssocID="{E049E3EA-2D73-4D9E-8B7B-9DCDA07A6DE5}" presName="linear" presStyleCnt="0">
        <dgm:presLayoutVars>
          <dgm:animLvl val="lvl"/>
          <dgm:resizeHandles val="exact"/>
        </dgm:presLayoutVars>
      </dgm:prSet>
      <dgm:spPr/>
    </dgm:pt>
    <dgm:pt modelId="{52B9C23E-9A63-4844-B226-73CEBAA6FD3B}" type="pres">
      <dgm:prSet presAssocID="{6039BB47-E8C6-4C25-B77A-8D6E028C0BD1}" presName="parentText" presStyleLbl="node1" presStyleIdx="0" presStyleCnt="2">
        <dgm:presLayoutVars>
          <dgm:chMax val="0"/>
          <dgm:bulletEnabled val="1"/>
        </dgm:presLayoutVars>
      </dgm:prSet>
      <dgm:spPr/>
    </dgm:pt>
    <dgm:pt modelId="{EC6E10A7-47EB-41EF-8B6A-75DE49A90983}" type="pres">
      <dgm:prSet presAssocID="{6039BB47-E8C6-4C25-B77A-8D6E028C0BD1}" presName="childText" presStyleLbl="revTx" presStyleIdx="0" presStyleCnt="2">
        <dgm:presLayoutVars>
          <dgm:bulletEnabled val="1"/>
        </dgm:presLayoutVars>
      </dgm:prSet>
      <dgm:spPr/>
    </dgm:pt>
    <dgm:pt modelId="{459434D4-7BAF-48F2-99CC-69894EA80F3F}" type="pres">
      <dgm:prSet presAssocID="{5A6AC3E7-D498-46B4-9F2D-7A9D3FD24068}" presName="parentText" presStyleLbl="node1" presStyleIdx="1" presStyleCnt="2">
        <dgm:presLayoutVars>
          <dgm:chMax val="0"/>
          <dgm:bulletEnabled val="1"/>
        </dgm:presLayoutVars>
      </dgm:prSet>
      <dgm:spPr/>
    </dgm:pt>
    <dgm:pt modelId="{C59073E5-BE38-4B6A-9733-FBCCBE1DB6E8}" type="pres">
      <dgm:prSet presAssocID="{5A6AC3E7-D498-46B4-9F2D-7A9D3FD24068}" presName="childText" presStyleLbl="revTx" presStyleIdx="1" presStyleCnt="2">
        <dgm:presLayoutVars>
          <dgm:bulletEnabled val="1"/>
        </dgm:presLayoutVars>
      </dgm:prSet>
      <dgm:spPr/>
    </dgm:pt>
  </dgm:ptLst>
  <dgm:cxnLst>
    <dgm:cxn modelId="{B4A93F43-49E7-4FFE-A08B-ED6A06CD7E5B}" srcId="{E049E3EA-2D73-4D9E-8B7B-9DCDA07A6DE5}" destId="{6039BB47-E8C6-4C25-B77A-8D6E028C0BD1}" srcOrd="0" destOrd="0" parTransId="{AEAC5838-28B9-4DF8-9C34-253E773F0EBB}" sibTransId="{1F79E372-082C-481A-978B-C85E5528BA5A}"/>
    <dgm:cxn modelId="{DC22717A-F323-4D35-A8C1-98D185099731}" srcId="{6039BB47-E8C6-4C25-B77A-8D6E028C0BD1}" destId="{3F07B92D-FCDD-4421-96F2-27A85014C1F6}" srcOrd="0" destOrd="0" parTransId="{2C26079F-D79A-4BB5-93F5-C3EC74E8EC80}" sibTransId="{CF6955A9-D990-490F-A2CA-90F44F5BC8A2}"/>
    <dgm:cxn modelId="{6B217786-BFBD-4F64-B835-3CA95419CB98}" type="presOf" srcId="{6039BB47-E8C6-4C25-B77A-8D6E028C0BD1}" destId="{52B9C23E-9A63-4844-B226-73CEBAA6FD3B}" srcOrd="0" destOrd="0" presId="urn:microsoft.com/office/officeart/2005/8/layout/vList2"/>
    <dgm:cxn modelId="{10FE9F96-DAA5-4101-AEC8-3361EA364098}" srcId="{E049E3EA-2D73-4D9E-8B7B-9DCDA07A6DE5}" destId="{5A6AC3E7-D498-46B4-9F2D-7A9D3FD24068}" srcOrd="1" destOrd="0" parTransId="{AD42E8A1-738A-401B-B630-51B7F8382018}" sibTransId="{76A46318-6882-4343-A4A5-48D21B647DE5}"/>
    <dgm:cxn modelId="{F105B7C3-50AF-4B85-95BD-01E376F201F8}" type="presOf" srcId="{E049E3EA-2D73-4D9E-8B7B-9DCDA07A6DE5}" destId="{BAC17F5F-CF6C-4573-8B87-52C37BBF4123}" srcOrd="0" destOrd="0" presId="urn:microsoft.com/office/officeart/2005/8/layout/vList2"/>
    <dgm:cxn modelId="{F5BE06D6-A90B-4AE0-AACF-33D1C7574654}" type="presOf" srcId="{3F07B92D-FCDD-4421-96F2-27A85014C1F6}" destId="{EC6E10A7-47EB-41EF-8B6A-75DE49A90983}" srcOrd="0" destOrd="0" presId="urn:microsoft.com/office/officeart/2005/8/layout/vList2"/>
    <dgm:cxn modelId="{1E5ED1D9-A178-46F2-869F-F5B7527C534E}" type="presOf" srcId="{5A6AC3E7-D498-46B4-9F2D-7A9D3FD24068}" destId="{459434D4-7BAF-48F2-99CC-69894EA80F3F}" srcOrd="0" destOrd="0" presId="urn:microsoft.com/office/officeart/2005/8/layout/vList2"/>
    <dgm:cxn modelId="{89B940E5-92D8-47E9-9F59-611E03DF7202}" srcId="{5A6AC3E7-D498-46B4-9F2D-7A9D3FD24068}" destId="{8A6D3B15-0B64-4BE7-9614-7068F35A1003}" srcOrd="0" destOrd="0" parTransId="{1036986D-CE2C-4DE9-98FE-4FA821761378}" sibTransId="{01E4681B-792E-4AE7-931F-27E9E6D7128B}"/>
    <dgm:cxn modelId="{60B707F3-E539-4E28-89EE-37F0DF67FB6D}" type="presOf" srcId="{8A6D3B15-0B64-4BE7-9614-7068F35A1003}" destId="{C59073E5-BE38-4B6A-9733-FBCCBE1DB6E8}" srcOrd="0" destOrd="0" presId="urn:microsoft.com/office/officeart/2005/8/layout/vList2"/>
    <dgm:cxn modelId="{7012CCCB-5CB5-4E35-A0D4-A74A2290ECAB}" type="presParOf" srcId="{BAC17F5F-CF6C-4573-8B87-52C37BBF4123}" destId="{52B9C23E-9A63-4844-B226-73CEBAA6FD3B}" srcOrd="0" destOrd="0" presId="urn:microsoft.com/office/officeart/2005/8/layout/vList2"/>
    <dgm:cxn modelId="{ED4415B6-B142-49A9-A1A9-E6CBD41F2F6D}" type="presParOf" srcId="{BAC17F5F-CF6C-4573-8B87-52C37BBF4123}" destId="{EC6E10A7-47EB-41EF-8B6A-75DE49A90983}" srcOrd="1" destOrd="0" presId="urn:microsoft.com/office/officeart/2005/8/layout/vList2"/>
    <dgm:cxn modelId="{CE5D6DB2-B14B-4C63-8DEF-99000D4024A0}" type="presParOf" srcId="{BAC17F5F-CF6C-4573-8B87-52C37BBF4123}" destId="{459434D4-7BAF-48F2-99CC-69894EA80F3F}" srcOrd="2" destOrd="0" presId="urn:microsoft.com/office/officeart/2005/8/layout/vList2"/>
    <dgm:cxn modelId="{880BC53C-4FF8-4464-A6BA-85E27ADB6564}" type="presParOf" srcId="{BAC17F5F-CF6C-4573-8B87-52C37BBF4123}" destId="{C59073E5-BE38-4B6A-9733-FBCCBE1DB6E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FE43E9-5332-4E6C-9CDB-45F4D6B6D77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28ACE43-4CBB-4819-BD3C-28ECC76F7107}">
      <dgm:prSet/>
      <dgm:spPr/>
      <dgm:t>
        <a:bodyPr/>
        <a:lstStyle/>
        <a:p>
          <a:r>
            <a:rPr lang="en-US"/>
            <a:t>California</a:t>
          </a:r>
        </a:p>
      </dgm:t>
    </dgm:pt>
    <dgm:pt modelId="{B65FAAFA-E971-4CDC-A5F9-23D79DAC8187}" type="parTrans" cxnId="{A8E14655-5BB0-4E27-A155-42608FF5244C}">
      <dgm:prSet/>
      <dgm:spPr/>
      <dgm:t>
        <a:bodyPr/>
        <a:lstStyle/>
        <a:p>
          <a:endParaRPr lang="en-US"/>
        </a:p>
      </dgm:t>
    </dgm:pt>
    <dgm:pt modelId="{FC858338-A50A-40D0-A32F-B390EFD06869}" type="sibTrans" cxnId="{A8E14655-5BB0-4E27-A155-42608FF5244C}">
      <dgm:prSet/>
      <dgm:spPr/>
      <dgm:t>
        <a:bodyPr/>
        <a:lstStyle/>
        <a:p>
          <a:endParaRPr lang="en-US"/>
        </a:p>
      </dgm:t>
    </dgm:pt>
    <dgm:pt modelId="{FE8EB9A3-62AF-4B0E-91B1-46E32130F7B5}">
      <dgm:prSet/>
      <dgm:spPr/>
      <dgm:t>
        <a:bodyPr/>
        <a:lstStyle/>
        <a:p>
          <a:r>
            <a:rPr lang="en-US"/>
            <a:t>Florida</a:t>
          </a:r>
        </a:p>
      </dgm:t>
    </dgm:pt>
    <dgm:pt modelId="{15162893-830F-4D03-819C-F6DB17A2A3A8}" type="parTrans" cxnId="{0B9CB169-A01B-46AD-A473-8BBD135F9A22}">
      <dgm:prSet/>
      <dgm:spPr/>
      <dgm:t>
        <a:bodyPr/>
        <a:lstStyle/>
        <a:p>
          <a:endParaRPr lang="en-US"/>
        </a:p>
      </dgm:t>
    </dgm:pt>
    <dgm:pt modelId="{73F7C5EE-1D3A-47A8-B8D1-ACD3BE5192D9}" type="sibTrans" cxnId="{0B9CB169-A01B-46AD-A473-8BBD135F9A22}">
      <dgm:prSet/>
      <dgm:spPr/>
      <dgm:t>
        <a:bodyPr/>
        <a:lstStyle/>
        <a:p>
          <a:endParaRPr lang="en-US"/>
        </a:p>
      </dgm:t>
    </dgm:pt>
    <dgm:pt modelId="{CA12AB23-F027-4F88-BDC2-92D1B42870F4}">
      <dgm:prSet/>
      <dgm:spPr/>
      <dgm:t>
        <a:bodyPr/>
        <a:lstStyle/>
        <a:p>
          <a:r>
            <a:rPr lang="en-US"/>
            <a:t>Illinois</a:t>
          </a:r>
        </a:p>
      </dgm:t>
    </dgm:pt>
    <dgm:pt modelId="{FD72FB71-B134-45FD-9514-85164A7F5878}" type="parTrans" cxnId="{21E67FA6-CE59-43BB-8963-24DF755F5C2D}">
      <dgm:prSet/>
      <dgm:spPr/>
      <dgm:t>
        <a:bodyPr/>
        <a:lstStyle/>
        <a:p>
          <a:endParaRPr lang="en-US"/>
        </a:p>
      </dgm:t>
    </dgm:pt>
    <dgm:pt modelId="{BD097CA1-3B3C-4BD6-B6F2-6BC154956244}" type="sibTrans" cxnId="{21E67FA6-CE59-43BB-8963-24DF755F5C2D}">
      <dgm:prSet/>
      <dgm:spPr/>
      <dgm:t>
        <a:bodyPr/>
        <a:lstStyle/>
        <a:p>
          <a:endParaRPr lang="en-US"/>
        </a:p>
      </dgm:t>
    </dgm:pt>
    <dgm:pt modelId="{23533483-EAD6-4F44-AC1A-AC328D795401}">
      <dgm:prSet/>
      <dgm:spPr/>
      <dgm:t>
        <a:bodyPr/>
        <a:lstStyle/>
        <a:p>
          <a:r>
            <a:rPr lang="en-US"/>
            <a:t>Maine</a:t>
          </a:r>
        </a:p>
      </dgm:t>
    </dgm:pt>
    <dgm:pt modelId="{64580079-F064-4846-A95D-D0C0AAF93068}" type="parTrans" cxnId="{01EC15C1-077F-46FB-B77C-B8179547111F}">
      <dgm:prSet/>
      <dgm:spPr/>
      <dgm:t>
        <a:bodyPr/>
        <a:lstStyle/>
        <a:p>
          <a:endParaRPr lang="en-US"/>
        </a:p>
      </dgm:t>
    </dgm:pt>
    <dgm:pt modelId="{D20C2F40-051B-4B30-810D-C6D7F1D7EB7B}" type="sibTrans" cxnId="{01EC15C1-077F-46FB-B77C-B8179547111F}">
      <dgm:prSet/>
      <dgm:spPr/>
      <dgm:t>
        <a:bodyPr/>
        <a:lstStyle/>
        <a:p>
          <a:endParaRPr lang="en-US"/>
        </a:p>
      </dgm:t>
    </dgm:pt>
    <dgm:pt modelId="{375AEDC0-33D1-48C0-8692-53336C5E2BCE}">
      <dgm:prSet/>
      <dgm:spPr/>
      <dgm:t>
        <a:bodyPr/>
        <a:lstStyle/>
        <a:p>
          <a:r>
            <a:rPr lang="en-US"/>
            <a:t>Minnesota </a:t>
          </a:r>
        </a:p>
      </dgm:t>
    </dgm:pt>
    <dgm:pt modelId="{F99E60D2-1333-450B-BDF7-278CB01437E6}" type="parTrans" cxnId="{146E75D5-3D72-47A3-AECD-2A1D1F36DC4F}">
      <dgm:prSet/>
      <dgm:spPr/>
      <dgm:t>
        <a:bodyPr/>
        <a:lstStyle/>
        <a:p>
          <a:endParaRPr lang="en-US"/>
        </a:p>
      </dgm:t>
    </dgm:pt>
    <dgm:pt modelId="{BD1D1D27-1D88-43E6-BF89-B081024589FE}" type="sibTrans" cxnId="{146E75D5-3D72-47A3-AECD-2A1D1F36DC4F}">
      <dgm:prSet/>
      <dgm:spPr/>
      <dgm:t>
        <a:bodyPr/>
        <a:lstStyle/>
        <a:p>
          <a:endParaRPr lang="en-US"/>
        </a:p>
      </dgm:t>
    </dgm:pt>
    <dgm:pt modelId="{A206755C-5DFF-4E67-8240-4DE7A1EC92D6}">
      <dgm:prSet/>
      <dgm:spPr/>
      <dgm:t>
        <a:bodyPr/>
        <a:lstStyle/>
        <a:p>
          <a:r>
            <a:rPr lang="en-US"/>
            <a:t>Missouri </a:t>
          </a:r>
        </a:p>
      </dgm:t>
    </dgm:pt>
    <dgm:pt modelId="{FA89FED8-D958-477B-8298-133594A38A31}" type="parTrans" cxnId="{B38F869A-7B07-4DD0-9FDF-8C8B95FF5161}">
      <dgm:prSet/>
      <dgm:spPr/>
      <dgm:t>
        <a:bodyPr/>
        <a:lstStyle/>
        <a:p>
          <a:endParaRPr lang="en-US"/>
        </a:p>
      </dgm:t>
    </dgm:pt>
    <dgm:pt modelId="{18363EEB-8050-4E14-A92F-C51E6E8D2935}" type="sibTrans" cxnId="{B38F869A-7B07-4DD0-9FDF-8C8B95FF5161}">
      <dgm:prSet/>
      <dgm:spPr/>
      <dgm:t>
        <a:bodyPr/>
        <a:lstStyle/>
        <a:p>
          <a:endParaRPr lang="en-US"/>
        </a:p>
      </dgm:t>
    </dgm:pt>
    <dgm:pt modelId="{2B453384-354A-48B7-81A0-B42E0D1FDB8F}">
      <dgm:prSet/>
      <dgm:spPr/>
      <dgm:t>
        <a:bodyPr/>
        <a:lstStyle/>
        <a:p>
          <a:r>
            <a:rPr lang="en-US"/>
            <a:t>New Jersey </a:t>
          </a:r>
        </a:p>
      </dgm:t>
    </dgm:pt>
    <dgm:pt modelId="{055AF484-15CF-4AA0-A04B-6B0B3361A866}" type="parTrans" cxnId="{5D1B0CCD-908A-4B25-8D9A-BC320C7E99D8}">
      <dgm:prSet/>
      <dgm:spPr/>
      <dgm:t>
        <a:bodyPr/>
        <a:lstStyle/>
        <a:p>
          <a:endParaRPr lang="en-US"/>
        </a:p>
      </dgm:t>
    </dgm:pt>
    <dgm:pt modelId="{5EAF9C5E-584A-481C-B648-14AA78EAAFCA}" type="sibTrans" cxnId="{5D1B0CCD-908A-4B25-8D9A-BC320C7E99D8}">
      <dgm:prSet/>
      <dgm:spPr/>
      <dgm:t>
        <a:bodyPr/>
        <a:lstStyle/>
        <a:p>
          <a:endParaRPr lang="en-US"/>
        </a:p>
      </dgm:t>
    </dgm:pt>
    <dgm:pt modelId="{90129869-9651-446F-AAA5-552F3048522C}">
      <dgm:prSet/>
      <dgm:spPr/>
      <dgm:t>
        <a:bodyPr/>
        <a:lstStyle/>
        <a:p>
          <a:r>
            <a:rPr lang="en-US"/>
            <a:t>New York </a:t>
          </a:r>
        </a:p>
      </dgm:t>
    </dgm:pt>
    <dgm:pt modelId="{C7D51AFA-7F8E-4B1B-B905-FE95502B772D}" type="parTrans" cxnId="{E30FC7F6-F277-483A-AAD4-1D31D522DB5D}">
      <dgm:prSet/>
      <dgm:spPr/>
      <dgm:t>
        <a:bodyPr/>
        <a:lstStyle/>
        <a:p>
          <a:endParaRPr lang="en-US"/>
        </a:p>
      </dgm:t>
    </dgm:pt>
    <dgm:pt modelId="{C191D4C8-A419-42F9-AC6B-149F8AABDE2B}" type="sibTrans" cxnId="{E30FC7F6-F277-483A-AAD4-1D31D522DB5D}">
      <dgm:prSet/>
      <dgm:spPr/>
      <dgm:t>
        <a:bodyPr/>
        <a:lstStyle/>
        <a:p>
          <a:endParaRPr lang="en-US"/>
        </a:p>
      </dgm:t>
    </dgm:pt>
    <dgm:pt modelId="{D9A90981-F27C-4030-80BC-24C983DB55D3}">
      <dgm:prSet/>
      <dgm:spPr/>
      <dgm:t>
        <a:bodyPr/>
        <a:lstStyle/>
        <a:p>
          <a:r>
            <a:rPr lang="en-US"/>
            <a:t>Oregon </a:t>
          </a:r>
        </a:p>
      </dgm:t>
    </dgm:pt>
    <dgm:pt modelId="{2BD1E91D-74AA-4AAE-B169-2B66AD9BDE28}" type="parTrans" cxnId="{942C8C25-F90F-40CC-83BC-FDC52FCE76E7}">
      <dgm:prSet/>
      <dgm:spPr/>
      <dgm:t>
        <a:bodyPr/>
        <a:lstStyle/>
        <a:p>
          <a:endParaRPr lang="en-US"/>
        </a:p>
      </dgm:t>
    </dgm:pt>
    <dgm:pt modelId="{85822B01-C0D9-4919-A0E9-4EF8ABCDB56E}" type="sibTrans" cxnId="{942C8C25-F90F-40CC-83BC-FDC52FCE76E7}">
      <dgm:prSet/>
      <dgm:spPr/>
      <dgm:t>
        <a:bodyPr/>
        <a:lstStyle/>
        <a:p>
          <a:endParaRPr lang="en-US"/>
        </a:p>
      </dgm:t>
    </dgm:pt>
    <dgm:pt modelId="{3C5DE199-5D50-495E-97FA-CFD8E0A908DA}">
      <dgm:prSet/>
      <dgm:spPr/>
      <dgm:t>
        <a:bodyPr/>
        <a:lstStyle/>
        <a:p>
          <a:r>
            <a:rPr lang="en-US"/>
            <a:t>West Virginia</a:t>
          </a:r>
        </a:p>
      </dgm:t>
    </dgm:pt>
    <dgm:pt modelId="{1DDEB4A8-471B-404D-8CF0-13F798E266C7}" type="parTrans" cxnId="{0DDF1785-7CE4-4670-BA76-AC9C165E39B7}">
      <dgm:prSet/>
      <dgm:spPr/>
      <dgm:t>
        <a:bodyPr/>
        <a:lstStyle/>
        <a:p>
          <a:endParaRPr lang="en-US"/>
        </a:p>
      </dgm:t>
    </dgm:pt>
    <dgm:pt modelId="{C43ADBD6-836E-4299-BEF3-AB8C62864A7F}" type="sibTrans" cxnId="{0DDF1785-7CE4-4670-BA76-AC9C165E39B7}">
      <dgm:prSet/>
      <dgm:spPr/>
      <dgm:t>
        <a:bodyPr/>
        <a:lstStyle/>
        <a:p>
          <a:endParaRPr lang="en-US"/>
        </a:p>
      </dgm:t>
    </dgm:pt>
    <dgm:pt modelId="{0A572AE4-55EA-4D13-A446-5FDF73D574EA}" type="pres">
      <dgm:prSet presAssocID="{02FE43E9-5332-4E6C-9CDB-45F4D6B6D770}" presName="diagram" presStyleCnt="0">
        <dgm:presLayoutVars>
          <dgm:dir/>
          <dgm:resizeHandles val="exact"/>
        </dgm:presLayoutVars>
      </dgm:prSet>
      <dgm:spPr/>
    </dgm:pt>
    <dgm:pt modelId="{3207D05B-CFC1-41E2-B058-4955435B7EB3}" type="pres">
      <dgm:prSet presAssocID="{F28ACE43-4CBB-4819-BD3C-28ECC76F7107}" presName="node" presStyleLbl="node1" presStyleIdx="0" presStyleCnt="10">
        <dgm:presLayoutVars>
          <dgm:bulletEnabled val="1"/>
        </dgm:presLayoutVars>
      </dgm:prSet>
      <dgm:spPr/>
    </dgm:pt>
    <dgm:pt modelId="{D0EAD672-6411-4E38-97A8-9064566BD2E9}" type="pres">
      <dgm:prSet presAssocID="{FC858338-A50A-40D0-A32F-B390EFD06869}" presName="sibTrans" presStyleCnt="0"/>
      <dgm:spPr/>
    </dgm:pt>
    <dgm:pt modelId="{658D3E90-900E-4A92-B398-842751F70914}" type="pres">
      <dgm:prSet presAssocID="{FE8EB9A3-62AF-4B0E-91B1-46E32130F7B5}" presName="node" presStyleLbl="node1" presStyleIdx="1" presStyleCnt="10">
        <dgm:presLayoutVars>
          <dgm:bulletEnabled val="1"/>
        </dgm:presLayoutVars>
      </dgm:prSet>
      <dgm:spPr/>
    </dgm:pt>
    <dgm:pt modelId="{C50FB4FE-0B89-4B21-B964-8CD0169559B8}" type="pres">
      <dgm:prSet presAssocID="{73F7C5EE-1D3A-47A8-B8D1-ACD3BE5192D9}" presName="sibTrans" presStyleCnt="0"/>
      <dgm:spPr/>
    </dgm:pt>
    <dgm:pt modelId="{48B4A5A9-0415-4DBD-ACFC-6420D54D6370}" type="pres">
      <dgm:prSet presAssocID="{CA12AB23-F027-4F88-BDC2-92D1B42870F4}" presName="node" presStyleLbl="node1" presStyleIdx="2" presStyleCnt="10">
        <dgm:presLayoutVars>
          <dgm:bulletEnabled val="1"/>
        </dgm:presLayoutVars>
      </dgm:prSet>
      <dgm:spPr/>
    </dgm:pt>
    <dgm:pt modelId="{3FC52C64-1852-4FD8-9535-EC1295E0B299}" type="pres">
      <dgm:prSet presAssocID="{BD097CA1-3B3C-4BD6-B6F2-6BC154956244}" presName="sibTrans" presStyleCnt="0"/>
      <dgm:spPr/>
    </dgm:pt>
    <dgm:pt modelId="{4330D6BB-5E83-4B7C-9C2D-8C9CB4A2659A}" type="pres">
      <dgm:prSet presAssocID="{23533483-EAD6-4F44-AC1A-AC328D795401}" presName="node" presStyleLbl="node1" presStyleIdx="3" presStyleCnt="10">
        <dgm:presLayoutVars>
          <dgm:bulletEnabled val="1"/>
        </dgm:presLayoutVars>
      </dgm:prSet>
      <dgm:spPr/>
    </dgm:pt>
    <dgm:pt modelId="{01BA3B00-82C6-483D-B116-BED15FC1C569}" type="pres">
      <dgm:prSet presAssocID="{D20C2F40-051B-4B30-810D-C6D7F1D7EB7B}" presName="sibTrans" presStyleCnt="0"/>
      <dgm:spPr/>
    </dgm:pt>
    <dgm:pt modelId="{6AD7AC82-DF10-4A56-B8A2-B39BB4336089}" type="pres">
      <dgm:prSet presAssocID="{375AEDC0-33D1-48C0-8692-53336C5E2BCE}" presName="node" presStyleLbl="node1" presStyleIdx="4" presStyleCnt="10">
        <dgm:presLayoutVars>
          <dgm:bulletEnabled val="1"/>
        </dgm:presLayoutVars>
      </dgm:prSet>
      <dgm:spPr/>
    </dgm:pt>
    <dgm:pt modelId="{7441B93C-29A2-423D-8F98-2DB7569E3214}" type="pres">
      <dgm:prSet presAssocID="{BD1D1D27-1D88-43E6-BF89-B081024589FE}" presName="sibTrans" presStyleCnt="0"/>
      <dgm:spPr/>
    </dgm:pt>
    <dgm:pt modelId="{A7AC6A50-09A7-4753-B18E-9E3F9202215D}" type="pres">
      <dgm:prSet presAssocID="{A206755C-5DFF-4E67-8240-4DE7A1EC92D6}" presName="node" presStyleLbl="node1" presStyleIdx="5" presStyleCnt="10">
        <dgm:presLayoutVars>
          <dgm:bulletEnabled val="1"/>
        </dgm:presLayoutVars>
      </dgm:prSet>
      <dgm:spPr/>
    </dgm:pt>
    <dgm:pt modelId="{1FFE0C91-221E-466A-9711-B08F5AFD2BE7}" type="pres">
      <dgm:prSet presAssocID="{18363EEB-8050-4E14-A92F-C51E6E8D2935}" presName="sibTrans" presStyleCnt="0"/>
      <dgm:spPr/>
    </dgm:pt>
    <dgm:pt modelId="{B5E1206A-2FB7-4547-9B70-7A890BD90F23}" type="pres">
      <dgm:prSet presAssocID="{2B453384-354A-48B7-81A0-B42E0D1FDB8F}" presName="node" presStyleLbl="node1" presStyleIdx="6" presStyleCnt="10">
        <dgm:presLayoutVars>
          <dgm:bulletEnabled val="1"/>
        </dgm:presLayoutVars>
      </dgm:prSet>
      <dgm:spPr/>
    </dgm:pt>
    <dgm:pt modelId="{55DAA75E-E553-47DB-9533-D3D86DE1CFBA}" type="pres">
      <dgm:prSet presAssocID="{5EAF9C5E-584A-481C-B648-14AA78EAAFCA}" presName="sibTrans" presStyleCnt="0"/>
      <dgm:spPr/>
    </dgm:pt>
    <dgm:pt modelId="{36F87328-5A9E-48DF-9292-EBF95387E7B0}" type="pres">
      <dgm:prSet presAssocID="{90129869-9651-446F-AAA5-552F3048522C}" presName="node" presStyleLbl="node1" presStyleIdx="7" presStyleCnt="10">
        <dgm:presLayoutVars>
          <dgm:bulletEnabled val="1"/>
        </dgm:presLayoutVars>
      </dgm:prSet>
      <dgm:spPr/>
    </dgm:pt>
    <dgm:pt modelId="{1097DDF1-45A4-489A-8234-D0C414F8BE46}" type="pres">
      <dgm:prSet presAssocID="{C191D4C8-A419-42F9-AC6B-149F8AABDE2B}" presName="sibTrans" presStyleCnt="0"/>
      <dgm:spPr/>
    </dgm:pt>
    <dgm:pt modelId="{45629720-E65D-4E66-A6C5-503D874CFC62}" type="pres">
      <dgm:prSet presAssocID="{D9A90981-F27C-4030-80BC-24C983DB55D3}" presName="node" presStyleLbl="node1" presStyleIdx="8" presStyleCnt="10">
        <dgm:presLayoutVars>
          <dgm:bulletEnabled val="1"/>
        </dgm:presLayoutVars>
      </dgm:prSet>
      <dgm:spPr/>
    </dgm:pt>
    <dgm:pt modelId="{884C40AA-E82F-4BEA-A4F0-962A9F30A6E4}" type="pres">
      <dgm:prSet presAssocID="{85822B01-C0D9-4919-A0E9-4EF8ABCDB56E}" presName="sibTrans" presStyleCnt="0"/>
      <dgm:spPr/>
    </dgm:pt>
    <dgm:pt modelId="{D40DC06A-3409-4F8D-B8E9-5EF8BE518B0A}" type="pres">
      <dgm:prSet presAssocID="{3C5DE199-5D50-495E-97FA-CFD8E0A908DA}" presName="node" presStyleLbl="node1" presStyleIdx="9" presStyleCnt="10">
        <dgm:presLayoutVars>
          <dgm:bulletEnabled val="1"/>
        </dgm:presLayoutVars>
      </dgm:prSet>
      <dgm:spPr/>
    </dgm:pt>
  </dgm:ptLst>
  <dgm:cxnLst>
    <dgm:cxn modelId="{7B4F3F1B-92B8-4788-AAF5-D9D91401F197}" type="presOf" srcId="{375AEDC0-33D1-48C0-8692-53336C5E2BCE}" destId="{6AD7AC82-DF10-4A56-B8A2-B39BB4336089}" srcOrd="0" destOrd="0" presId="urn:microsoft.com/office/officeart/2005/8/layout/default"/>
    <dgm:cxn modelId="{942C8C25-F90F-40CC-83BC-FDC52FCE76E7}" srcId="{02FE43E9-5332-4E6C-9CDB-45F4D6B6D770}" destId="{D9A90981-F27C-4030-80BC-24C983DB55D3}" srcOrd="8" destOrd="0" parTransId="{2BD1E91D-74AA-4AAE-B169-2B66AD9BDE28}" sibTransId="{85822B01-C0D9-4919-A0E9-4EF8ABCDB56E}"/>
    <dgm:cxn modelId="{396C2149-87A3-4592-90E3-174505221E89}" type="presOf" srcId="{F28ACE43-4CBB-4819-BD3C-28ECC76F7107}" destId="{3207D05B-CFC1-41E2-B058-4955435B7EB3}" srcOrd="0" destOrd="0" presId="urn:microsoft.com/office/officeart/2005/8/layout/default"/>
    <dgm:cxn modelId="{0B9CB169-A01B-46AD-A473-8BBD135F9A22}" srcId="{02FE43E9-5332-4E6C-9CDB-45F4D6B6D770}" destId="{FE8EB9A3-62AF-4B0E-91B1-46E32130F7B5}" srcOrd="1" destOrd="0" parTransId="{15162893-830F-4D03-819C-F6DB17A2A3A8}" sibTransId="{73F7C5EE-1D3A-47A8-B8D1-ACD3BE5192D9}"/>
    <dgm:cxn modelId="{DD9F094A-3CFF-46FB-9E9F-E7840A77DF3D}" type="presOf" srcId="{A206755C-5DFF-4E67-8240-4DE7A1EC92D6}" destId="{A7AC6A50-09A7-4753-B18E-9E3F9202215D}" srcOrd="0" destOrd="0" presId="urn:microsoft.com/office/officeart/2005/8/layout/default"/>
    <dgm:cxn modelId="{A8E14655-5BB0-4E27-A155-42608FF5244C}" srcId="{02FE43E9-5332-4E6C-9CDB-45F4D6B6D770}" destId="{F28ACE43-4CBB-4819-BD3C-28ECC76F7107}" srcOrd="0" destOrd="0" parTransId="{B65FAAFA-E971-4CDC-A5F9-23D79DAC8187}" sibTransId="{FC858338-A50A-40D0-A32F-B390EFD06869}"/>
    <dgm:cxn modelId="{8EF13357-812D-4B04-8CE8-A75DED7C24E0}" type="presOf" srcId="{FE8EB9A3-62AF-4B0E-91B1-46E32130F7B5}" destId="{658D3E90-900E-4A92-B398-842751F70914}" srcOrd="0" destOrd="0" presId="urn:microsoft.com/office/officeart/2005/8/layout/default"/>
    <dgm:cxn modelId="{89292278-6338-4EC2-96C7-4D55C3517734}" type="presOf" srcId="{90129869-9651-446F-AAA5-552F3048522C}" destId="{36F87328-5A9E-48DF-9292-EBF95387E7B0}" srcOrd="0" destOrd="0" presId="urn:microsoft.com/office/officeart/2005/8/layout/default"/>
    <dgm:cxn modelId="{97F27E7A-802B-4AE8-B53F-DB47DE491F6B}" type="presOf" srcId="{23533483-EAD6-4F44-AC1A-AC328D795401}" destId="{4330D6BB-5E83-4B7C-9C2D-8C9CB4A2659A}" srcOrd="0" destOrd="0" presId="urn:microsoft.com/office/officeart/2005/8/layout/default"/>
    <dgm:cxn modelId="{2EA83881-B206-4140-A298-FE8E7CFDD2A4}" type="presOf" srcId="{CA12AB23-F027-4F88-BDC2-92D1B42870F4}" destId="{48B4A5A9-0415-4DBD-ACFC-6420D54D6370}" srcOrd="0" destOrd="0" presId="urn:microsoft.com/office/officeart/2005/8/layout/default"/>
    <dgm:cxn modelId="{0DDF1785-7CE4-4670-BA76-AC9C165E39B7}" srcId="{02FE43E9-5332-4E6C-9CDB-45F4D6B6D770}" destId="{3C5DE199-5D50-495E-97FA-CFD8E0A908DA}" srcOrd="9" destOrd="0" parTransId="{1DDEB4A8-471B-404D-8CF0-13F798E266C7}" sibTransId="{C43ADBD6-836E-4299-BEF3-AB8C62864A7F}"/>
    <dgm:cxn modelId="{B38F869A-7B07-4DD0-9FDF-8C8B95FF5161}" srcId="{02FE43E9-5332-4E6C-9CDB-45F4D6B6D770}" destId="{A206755C-5DFF-4E67-8240-4DE7A1EC92D6}" srcOrd="5" destOrd="0" parTransId="{FA89FED8-D958-477B-8298-133594A38A31}" sibTransId="{18363EEB-8050-4E14-A92F-C51E6E8D2935}"/>
    <dgm:cxn modelId="{A7701B9F-9ECA-4389-BF08-42A26C428C5A}" type="presOf" srcId="{02FE43E9-5332-4E6C-9CDB-45F4D6B6D770}" destId="{0A572AE4-55EA-4D13-A446-5FDF73D574EA}" srcOrd="0" destOrd="0" presId="urn:microsoft.com/office/officeart/2005/8/layout/default"/>
    <dgm:cxn modelId="{21E67FA6-CE59-43BB-8963-24DF755F5C2D}" srcId="{02FE43E9-5332-4E6C-9CDB-45F4D6B6D770}" destId="{CA12AB23-F027-4F88-BDC2-92D1B42870F4}" srcOrd="2" destOrd="0" parTransId="{FD72FB71-B134-45FD-9514-85164A7F5878}" sibTransId="{BD097CA1-3B3C-4BD6-B6F2-6BC154956244}"/>
    <dgm:cxn modelId="{392D25BA-AF30-461B-9084-E9C5D32BD807}" type="presOf" srcId="{3C5DE199-5D50-495E-97FA-CFD8E0A908DA}" destId="{D40DC06A-3409-4F8D-B8E9-5EF8BE518B0A}" srcOrd="0" destOrd="0" presId="urn:microsoft.com/office/officeart/2005/8/layout/default"/>
    <dgm:cxn modelId="{01EC15C1-077F-46FB-B77C-B8179547111F}" srcId="{02FE43E9-5332-4E6C-9CDB-45F4D6B6D770}" destId="{23533483-EAD6-4F44-AC1A-AC328D795401}" srcOrd="3" destOrd="0" parTransId="{64580079-F064-4846-A95D-D0C0AAF93068}" sibTransId="{D20C2F40-051B-4B30-810D-C6D7F1D7EB7B}"/>
    <dgm:cxn modelId="{84FE01CB-B126-4224-9BCD-D0175CDBB1FC}" type="presOf" srcId="{2B453384-354A-48B7-81A0-B42E0D1FDB8F}" destId="{B5E1206A-2FB7-4547-9B70-7A890BD90F23}" srcOrd="0" destOrd="0" presId="urn:microsoft.com/office/officeart/2005/8/layout/default"/>
    <dgm:cxn modelId="{2A3C03CD-2317-4395-B9AE-A6F3D80D569E}" type="presOf" srcId="{D9A90981-F27C-4030-80BC-24C983DB55D3}" destId="{45629720-E65D-4E66-A6C5-503D874CFC62}" srcOrd="0" destOrd="0" presId="urn:microsoft.com/office/officeart/2005/8/layout/default"/>
    <dgm:cxn modelId="{5D1B0CCD-908A-4B25-8D9A-BC320C7E99D8}" srcId="{02FE43E9-5332-4E6C-9CDB-45F4D6B6D770}" destId="{2B453384-354A-48B7-81A0-B42E0D1FDB8F}" srcOrd="6" destOrd="0" parTransId="{055AF484-15CF-4AA0-A04B-6B0B3361A866}" sibTransId="{5EAF9C5E-584A-481C-B648-14AA78EAAFCA}"/>
    <dgm:cxn modelId="{146E75D5-3D72-47A3-AECD-2A1D1F36DC4F}" srcId="{02FE43E9-5332-4E6C-9CDB-45F4D6B6D770}" destId="{375AEDC0-33D1-48C0-8692-53336C5E2BCE}" srcOrd="4" destOrd="0" parTransId="{F99E60D2-1333-450B-BDF7-278CB01437E6}" sibTransId="{BD1D1D27-1D88-43E6-BF89-B081024589FE}"/>
    <dgm:cxn modelId="{E30FC7F6-F277-483A-AAD4-1D31D522DB5D}" srcId="{02FE43E9-5332-4E6C-9CDB-45F4D6B6D770}" destId="{90129869-9651-446F-AAA5-552F3048522C}" srcOrd="7" destOrd="0" parTransId="{C7D51AFA-7F8E-4B1B-B905-FE95502B772D}" sibTransId="{C191D4C8-A419-42F9-AC6B-149F8AABDE2B}"/>
    <dgm:cxn modelId="{7315F251-C7F4-4BB2-AE99-809581F309FB}" type="presParOf" srcId="{0A572AE4-55EA-4D13-A446-5FDF73D574EA}" destId="{3207D05B-CFC1-41E2-B058-4955435B7EB3}" srcOrd="0" destOrd="0" presId="urn:microsoft.com/office/officeart/2005/8/layout/default"/>
    <dgm:cxn modelId="{FFEC9CA5-0BCB-4BA8-B831-2AECBAB340E2}" type="presParOf" srcId="{0A572AE4-55EA-4D13-A446-5FDF73D574EA}" destId="{D0EAD672-6411-4E38-97A8-9064566BD2E9}" srcOrd="1" destOrd="0" presId="urn:microsoft.com/office/officeart/2005/8/layout/default"/>
    <dgm:cxn modelId="{DAF13A43-EA60-41EE-AAE4-5E94702C0A3B}" type="presParOf" srcId="{0A572AE4-55EA-4D13-A446-5FDF73D574EA}" destId="{658D3E90-900E-4A92-B398-842751F70914}" srcOrd="2" destOrd="0" presId="urn:microsoft.com/office/officeart/2005/8/layout/default"/>
    <dgm:cxn modelId="{0962A61D-4A9E-4498-8DA8-DA552C567747}" type="presParOf" srcId="{0A572AE4-55EA-4D13-A446-5FDF73D574EA}" destId="{C50FB4FE-0B89-4B21-B964-8CD0169559B8}" srcOrd="3" destOrd="0" presId="urn:microsoft.com/office/officeart/2005/8/layout/default"/>
    <dgm:cxn modelId="{AF1D288D-8C4F-4A94-888D-62D7654BA4FF}" type="presParOf" srcId="{0A572AE4-55EA-4D13-A446-5FDF73D574EA}" destId="{48B4A5A9-0415-4DBD-ACFC-6420D54D6370}" srcOrd="4" destOrd="0" presId="urn:microsoft.com/office/officeart/2005/8/layout/default"/>
    <dgm:cxn modelId="{DD7C988D-5644-4D2B-BA16-24C40548A777}" type="presParOf" srcId="{0A572AE4-55EA-4D13-A446-5FDF73D574EA}" destId="{3FC52C64-1852-4FD8-9535-EC1295E0B299}" srcOrd="5" destOrd="0" presId="urn:microsoft.com/office/officeart/2005/8/layout/default"/>
    <dgm:cxn modelId="{638CAFE4-6D8B-4558-B8CF-7EF9EFF09079}" type="presParOf" srcId="{0A572AE4-55EA-4D13-A446-5FDF73D574EA}" destId="{4330D6BB-5E83-4B7C-9C2D-8C9CB4A2659A}" srcOrd="6" destOrd="0" presId="urn:microsoft.com/office/officeart/2005/8/layout/default"/>
    <dgm:cxn modelId="{845E1E21-FD09-44B5-BD3D-A2C6B4AD73FD}" type="presParOf" srcId="{0A572AE4-55EA-4D13-A446-5FDF73D574EA}" destId="{01BA3B00-82C6-483D-B116-BED15FC1C569}" srcOrd="7" destOrd="0" presId="urn:microsoft.com/office/officeart/2005/8/layout/default"/>
    <dgm:cxn modelId="{15C799F3-276B-403C-A664-44262FCF730A}" type="presParOf" srcId="{0A572AE4-55EA-4D13-A446-5FDF73D574EA}" destId="{6AD7AC82-DF10-4A56-B8A2-B39BB4336089}" srcOrd="8" destOrd="0" presId="urn:microsoft.com/office/officeart/2005/8/layout/default"/>
    <dgm:cxn modelId="{7145EC09-C8D4-4463-A10E-DC26410AE326}" type="presParOf" srcId="{0A572AE4-55EA-4D13-A446-5FDF73D574EA}" destId="{7441B93C-29A2-423D-8F98-2DB7569E3214}" srcOrd="9" destOrd="0" presId="urn:microsoft.com/office/officeart/2005/8/layout/default"/>
    <dgm:cxn modelId="{F3DF576F-F94C-43D7-AB1D-BAC88E4EA55C}" type="presParOf" srcId="{0A572AE4-55EA-4D13-A446-5FDF73D574EA}" destId="{A7AC6A50-09A7-4753-B18E-9E3F9202215D}" srcOrd="10" destOrd="0" presId="urn:microsoft.com/office/officeart/2005/8/layout/default"/>
    <dgm:cxn modelId="{BBFA35FF-F5A4-40F9-B42E-A7F17F7277F3}" type="presParOf" srcId="{0A572AE4-55EA-4D13-A446-5FDF73D574EA}" destId="{1FFE0C91-221E-466A-9711-B08F5AFD2BE7}" srcOrd="11" destOrd="0" presId="urn:microsoft.com/office/officeart/2005/8/layout/default"/>
    <dgm:cxn modelId="{D65FA04E-93E9-44CB-BE38-F6E4DFD55C4E}" type="presParOf" srcId="{0A572AE4-55EA-4D13-A446-5FDF73D574EA}" destId="{B5E1206A-2FB7-4547-9B70-7A890BD90F23}" srcOrd="12" destOrd="0" presId="urn:microsoft.com/office/officeart/2005/8/layout/default"/>
    <dgm:cxn modelId="{E5A664E0-CC80-4311-AEAE-AE8754323107}" type="presParOf" srcId="{0A572AE4-55EA-4D13-A446-5FDF73D574EA}" destId="{55DAA75E-E553-47DB-9533-D3D86DE1CFBA}" srcOrd="13" destOrd="0" presId="urn:microsoft.com/office/officeart/2005/8/layout/default"/>
    <dgm:cxn modelId="{CD3925DB-09B8-4828-98A7-CEDDD8E67841}" type="presParOf" srcId="{0A572AE4-55EA-4D13-A446-5FDF73D574EA}" destId="{36F87328-5A9E-48DF-9292-EBF95387E7B0}" srcOrd="14" destOrd="0" presId="urn:microsoft.com/office/officeart/2005/8/layout/default"/>
    <dgm:cxn modelId="{8924582A-142B-4102-8945-51B35D973F22}" type="presParOf" srcId="{0A572AE4-55EA-4D13-A446-5FDF73D574EA}" destId="{1097DDF1-45A4-489A-8234-D0C414F8BE46}" srcOrd="15" destOrd="0" presId="urn:microsoft.com/office/officeart/2005/8/layout/default"/>
    <dgm:cxn modelId="{BB5F5DF4-DE82-4EAD-8272-7216A1E57741}" type="presParOf" srcId="{0A572AE4-55EA-4D13-A446-5FDF73D574EA}" destId="{45629720-E65D-4E66-A6C5-503D874CFC62}" srcOrd="16" destOrd="0" presId="urn:microsoft.com/office/officeart/2005/8/layout/default"/>
    <dgm:cxn modelId="{C7C26AB2-8F90-4B10-BE9C-0E0F37444B6D}" type="presParOf" srcId="{0A572AE4-55EA-4D13-A446-5FDF73D574EA}" destId="{884C40AA-E82F-4BEA-A4F0-962A9F30A6E4}" srcOrd="17" destOrd="0" presId="urn:microsoft.com/office/officeart/2005/8/layout/default"/>
    <dgm:cxn modelId="{7073DB77-E5CE-4F47-9A4B-8E4B30D5A919}" type="presParOf" srcId="{0A572AE4-55EA-4D13-A446-5FDF73D574EA}" destId="{D40DC06A-3409-4F8D-B8E9-5EF8BE518B0A}"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9C23E-9A63-4844-B226-73CEBAA6FD3B}">
      <dsp:nvSpPr>
        <dsp:cNvPr id="0" name=""/>
        <dsp:cNvSpPr/>
      </dsp:nvSpPr>
      <dsp:spPr>
        <a:xfrm>
          <a:off x="0" y="24083"/>
          <a:ext cx="5913437" cy="6715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Diversity in the Profession</a:t>
          </a:r>
        </a:p>
      </dsp:txBody>
      <dsp:txXfrm>
        <a:off x="32784" y="56867"/>
        <a:ext cx="5847869" cy="606012"/>
      </dsp:txXfrm>
    </dsp:sp>
    <dsp:sp modelId="{EC6E10A7-47EB-41EF-8B6A-75DE49A90983}">
      <dsp:nvSpPr>
        <dsp:cNvPr id="0" name=""/>
        <dsp:cNvSpPr/>
      </dsp:nvSpPr>
      <dsp:spPr>
        <a:xfrm>
          <a:off x="0" y="695663"/>
          <a:ext cx="5913437" cy="1622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How do we look at issues of discrimination and structural bias that inhibit individuals from being competent and successful professionals?</a:t>
          </a:r>
        </a:p>
      </dsp:txBody>
      <dsp:txXfrm>
        <a:off x="0" y="695663"/>
        <a:ext cx="5913437" cy="1622880"/>
      </dsp:txXfrm>
    </dsp:sp>
    <dsp:sp modelId="{459434D4-7BAF-48F2-99CC-69894EA80F3F}">
      <dsp:nvSpPr>
        <dsp:cNvPr id="0" name=""/>
        <dsp:cNvSpPr/>
      </dsp:nvSpPr>
      <dsp:spPr>
        <a:xfrm>
          <a:off x="0" y="2318544"/>
          <a:ext cx="5913437" cy="671580"/>
        </a:xfrm>
        <a:prstGeom prst="roundRect">
          <a:avLst/>
        </a:prstGeom>
        <a:gradFill rotWithShape="0">
          <a:gsLst>
            <a:gs pos="0">
              <a:schemeClr val="accent2">
                <a:hueOff val="-1085893"/>
                <a:satOff val="41188"/>
                <a:lumOff val="-22547"/>
                <a:alphaOff val="0"/>
                <a:tint val="98000"/>
                <a:satMod val="110000"/>
                <a:lumMod val="104000"/>
              </a:schemeClr>
            </a:gs>
            <a:gs pos="69000">
              <a:schemeClr val="accent2">
                <a:hueOff val="-1085893"/>
                <a:satOff val="41188"/>
                <a:lumOff val="-22547"/>
                <a:alphaOff val="0"/>
                <a:shade val="88000"/>
                <a:satMod val="130000"/>
                <a:lumMod val="92000"/>
              </a:schemeClr>
            </a:gs>
            <a:gs pos="100000">
              <a:schemeClr val="accent2">
                <a:hueOff val="-1085893"/>
                <a:satOff val="41188"/>
                <a:lumOff val="-2254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Bias in the Profession</a:t>
          </a:r>
        </a:p>
      </dsp:txBody>
      <dsp:txXfrm>
        <a:off x="32784" y="2351328"/>
        <a:ext cx="5847869" cy="606012"/>
      </dsp:txXfrm>
    </dsp:sp>
    <dsp:sp modelId="{C59073E5-BE38-4B6A-9733-FBCCBE1DB6E8}">
      <dsp:nvSpPr>
        <dsp:cNvPr id="0" name=""/>
        <dsp:cNvSpPr/>
      </dsp:nvSpPr>
      <dsp:spPr>
        <a:xfrm>
          <a:off x="0" y="2990124"/>
          <a:ext cx="5913437" cy="1622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How do we make sure that the biases (conscious and unconscious) of individual professionals and structural bias do not impact the quality of professional representation given?</a:t>
          </a:r>
        </a:p>
      </dsp:txBody>
      <dsp:txXfrm>
        <a:off x="0" y="2990124"/>
        <a:ext cx="5913437" cy="1622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7D05B-CFC1-41E2-B058-4955435B7EB3}">
      <dsp:nvSpPr>
        <dsp:cNvPr id="0" name=""/>
        <dsp:cNvSpPr/>
      </dsp:nvSpPr>
      <dsp:spPr>
        <a:xfrm>
          <a:off x="829596" y="53"/>
          <a:ext cx="1847716" cy="110863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California</a:t>
          </a:r>
        </a:p>
      </dsp:txBody>
      <dsp:txXfrm>
        <a:off x="829596" y="53"/>
        <a:ext cx="1847716" cy="1108630"/>
      </dsp:txXfrm>
    </dsp:sp>
    <dsp:sp modelId="{658D3E90-900E-4A92-B398-842751F70914}">
      <dsp:nvSpPr>
        <dsp:cNvPr id="0" name=""/>
        <dsp:cNvSpPr/>
      </dsp:nvSpPr>
      <dsp:spPr>
        <a:xfrm>
          <a:off x="2862084" y="53"/>
          <a:ext cx="1847716" cy="110863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Florida</a:t>
          </a:r>
        </a:p>
      </dsp:txBody>
      <dsp:txXfrm>
        <a:off x="2862084" y="53"/>
        <a:ext cx="1847716" cy="1108630"/>
      </dsp:txXfrm>
    </dsp:sp>
    <dsp:sp modelId="{48B4A5A9-0415-4DBD-ACFC-6420D54D6370}">
      <dsp:nvSpPr>
        <dsp:cNvPr id="0" name=""/>
        <dsp:cNvSpPr/>
      </dsp:nvSpPr>
      <dsp:spPr>
        <a:xfrm>
          <a:off x="4894573" y="53"/>
          <a:ext cx="1847716" cy="11086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Illinois</a:t>
          </a:r>
        </a:p>
      </dsp:txBody>
      <dsp:txXfrm>
        <a:off x="4894573" y="53"/>
        <a:ext cx="1847716" cy="1108630"/>
      </dsp:txXfrm>
    </dsp:sp>
    <dsp:sp modelId="{4330D6BB-5E83-4B7C-9C2D-8C9CB4A2659A}">
      <dsp:nvSpPr>
        <dsp:cNvPr id="0" name=""/>
        <dsp:cNvSpPr/>
      </dsp:nvSpPr>
      <dsp:spPr>
        <a:xfrm>
          <a:off x="6927061" y="53"/>
          <a:ext cx="1847716" cy="110863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Maine</a:t>
          </a:r>
        </a:p>
      </dsp:txBody>
      <dsp:txXfrm>
        <a:off x="6927061" y="53"/>
        <a:ext cx="1847716" cy="1108630"/>
      </dsp:txXfrm>
    </dsp:sp>
    <dsp:sp modelId="{6AD7AC82-DF10-4A56-B8A2-B39BB4336089}">
      <dsp:nvSpPr>
        <dsp:cNvPr id="0" name=""/>
        <dsp:cNvSpPr/>
      </dsp:nvSpPr>
      <dsp:spPr>
        <a:xfrm>
          <a:off x="829596" y="1293454"/>
          <a:ext cx="1847716" cy="110863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Minnesota </a:t>
          </a:r>
        </a:p>
      </dsp:txBody>
      <dsp:txXfrm>
        <a:off x="829596" y="1293454"/>
        <a:ext cx="1847716" cy="1108630"/>
      </dsp:txXfrm>
    </dsp:sp>
    <dsp:sp modelId="{A7AC6A50-09A7-4753-B18E-9E3F9202215D}">
      <dsp:nvSpPr>
        <dsp:cNvPr id="0" name=""/>
        <dsp:cNvSpPr/>
      </dsp:nvSpPr>
      <dsp:spPr>
        <a:xfrm>
          <a:off x="2862084" y="1293454"/>
          <a:ext cx="1847716" cy="110863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Missouri </a:t>
          </a:r>
        </a:p>
      </dsp:txBody>
      <dsp:txXfrm>
        <a:off x="2862084" y="1293454"/>
        <a:ext cx="1847716" cy="1108630"/>
      </dsp:txXfrm>
    </dsp:sp>
    <dsp:sp modelId="{B5E1206A-2FB7-4547-9B70-7A890BD90F23}">
      <dsp:nvSpPr>
        <dsp:cNvPr id="0" name=""/>
        <dsp:cNvSpPr/>
      </dsp:nvSpPr>
      <dsp:spPr>
        <a:xfrm>
          <a:off x="4894573" y="1293454"/>
          <a:ext cx="1847716" cy="110863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New Jersey </a:t>
          </a:r>
        </a:p>
      </dsp:txBody>
      <dsp:txXfrm>
        <a:off x="4894573" y="1293454"/>
        <a:ext cx="1847716" cy="1108630"/>
      </dsp:txXfrm>
    </dsp:sp>
    <dsp:sp modelId="{36F87328-5A9E-48DF-9292-EBF95387E7B0}">
      <dsp:nvSpPr>
        <dsp:cNvPr id="0" name=""/>
        <dsp:cNvSpPr/>
      </dsp:nvSpPr>
      <dsp:spPr>
        <a:xfrm>
          <a:off x="6927061" y="1293454"/>
          <a:ext cx="1847716" cy="11086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New York </a:t>
          </a:r>
        </a:p>
      </dsp:txBody>
      <dsp:txXfrm>
        <a:off x="6927061" y="1293454"/>
        <a:ext cx="1847716" cy="1108630"/>
      </dsp:txXfrm>
    </dsp:sp>
    <dsp:sp modelId="{45629720-E65D-4E66-A6C5-503D874CFC62}">
      <dsp:nvSpPr>
        <dsp:cNvPr id="0" name=""/>
        <dsp:cNvSpPr/>
      </dsp:nvSpPr>
      <dsp:spPr>
        <a:xfrm>
          <a:off x="2862084" y="2586856"/>
          <a:ext cx="1847716" cy="110863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Oregon </a:t>
          </a:r>
        </a:p>
      </dsp:txBody>
      <dsp:txXfrm>
        <a:off x="2862084" y="2586856"/>
        <a:ext cx="1847716" cy="1108630"/>
      </dsp:txXfrm>
    </dsp:sp>
    <dsp:sp modelId="{D40DC06A-3409-4F8D-B8E9-5EF8BE518B0A}">
      <dsp:nvSpPr>
        <dsp:cNvPr id="0" name=""/>
        <dsp:cNvSpPr/>
      </dsp:nvSpPr>
      <dsp:spPr>
        <a:xfrm>
          <a:off x="4894573" y="2586856"/>
          <a:ext cx="1847716" cy="110863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West Virginia</a:t>
          </a:r>
        </a:p>
      </dsp:txBody>
      <dsp:txXfrm>
        <a:off x="4894573" y="2586856"/>
        <a:ext cx="1847716" cy="11086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C6E2DD-40E5-4863-B519-9F6E47537781}" type="datetimeFigureOut">
              <a:rPr lang="en-US" smtClean="0"/>
              <a:t>12/13/2021</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D5528357-1AE0-4425-867A-10FBA416DC7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5810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E2DD-40E5-4863-B519-9F6E47537781}"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28357-1AE0-4425-867A-10FBA416DC7B}"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7711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E2DD-40E5-4863-B519-9F6E47537781}"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28357-1AE0-4425-867A-10FBA416DC7B}"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9982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07C6E2DD-40E5-4863-B519-9F6E47537781}" type="datetimeFigureOut">
              <a:rPr lang="en-US" smtClean="0"/>
              <a:t>12/13/2021</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D5528357-1AE0-4425-867A-10FBA416DC7B}"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5913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6E2DD-40E5-4863-B519-9F6E47537781}"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28357-1AE0-4425-867A-10FBA416DC7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10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C6E2DD-40E5-4863-B519-9F6E47537781}"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28357-1AE0-4425-867A-10FBA416DC7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2282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6E2DD-40E5-4863-B519-9F6E47537781}"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28357-1AE0-4425-867A-10FBA416DC7B}"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92102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C6E2DD-40E5-4863-B519-9F6E47537781}"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28357-1AE0-4425-867A-10FBA416DC7B}"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8656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6E2DD-40E5-4863-B519-9F6E47537781}"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28357-1AE0-4425-867A-10FBA416DC7B}" type="slidenum">
              <a:rPr lang="en-US" smtClean="0"/>
              <a:t>‹#›</a:t>
            </a:fld>
            <a:endParaRPr lang="en-US"/>
          </a:p>
        </p:txBody>
      </p:sp>
    </p:spTree>
    <p:extLst>
      <p:ext uri="{BB962C8B-B14F-4D97-AF65-F5344CB8AC3E}">
        <p14:creationId xmlns:p14="http://schemas.microsoft.com/office/powerpoint/2010/main" val="315676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C6E2DD-40E5-4863-B519-9F6E47537781}"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28357-1AE0-4425-867A-10FBA416DC7B}"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6664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07C6E2DD-40E5-4863-B519-9F6E47537781}" type="datetimeFigureOut">
              <a:rPr lang="en-US" smtClean="0"/>
              <a:t>12/13/2021</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D5528357-1AE0-4425-867A-10FBA416DC7B}"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39493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7C6E2DD-40E5-4863-B519-9F6E47537781}" type="datetimeFigureOut">
              <a:rPr lang="en-US" smtClean="0"/>
              <a:t>12/13/2021</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D5528357-1AE0-4425-867A-10FBA416DC7B}" type="slidenum">
              <a:rPr lang="en-US" smtClean="0"/>
              <a:t>‹#›</a:t>
            </a:fld>
            <a:endParaRPr lang="en-US"/>
          </a:p>
        </p:txBody>
      </p:sp>
    </p:spTree>
    <p:extLst>
      <p:ext uri="{BB962C8B-B14F-4D97-AF65-F5344CB8AC3E}">
        <p14:creationId xmlns:p14="http://schemas.microsoft.com/office/powerpoint/2010/main" val="405181153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icpa.org/attend-cpe-events/courses-by-topic/ethic-cpe-seminars"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cpehours.com/guide-cpa-education-requirem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ason.com/volokh/2020/06/11/pennsylvania-adopts-variant-of-aba-model-rule-8-4g/?itm_source=parsely-ap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bit.ly/2wsMv5Y" TargetMode="External"/><Relationship Id="rId2" Type="http://schemas.openxmlformats.org/officeDocument/2006/relationships/hyperlink" Target="https://bit.ly/2V8OJl0" TargetMode="External"/><Relationship Id="rId1" Type="http://schemas.openxmlformats.org/officeDocument/2006/relationships/slideLayout" Target="../slideLayouts/slideLayout2.xml"/><Relationship Id="rId4" Type="http://schemas.openxmlformats.org/officeDocument/2006/relationships/hyperlink" Target="https://bit.ly/327fpn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dos.pa.gov/ProfessionalLicensing/Pages/ACT-53-2020.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plicit.harvard.edu/implicit/takeates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878A-AA36-41E7-9D46-2C1143625347}"/>
              </a:ext>
            </a:extLst>
          </p:cNvPr>
          <p:cNvSpPr>
            <a:spLocks noGrp="1"/>
          </p:cNvSpPr>
          <p:nvPr>
            <p:ph type="ctrTitle"/>
          </p:nvPr>
        </p:nvSpPr>
        <p:spPr>
          <a:xfrm>
            <a:off x="1128403" y="1362457"/>
            <a:ext cx="10390806" cy="2202010"/>
          </a:xfrm>
        </p:spPr>
        <p:txBody>
          <a:bodyPr>
            <a:normAutofit/>
          </a:bodyPr>
          <a:lstStyle/>
          <a:p>
            <a:r>
              <a:rPr lang="en-US" dirty="0"/>
              <a:t>Supporting Diversity and Combating Bias</a:t>
            </a:r>
          </a:p>
        </p:txBody>
      </p:sp>
      <p:sp>
        <p:nvSpPr>
          <p:cNvPr id="3" name="Subtitle 2">
            <a:extLst>
              <a:ext uri="{FF2B5EF4-FFF2-40B4-BE49-F238E27FC236}">
                <a16:creationId xmlns:a16="http://schemas.microsoft.com/office/drawing/2014/main" id="{C0531D15-3E16-44BB-A72A-8EA333F227CD}"/>
              </a:ext>
            </a:extLst>
          </p:cNvPr>
          <p:cNvSpPr>
            <a:spLocks noGrp="1"/>
          </p:cNvSpPr>
          <p:nvPr>
            <p:ph type="subTitle" idx="1"/>
          </p:nvPr>
        </p:nvSpPr>
        <p:spPr>
          <a:xfrm>
            <a:off x="1128403" y="3921306"/>
            <a:ext cx="10390806" cy="1990781"/>
          </a:xfrm>
        </p:spPr>
        <p:txBody>
          <a:bodyPr>
            <a:normAutofit fontScale="92500" lnSpcReduction="20000"/>
          </a:bodyPr>
          <a:lstStyle/>
          <a:p>
            <a:r>
              <a:rPr lang="en-US" sz="2200" dirty="0"/>
              <a:t>Comparing the ABA Model Rules and the AIPCA Code of Professional Conduct</a:t>
            </a:r>
          </a:p>
          <a:p>
            <a:endParaRPr lang="en-US" sz="2200" dirty="0"/>
          </a:p>
          <a:p>
            <a:r>
              <a:rPr lang="en-US" sz="1000" i="1" dirty="0"/>
              <a:t>Elaine Waterhouse Wilson</a:t>
            </a:r>
          </a:p>
          <a:p>
            <a:r>
              <a:rPr lang="en-US" sz="1000" i="1" dirty="0"/>
              <a:t>Associate Dean for Academic Affairs &amp;</a:t>
            </a:r>
          </a:p>
          <a:p>
            <a:r>
              <a:rPr lang="en-US" sz="1000" i="1" dirty="0"/>
              <a:t>Professor of Law</a:t>
            </a:r>
          </a:p>
          <a:p>
            <a:r>
              <a:rPr lang="en-US" sz="1000" i="1" dirty="0"/>
              <a:t>West Virginia University College of Law</a:t>
            </a:r>
          </a:p>
        </p:txBody>
      </p:sp>
    </p:spTree>
    <p:extLst>
      <p:ext uri="{BB962C8B-B14F-4D97-AF65-F5344CB8AC3E}">
        <p14:creationId xmlns:p14="http://schemas.microsoft.com/office/powerpoint/2010/main" val="224938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3B516D3-E37F-4626-8C4F-CDD6D27EBE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3"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1BD7A9-49B2-4520-899E-3FAFD4CDAF79}"/>
              </a:ext>
            </a:extLst>
          </p:cNvPr>
          <p:cNvSpPr>
            <a:spLocks noGrp="1"/>
          </p:cNvSpPr>
          <p:nvPr>
            <p:ph type="title"/>
          </p:nvPr>
        </p:nvSpPr>
        <p:spPr>
          <a:xfrm>
            <a:off x="8614504" y="1240077"/>
            <a:ext cx="2727813" cy="2390092"/>
          </a:xfrm>
        </p:spPr>
        <p:txBody>
          <a:bodyPr>
            <a:normAutofit/>
          </a:bodyPr>
          <a:lstStyle/>
          <a:p>
            <a:r>
              <a:rPr lang="en-US" dirty="0">
                <a:solidFill>
                  <a:srgbClr val="FFFFFF"/>
                </a:solidFill>
              </a:rPr>
              <a:t>Why Proposed Standard 303?</a:t>
            </a:r>
          </a:p>
        </p:txBody>
      </p:sp>
      <p:sp>
        <p:nvSpPr>
          <p:cNvPr id="3" name="Content Placeholder 2">
            <a:extLst>
              <a:ext uri="{FF2B5EF4-FFF2-40B4-BE49-F238E27FC236}">
                <a16:creationId xmlns:a16="http://schemas.microsoft.com/office/drawing/2014/main" id="{304DC983-3697-4555-B3B6-669C2BF65519}"/>
              </a:ext>
            </a:extLst>
          </p:cNvPr>
          <p:cNvSpPr>
            <a:spLocks noGrp="1"/>
          </p:cNvSpPr>
          <p:nvPr>
            <p:ph idx="1"/>
          </p:nvPr>
        </p:nvSpPr>
        <p:spPr>
          <a:xfrm>
            <a:off x="1473882" y="660214"/>
            <a:ext cx="6034827" cy="5729018"/>
          </a:xfrm>
        </p:spPr>
        <p:txBody>
          <a:bodyPr anchor="t">
            <a:noAutofit/>
          </a:bodyPr>
          <a:lstStyle/>
          <a:p>
            <a:r>
              <a:rPr lang="en-US" sz="2400" dirty="0"/>
              <a:t>Interpretation 303-6.</a:t>
            </a:r>
          </a:p>
          <a:p>
            <a:pPr marL="0" indent="0">
              <a:buNone/>
            </a:pPr>
            <a:r>
              <a:rPr lang="en-US" sz="2400" dirty="0"/>
              <a:t>With respect to 303(a)(1), the importance of cross-cultural competency to professionally responsible representation and the obligation of lawyers to promote a justice system that provides equal access and eliminates bias, discrimination, and racism in the law should be among the values and responsibilities of the legal profession to which students are introduced</a:t>
            </a:r>
          </a:p>
        </p:txBody>
      </p:sp>
      <p:sp>
        <p:nvSpPr>
          <p:cNvPr id="4" name="TextBox 3">
            <a:extLst>
              <a:ext uri="{FF2B5EF4-FFF2-40B4-BE49-F238E27FC236}">
                <a16:creationId xmlns:a16="http://schemas.microsoft.com/office/drawing/2014/main" id="{E020D093-C15C-42A6-90E0-5E4C2C9CF049}"/>
              </a:ext>
            </a:extLst>
          </p:cNvPr>
          <p:cNvSpPr txBox="1"/>
          <p:nvPr/>
        </p:nvSpPr>
        <p:spPr>
          <a:xfrm>
            <a:off x="8558784" y="4343400"/>
            <a:ext cx="2788920" cy="1477328"/>
          </a:xfrm>
          <a:prstGeom prst="rect">
            <a:avLst/>
          </a:prstGeom>
          <a:solidFill>
            <a:schemeClr val="bg1">
              <a:lumMod val="85000"/>
            </a:schemeClr>
          </a:solidFill>
        </p:spPr>
        <p:txBody>
          <a:bodyPr wrap="square" rtlCol="0">
            <a:spAutoFit/>
          </a:bodyPr>
          <a:lstStyle/>
          <a:p>
            <a:pPr algn="ctr"/>
            <a:r>
              <a:rPr lang="en-US" dirty="0"/>
              <a:t>Accountants do not </a:t>
            </a:r>
            <a:r>
              <a:rPr lang="en-US" dirty="0" err="1"/>
              <a:t>explicity</a:t>
            </a:r>
            <a:r>
              <a:rPr lang="en-US" dirty="0"/>
              <a:t> appear to have a similar requirement at this time.  </a:t>
            </a:r>
            <a:r>
              <a:rPr lang="en-US" b="1" i="1" dirty="0"/>
              <a:t>Should they?</a:t>
            </a:r>
          </a:p>
        </p:txBody>
      </p:sp>
    </p:spTree>
    <p:extLst>
      <p:ext uri="{BB962C8B-B14F-4D97-AF65-F5344CB8AC3E}">
        <p14:creationId xmlns:p14="http://schemas.microsoft.com/office/powerpoint/2010/main" val="357697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FC767-0C76-4778-9FAD-CFF330A688AA}"/>
              </a:ext>
            </a:extLst>
          </p:cNvPr>
          <p:cNvSpPr>
            <a:spLocks noGrp="1"/>
          </p:cNvSpPr>
          <p:nvPr>
            <p:ph type="title"/>
          </p:nvPr>
        </p:nvSpPr>
        <p:spPr/>
        <p:txBody>
          <a:bodyPr/>
          <a:lstStyle/>
          <a:p>
            <a:r>
              <a:rPr lang="en-US" dirty="0"/>
              <a:t>AICPA’s UAA Definition of Ethics</a:t>
            </a:r>
            <a:br>
              <a:rPr lang="en-US" dirty="0"/>
            </a:br>
            <a:r>
              <a:rPr lang="en-US" dirty="0"/>
              <a:t>(Model Rule 5-1(e))</a:t>
            </a:r>
          </a:p>
        </p:txBody>
      </p:sp>
      <p:sp>
        <p:nvSpPr>
          <p:cNvPr id="3" name="Content Placeholder 2">
            <a:extLst>
              <a:ext uri="{FF2B5EF4-FFF2-40B4-BE49-F238E27FC236}">
                <a16:creationId xmlns:a16="http://schemas.microsoft.com/office/drawing/2014/main" id="{DFE5B600-1BBA-4E6D-84BE-ABEC34004DB0}"/>
              </a:ext>
            </a:extLst>
          </p:cNvPr>
          <p:cNvSpPr>
            <a:spLocks noGrp="1"/>
          </p:cNvSpPr>
          <p:nvPr>
            <p:ph idx="1"/>
          </p:nvPr>
        </p:nvSpPr>
        <p:spPr>
          <a:xfrm>
            <a:off x="1130271" y="2171769"/>
            <a:ext cx="5965474" cy="3294576"/>
          </a:xfrm>
        </p:spPr>
        <p:txBody>
          <a:bodyPr>
            <a:normAutofit fontScale="92500"/>
          </a:bodyPr>
          <a:lstStyle/>
          <a:p>
            <a:r>
              <a:rPr lang="en-US" dirty="0"/>
              <a:t>“Ethics” means a program of learning that provides students with a framework of ethical reasoning, professional values and attitudes for exercising professional skepticism and other behavior that is in the best interest of the public and profession. At a minimum, an ethics program should provide a foundation for ethical reasoning and the core values of integrity, objectivity and independence. </a:t>
            </a:r>
          </a:p>
        </p:txBody>
      </p:sp>
      <p:sp>
        <p:nvSpPr>
          <p:cNvPr id="4" name="TextBox 3">
            <a:extLst>
              <a:ext uri="{FF2B5EF4-FFF2-40B4-BE49-F238E27FC236}">
                <a16:creationId xmlns:a16="http://schemas.microsoft.com/office/drawing/2014/main" id="{3A099FDD-F9F5-45C6-A670-96C836F3B6A8}"/>
              </a:ext>
            </a:extLst>
          </p:cNvPr>
          <p:cNvSpPr txBox="1"/>
          <p:nvPr/>
        </p:nvSpPr>
        <p:spPr>
          <a:xfrm>
            <a:off x="8083296" y="2171769"/>
            <a:ext cx="3246120" cy="2862322"/>
          </a:xfrm>
          <a:prstGeom prst="rect">
            <a:avLst/>
          </a:prstGeom>
          <a:solidFill>
            <a:schemeClr val="accent1">
              <a:lumMod val="40000"/>
              <a:lumOff val="60000"/>
            </a:schemeClr>
          </a:solidFill>
        </p:spPr>
        <p:txBody>
          <a:bodyPr wrap="square" rtlCol="0">
            <a:spAutoFit/>
          </a:bodyPr>
          <a:lstStyle/>
          <a:p>
            <a:pPr algn="ctr"/>
            <a:endParaRPr lang="en-US" dirty="0"/>
          </a:p>
          <a:p>
            <a:pPr algn="ctr"/>
            <a:r>
              <a:rPr lang="en-US" dirty="0"/>
              <a:t>Rule 5.2 says an applicant’s education should</a:t>
            </a:r>
          </a:p>
          <a:p>
            <a:pPr algn="ctr"/>
            <a:endParaRPr lang="en-US" dirty="0"/>
          </a:p>
          <a:p>
            <a:pPr algn="ctr"/>
            <a:r>
              <a:rPr lang="en-US" dirty="0"/>
              <a:t>Include and emphasize ethical behavior, professional skepticism and judgment, and professional responsibility. </a:t>
            </a:r>
          </a:p>
          <a:p>
            <a:pPr algn="ctr"/>
            <a:endParaRPr lang="en-US" dirty="0"/>
          </a:p>
        </p:txBody>
      </p:sp>
    </p:spTree>
    <p:extLst>
      <p:ext uri="{BB962C8B-B14F-4D97-AF65-F5344CB8AC3E}">
        <p14:creationId xmlns:p14="http://schemas.microsoft.com/office/powerpoint/2010/main" val="297709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Glasses on top of a book">
            <a:extLst>
              <a:ext uri="{FF2B5EF4-FFF2-40B4-BE49-F238E27FC236}">
                <a16:creationId xmlns:a16="http://schemas.microsoft.com/office/drawing/2014/main" id="{2B0B8E5A-7F41-4DA0-9339-1F3CC99BEF39}"/>
              </a:ext>
            </a:extLst>
          </p:cNvPr>
          <p:cNvPicPr>
            <a:picLocks noChangeAspect="1"/>
          </p:cNvPicPr>
          <p:nvPr/>
        </p:nvPicPr>
        <p:blipFill rotWithShape="1">
          <a:blip r:embed="rId2"/>
          <a:srcRect l="9091" t="17997" b="4814"/>
          <a:stretch/>
        </p:blipFill>
        <p:spPr>
          <a:xfrm>
            <a:off x="305" y="10"/>
            <a:ext cx="12191695" cy="6857990"/>
          </a:xfrm>
          <a:prstGeom prst="rect">
            <a:avLst/>
          </a:prstGeom>
        </p:spPr>
      </p:pic>
      <p:sp>
        <p:nvSpPr>
          <p:cNvPr id="38" name="Rectangle 23">
            <a:extLst>
              <a:ext uri="{FF2B5EF4-FFF2-40B4-BE49-F238E27FC236}">
                <a16:creationId xmlns:a16="http://schemas.microsoft.com/office/drawing/2014/main" id="{B4211733-C0C2-45A1-92E9-0BAECCB06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9EEA02-F7AD-45A6-923C-2A7F07113230}"/>
              </a:ext>
            </a:extLst>
          </p:cNvPr>
          <p:cNvSpPr>
            <a:spLocks noGrp="1"/>
          </p:cNvSpPr>
          <p:nvPr>
            <p:ph type="title"/>
          </p:nvPr>
        </p:nvSpPr>
        <p:spPr>
          <a:xfrm>
            <a:off x="4063421" y="1122188"/>
            <a:ext cx="6815731" cy="1049235"/>
          </a:xfrm>
        </p:spPr>
        <p:txBody>
          <a:bodyPr>
            <a:normAutofit/>
          </a:bodyPr>
          <a:lstStyle/>
          <a:p>
            <a:r>
              <a:rPr lang="en-US" b="1">
                <a:solidFill>
                  <a:srgbClr val="FFFFFE"/>
                </a:solidFill>
              </a:rPr>
              <a:t>Now that you’ve graduated – CLE/CPE</a:t>
            </a:r>
          </a:p>
        </p:txBody>
      </p:sp>
      <p:pic>
        <p:nvPicPr>
          <p:cNvPr id="39" name="Picture 25">
            <a:extLst>
              <a:ext uri="{FF2B5EF4-FFF2-40B4-BE49-F238E27FC236}">
                <a16:creationId xmlns:a16="http://schemas.microsoft.com/office/drawing/2014/main" id="{34FB00AB-7BB6-4FC4-AF0D-EFA3687C7E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40449" b="36435"/>
          <a:stretch/>
        </p:blipFill>
        <p:spPr>
          <a:xfrm>
            <a:off x="4062802" y="798973"/>
            <a:ext cx="6803136" cy="155448"/>
          </a:xfrm>
          <a:prstGeom prst="rect">
            <a:avLst/>
          </a:prstGeom>
          <a:noFill/>
          <a:ln>
            <a:noFill/>
          </a:ln>
        </p:spPr>
      </p:pic>
      <p:sp>
        <p:nvSpPr>
          <p:cNvPr id="3" name="Content Placeholder 2">
            <a:extLst>
              <a:ext uri="{FF2B5EF4-FFF2-40B4-BE49-F238E27FC236}">
                <a16:creationId xmlns:a16="http://schemas.microsoft.com/office/drawing/2014/main" id="{2A097566-74C2-4563-A704-BB85C550D108}"/>
              </a:ext>
            </a:extLst>
          </p:cNvPr>
          <p:cNvSpPr>
            <a:spLocks noGrp="1"/>
          </p:cNvSpPr>
          <p:nvPr>
            <p:ph idx="1"/>
          </p:nvPr>
        </p:nvSpPr>
        <p:spPr>
          <a:xfrm>
            <a:off x="4063421" y="2333401"/>
            <a:ext cx="6815731" cy="3703599"/>
          </a:xfrm>
        </p:spPr>
        <p:txBody>
          <a:bodyPr>
            <a:normAutofit/>
          </a:bodyPr>
          <a:lstStyle/>
          <a:p>
            <a:pPr marL="0" indent="0" algn="ctr">
              <a:buNone/>
            </a:pPr>
            <a:endParaRPr lang="en-US" b="1" dirty="0">
              <a:solidFill>
                <a:srgbClr val="FFFFFE"/>
              </a:solidFill>
            </a:endParaRPr>
          </a:p>
          <a:p>
            <a:pPr marL="0" indent="0" algn="ctr">
              <a:buNone/>
            </a:pPr>
            <a:endParaRPr lang="en-US" b="1" dirty="0">
              <a:solidFill>
                <a:srgbClr val="FFFFFE"/>
              </a:solidFill>
            </a:endParaRPr>
          </a:p>
          <a:p>
            <a:pPr marL="0" indent="0" algn="ctr">
              <a:buNone/>
            </a:pPr>
            <a:r>
              <a:rPr lang="en-US" sz="2400" b="1" dirty="0">
                <a:solidFill>
                  <a:srgbClr val="FFFFFE"/>
                </a:solidFill>
              </a:rPr>
              <a:t>Should/can/does your jurisdiction require continuing education in diversity, bias, or cultural competency?</a:t>
            </a:r>
          </a:p>
        </p:txBody>
      </p:sp>
    </p:spTree>
    <p:extLst>
      <p:ext uri="{BB962C8B-B14F-4D97-AF65-F5344CB8AC3E}">
        <p14:creationId xmlns:p14="http://schemas.microsoft.com/office/powerpoint/2010/main" val="3326559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65014C-EECB-4EB0-B3C1-5F4CA1F22D49}"/>
              </a:ext>
            </a:extLst>
          </p:cNvPr>
          <p:cNvSpPr>
            <a:spLocks noGrp="1"/>
          </p:cNvSpPr>
          <p:nvPr>
            <p:ph type="title"/>
          </p:nvPr>
        </p:nvSpPr>
        <p:spPr>
          <a:xfrm>
            <a:off x="1130270" y="953324"/>
            <a:ext cx="9603275" cy="1049235"/>
          </a:xfrm>
        </p:spPr>
        <p:txBody>
          <a:bodyPr>
            <a:normAutofit/>
          </a:bodyPr>
          <a:lstStyle/>
          <a:p>
            <a:r>
              <a:rPr lang="en-US" dirty="0"/>
              <a:t>Attorney CLE Requirements for Diversity and Inclusion (a/o August 2020)</a:t>
            </a:r>
          </a:p>
        </p:txBody>
      </p:sp>
      <p:cxnSp>
        <p:nvCxnSpPr>
          <p:cNvPr id="11" name="Straight Connector 1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979AEE14-111B-482A-BA25-822031C7775C}"/>
              </a:ext>
            </a:extLst>
          </p:cNvPr>
          <p:cNvGraphicFramePr>
            <a:graphicFrameLocks noGrp="1"/>
          </p:cNvGraphicFramePr>
          <p:nvPr>
            <p:ph idx="1"/>
            <p:extLst>
              <p:ext uri="{D42A27DB-BD31-4B8C-83A1-F6EECF244321}">
                <p14:modId xmlns:p14="http://schemas.microsoft.com/office/powerpoint/2010/main" val="2736018145"/>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488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C1B7E-AF2B-435E-AE3E-028C895A9D99}"/>
              </a:ext>
            </a:extLst>
          </p:cNvPr>
          <p:cNvSpPr>
            <a:spLocks noGrp="1"/>
          </p:cNvSpPr>
          <p:nvPr>
            <p:ph type="title"/>
          </p:nvPr>
        </p:nvSpPr>
        <p:spPr/>
        <p:txBody>
          <a:bodyPr/>
          <a:lstStyle/>
          <a:p>
            <a:r>
              <a:rPr lang="en-US" dirty="0"/>
              <a:t>Accounting CPE in New York*</a:t>
            </a:r>
          </a:p>
        </p:txBody>
      </p:sp>
      <p:sp>
        <p:nvSpPr>
          <p:cNvPr id="3" name="Content Placeholder 2">
            <a:extLst>
              <a:ext uri="{FF2B5EF4-FFF2-40B4-BE49-F238E27FC236}">
                <a16:creationId xmlns:a16="http://schemas.microsoft.com/office/drawing/2014/main" id="{B7BBA7F5-1CC2-4DEF-BB06-8D9DCCCF203C}"/>
              </a:ext>
            </a:extLst>
          </p:cNvPr>
          <p:cNvSpPr>
            <a:spLocks noGrp="1"/>
          </p:cNvSpPr>
          <p:nvPr>
            <p:ph sz="half" idx="1"/>
          </p:nvPr>
        </p:nvSpPr>
        <p:spPr/>
        <p:txBody>
          <a:bodyPr>
            <a:normAutofit/>
          </a:bodyPr>
          <a:lstStyle/>
          <a:p>
            <a:pPr marL="0" indent="0">
              <a:buNone/>
            </a:pPr>
            <a:r>
              <a:rPr lang="en-US" u="sng" dirty="0"/>
              <a:t>Advisory Services includes</a:t>
            </a:r>
          </a:p>
          <a:p>
            <a:r>
              <a:rPr lang="en-US" dirty="0"/>
              <a:t>Behavioral Ethics</a:t>
            </a:r>
          </a:p>
          <a:p>
            <a:r>
              <a:rPr lang="en-US" dirty="0"/>
              <a:t>Communications</a:t>
            </a:r>
          </a:p>
          <a:p>
            <a:r>
              <a:rPr lang="en-US" dirty="0"/>
              <a:t>Personal Development</a:t>
            </a:r>
          </a:p>
          <a:p>
            <a:r>
              <a:rPr lang="en-US" dirty="0"/>
              <a:t>Social Environment of Business</a:t>
            </a:r>
          </a:p>
        </p:txBody>
      </p:sp>
      <p:sp>
        <p:nvSpPr>
          <p:cNvPr id="4" name="Content Placeholder 3">
            <a:extLst>
              <a:ext uri="{FF2B5EF4-FFF2-40B4-BE49-F238E27FC236}">
                <a16:creationId xmlns:a16="http://schemas.microsoft.com/office/drawing/2014/main" id="{E745F7E1-B8B1-4A28-BC89-1CA0E17418A6}"/>
              </a:ext>
            </a:extLst>
          </p:cNvPr>
          <p:cNvSpPr>
            <a:spLocks noGrp="1"/>
          </p:cNvSpPr>
          <p:nvPr>
            <p:ph sz="half" idx="2"/>
          </p:nvPr>
        </p:nvSpPr>
        <p:spPr>
          <a:xfrm>
            <a:off x="6095606" y="2171769"/>
            <a:ext cx="4645152" cy="2422533"/>
          </a:xfrm>
        </p:spPr>
        <p:txBody>
          <a:bodyPr>
            <a:normAutofit/>
          </a:bodyPr>
          <a:lstStyle/>
          <a:p>
            <a:pPr marL="0" indent="0">
              <a:buNone/>
            </a:pPr>
            <a:r>
              <a:rPr lang="en-US" u="sng" dirty="0"/>
              <a:t>Professional Ethics includes</a:t>
            </a:r>
          </a:p>
          <a:p>
            <a:r>
              <a:rPr lang="en-US" dirty="0"/>
              <a:t>Regulatory Ethics</a:t>
            </a:r>
          </a:p>
          <a:p>
            <a:r>
              <a:rPr lang="en-US" dirty="0"/>
              <a:t>Ethics and Professional Conduct</a:t>
            </a:r>
          </a:p>
          <a:p>
            <a:endParaRPr lang="en-US" dirty="0"/>
          </a:p>
          <a:p>
            <a:endParaRPr lang="en-US" dirty="0"/>
          </a:p>
          <a:p>
            <a:endParaRPr lang="en-US" dirty="0"/>
          </a:p>
        </p:txBody>
      </p:sp>
      <p:sp>
        <p:nvSpPr>
          <p:cNvPr id="5" name="TextBox 4">
            <a:extLst>
              <a:ext uri="{FF2B5EF4-FFF2-40B4-BE49-F238E27FC236}">
                <a16:creationId xmlns:a16="http://schemas.microsoft.com/office/drawing/2014/main" id="{075F1D79-26D9-4CE6-85EF-14EA6B573555}"/>
              </a:ext>
            </a:extLst>
          </p:cNvPr>
          <p:cNvSpPr txBox="1"/>
          <p:nvPr/>
        </p:nvSpPr>
        <p:spPr>
          <a:xfrm>
            <a:off x="680224" y="5459473"/>
            <a:ext cx="7165327" cy="369332"/>
          </a:xfrm>
          <a:prstGeom prst="rect">
            <a:avLst/>
          </a:prstGeom>
          <a:noFill/>
        </p:spPr>
        <p:txBody>
          <a:bodyPr wrap="square" rtlCol="0">
            <a:spAutoFit/>
          </a:bodyPr>
          <a:lstStyle/>
          <a:p>
            <a:r>
              <a:rPr lang="en-US" dirty="0"/>
              <a:t>*http://www.op.nysed.gov/prof/cpa/cpace.htm#ethics</a:t>
            </a:r>
          </a:p>
        </p:txBody>
      </p:sp>
      <p:sp>
        <p:nvSpPr>
          <p:cNvPr id="6" name="TextBox 5">
            <a:extLst>
              <a:ext uri="{FF2B5EF4-FFF2-40B4-BE49-F238E27FC236}">
                <a16:creationId xmlns:a16="http://schemas.microsoft.com/office/drawing/2014/main" id="{60B37425-E2F5-4236-A899-C1DFFEBBDF7C}"/>
              </a:ext>
            </a:extLst>
          </p:cNvPr>
          <p:cNvSpPr txBox="1"/>
          <p:nvPr/>
        </p:nvSpPr>
        <p:spPr>
          <a:xfrm>
            <a:off x="8766441" y="4011225"/>
            <a:ext cx="3217283" cy="2031325"/>
          </a:xfrm>
          <a:prstGeom prst="rect">
            <a:avLst/>
          </a:prstGeom>
          <a:solidFill>
            <a:schemeClr val="accent1">
              <a:lumMod val="40000"/>
              <a:lumOff val="60000"/>
            </a:schemeClr>
          </a:solidFill>
        </p:spPr>
        <p:txBody>
          <a:bodyPr wrap="square" rtlCol="0">
            <a:spAutoFit/>
          </a:bodyPr>
          <a:lstStyle/>
          <a:p>
            <a:pPr algn="ctr"/>
            <a:r>
              <a:rPr lang="en-US" b="1" dirty="0"/>
              <a:t>What about PA?</a:t>
            </a:r>
          </a:p>
          <a:p>
            <a:pPr algn="ctr"/>
            <a:endParaRPr lang="en-US" b="1" dirty="0"/>
          </a:p>
          <a:p>
            <a:pPr algn="ctr"/>
            <a:r>
              <a:rPr lang="en-US" b="1" dirty="0">
                <a:hlinkClick r:id="rId2"/>
              </a:rPr>
              <a:t>https://www.picpa.org/attend-cpe-events/courses-by-topic/ethic-cpe-seminars</a:t>
            </a:r>
            <a:endParaRPr lang="en-US" b="1" dirty="0"/>
          </a:p>
          <a:p>
            <a:pPr algn="ctr"/>
            <a:endParaRPr lang="en-US" dirty="0"/>
          </a:p>
        </p:txBody>
      </p:sp>
    </p:spTree>
    <p:extLst>
      <p:ext uri="{BB962C8B-B14F-4D97-AF65-F5344CB8AC3E}">
        <p14:creationId xmlns:p14="http://schemas.microsoft.com/office/powerpoint/2010/main" val="2995955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A9E0-E845-456B-8FD9-7F801DF654E1}"/>
              </a:ext>
            </a:extLst>
          </p:cNvPr>
          <p:cNvSpPr>
            <a:spLocks noGrp="1"/>
          </p:cNvSpPr>
          <p:nvPr>
            <p:ph type="title"/>
          </p:nvPr>
        </p:nvSpPr>
        <p:spPr/>
        <p:txBody>
          <a:bodyPr/>
          <a:lstStyle/>
          <a:p>
            <a:r>
              <a:rPr lang="en-US" dirty="0"/>
              <a:t>Accountant CPE Diversity Requirements</a:t>
            </a:r>
          </a:p>
        </p:txBody>
      </p:sp>
      <p:sp>
        <p:nvSpPr>
          <p:cNvPr id="3" name="Content Placeholder 2">
            <a:extLst>
              <a:ext uri="{FF2B5EF4-FFF2-40B4-BE49-F238E27FC236}">
                <a16:creationId xmlns:a16="http://schemas.microsoft.com/office/drawing/2014/main" id="{740FE84A-DCEC-4978-AF4B-BFB98EEE8F61}"/>
              </a:ext>
            </a:extLst>
          </p:cNvPr>
          <p:cNvSpPr>
            <a:spLocks noGrp="1"/>
          </p:cNvSpPr>
          <p:nvPr>
            <p:ph idx="1"/>
          </p:nvPr>
        </p:nvSpPr>
        <p:spPr/>
        <p:txBody>
          <a:bodyPr/>
          <a:lstStyle/>
          <a:p>
            <a:r>
              <a:rPr lang="en-US" dirty="0"/>
              <a:t>From the Illinois CPA society</a:t>
            </a:r>
          </a:p>
          <a:p>
            <a:r>
              <a:rPr lang="en-US" dirty="0">
                <a:hlinkClick r:id="rId2"/>
              </a:rPr>
              <a:t>https://www.cpehours.com/guide-cpa-education-requirements/</a:t>
            </a:r>
            <a:r>
              <a:rPr lang="en-US" dirty="0"/>
              <a:t> </a:t>
            </a:r>
          </a:p>
          <a:p>
            <a:r>
              <a:rPr lang="en-US" b="0" i="0" dirty="0">
                <a:solidFill>
                  <a:srgbClr val="333333"/>
                </a:solidFill>
                <a:effectLst/>
                <a:latin typeface="Open Sans" panose="020B0604020202020204" pitchFamily="34" charset="0"/>
              </a:rPr>
              <a:t>Most CPAs interpret </a:t>
            </a:r>
            <a:r>
              <a:rPr lang="en-US" b="0" i="1" dirty="0">
                <a:solidFill>
                  <a:srgbClr val="333333"/>
                </a:solidFill>
                <a:effectLst/>
                <a:latin typeface="Open Sans" panose="020B0604020202020204" pitchFamily="34" charset="0"/>
              </a:rPr>
              <a:t>“courses covering the subject of professional ethics” </a:t>
            </a:r>
            <a:r>
              <a:rPr lang="en-US" b="0" i="0" dirty="0">
                <a:solidFill>
                  <a:srgbClr val="333333"/>
                </a:solidFill>
                <a:effectLst/>
                <a:latin typeface="Open Sans" panose="020B0604020202020204" pitchFamily="34" charset="0"/>
              </a:rPr>
              <a:t>to include only those courses related to the Code of Professional Conduct and not to include courses such as harassment, diversity in the workplace, etc. If you desire further clarification, please contact the Illinois Department of Financial and Professional Regulation (IDFPR) at 217.785.0800.</a:t>
            </a:r>
            <a:endParaRPr lang="en-US" dirty="0"/>
          </a:p>
        </p:txBody>
      </p:sp>
    </p:spTree>
    <p:extLst>
      <p:ext uri="{BB962C8B-B14F-4D97-AF65-F5344CB8AC3E}">
        <p14:creationId xmlns:p14="http://schemas.microsoft.com/office/powerpoint/2010/main" val="34559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7B27AF-AFED-4FF4-8065-09E2ECD431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a:extLst>
              <a:ext uri="{FF2B5EF4-FFF2-40B4-BE49-F238E27FC236}">
                <a16:creationId xmlns:a16="http://schemas.microsoft.com/office/drawing/2014/main" id="{45B2D936-4E08-4928-90A3-EB1B6784A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9E1CD25F-9744-41BE-A5C7-B2A5C98507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AAFAFBB4-6847-45A2-97CE-8853D99697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9" name="Rectangle 18">
            <a:extLst>
              <a:ext uri="{FF2B5EF4-FFF2-40B4-BE49-F238E27FC236}">
                <a16:creationId xmlns:a16="http://schemas.microsoft.com/office/drawing/2014/main" id="{29770C9A-D817-4BA2-9CE9-9AB38A140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7047BC1-9BB6-414E-9A5A-7D02C566B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EB442E-2CC0-4E6C-A8BB-B95565B16FB4}"/>
              </a:ext>
            </a:extLst>
          </p:cNvPr>
          <p:cNvSpPr>
            <a:spLocks noGrp="1"/>
          </p:cNvSpPr>
          <p:nvPr>
            <p:ph type="title"/>
          </p:nvPr>
        </p:nvSpPr>
        <p:spPr>
          <a:xfrm>
            <a:off x="1125460" y="1474970"/>
            <a:ext cx="5286865" cy="3152742"/>
          </a:xfrm>
        </p:spPr>
        <p:txBody>
          <a:bodyPr vert="horz" lIns="91440" tIns="45720" rIns="91440" bIns="45720" rtlCol="0" anchor="ctr">
            <a:normAutofit/>
          </a:bodyPr>
          <a:lstStyle/>
          <a:p>
            <a:r>
              <a:rPr lang="en-US" dirty="0"/>
              <a:t>Conscious Bias in Professional Practice</a:t>
            </a:r>
          </a:p>
        </p:txBody>
      </p:sp>
      <p:pic>
        <p:nvPicPr>
          <p:cNvPr id="23" name="Picture 22">
            <a:extLst>
              <a:ext uri="{FF2B5EF4-FFF2-40B4-BE49-F238E27FC236}">
                <a16:creationId xmlns:a16="http://schemas.microsoft.com/office/drawing/2014/main" id="{ABFF3E38-B4FA-4D5F-93DD-781F59132A8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7" t="474" r="53521" b="36564"/>
          <a:stretch/>
        </p:blipFill>
        <p:spPr>
          <a:xfrm>
            <a:off x="1125460" y="643464"/>
            <a:ext cx="5312664" cy="155448"/>
          </a:xfrm>
          <a:prstGeom prst="rect">
            <a:avLst/>
          </a:prstGeom>
          <a:noFill/>
          <a:ln>
            <a:noFill/>
          </a:ln>
        </p:spPr>
      </p:pic>
      <p:grpSp>
        <p:nvGrpSpPr>
          <p:cNvPr id="25" name="Group 24">
            <a:extLst>
              <a:ext uri="{FF2B5EF4-FFF2-40B4-BE49-F238E27FC236}">
                <a16:creationId xmlns:a16="http://schemas.microsoft.com/office/drawing/2014/main" id="{A2602346-73D0-491A-8362-C6958B217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99254" y="482171"/>
            <a:ext cx="4652668" cy="5149101"/>
            <a:chOff x="6899254" y="482171"/>
            <a:chExt cx="4652668" cy="5149101"/>
          </a:xfrm>
        </p:grpSpPr>
        <p:sp>
          <p:nvSpPr>
            <p:cNvPr id="26" name="Rectangle 25">
              <a:extLst>
                <a:ext uri="{FF2B5EF4-FFF2-40B4-BE49-F238E27FC236}">
                  <a16:creationId xmlns:a16="http://schemas.microsoft.com/office/drawing/2014/main" id="{1F590339-4D87-4CB3-84E9-7BAC8FF97C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99254" y="482171"/>
              <a:ext cx="4652668"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0D4A566-4B53-41AD-8819-7A3E01E84C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39487" y="812507"/>
              <a:ext cx="400124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6" name="Content Placeholder 5" descr="Diagram&#10;&#10;Description automatically generated">
            <a:extLst>
              <a:ext uri="{FF2B5EF4-FFF2-40B4-BE49-F238E27FC236}">
                <a16:creationId xmlns:a16="http://schemas.microsoft.com/office/drawing/2014/main" id="{AACC60EC-DD26-4952-96D9-0B9A6EB17F67}"/>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555450" y="1156460"/>
            <a:ext cx="3360025" cy="3785942"/>
          </a:xfrm>
          <a:prstGeom prst="rect">
            <a:avLst/>
          </a:prstGeom>
        </p:spPr>
      </p:pic>
      <p:pic>
        <p:nvPicPr>
          <p:cNvPr id="29" name="Picture 28">
            <a:extLst>
              <a:ext uri="{FF2B5EF4-FFF2-40B4-BE49-F238E27FC236}">
                <a16:creationId xmlns:a16="http://schemas.microsoft.com/office/drawing/2014/main" id="{45203932-23F0-47C8-96A7-82B202A6A9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31" name="Straight Connector 30">
            <a:extLst>
              <a:ext uri="{FF2B5EF4-FFF2-40B4-BE49-F238E27FC236}">
                <a16:creationId xmlns:a16="http://schemas.microsoft.com/office/drawing/2014/main" id="{B2FD9999-AE55-412E-8FB6-50D7909C95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91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80B5-8F12-4156-B3DE-14E4121FE0CC}"/>
              </a:ext>
            </a:extLst>
          </p:cNvPr>
          <p:cNvSpPr>
            <a:spLocks noGrp="1"/>
          </p:cNvSpPr>
          <p:nvPr>
            <p:ph type="title"/>
          </p:nvPr>
        </p:nvSpPr>
        <p:spPr/>
        <p:txBody>
          <a:bodyPr/>
          <a:lstStyle/>
          <a:p>
            <a:r>
              <a:rPr lang="en-US" dirty="0"/>
              <a:t>ABA Model Rule 8.4(g) - 2016</a:t>
            </a:r>
          </a:p>
        </p:txBody>
      </p:sp>
      <p:sp>
        <p:nvSpPr>
          <p:cNvPr id="3" name="Content Placeholder 2">
            <a:extLst>
              <a:ext uri="{FF2B5EF4-FFF2-40B4-BE49-F238E27FC236}">
                <a16:creationId xmlns:a16="http://schemas.microsoft.com/office/drawing/2014/main" id="{6E0A36C9-4239-4BDD-941F-6DACC00DD25C}"/>
              </a:ext>
            </a:extLst>
          </p:cNvPr>
          <p:cNvSpPr>
            <a:spLocks noGrp="1"/>
          </p:cNvSpPr>
          <p:nvPr>
            <p:ph idx="1"/>
          </p:nvPr>
        </p:nvSpPr>
        <p:spPr>
          <a:xfrm>
            <a:off x="1130270" y="1911096"/>
            <a:ext cx="9603275" cy="3555249"/>
          </a:xfrm>
        </p:spPr>
        <p:txBody>
          <a:bodyPr>
            <a:normAutofit fontScale="92500" lnSpcReduction="10000"/>
          </a:bodyPr>
          <a:lstStyle/>
          <a:p>
            <a:pPr marL="0" indent="0">
              <a:buNone/>
            </a:pPr>
            <a:r>
              <a:rPr lang="en-US" dirty="0"/>
              <a:t>It is professional misconduct for a lawyer to:</a:t>
            </a:r>
          </a:p>
          <a:p>
            <a:pPr marL="0" indent="0">
              <a:buNone/>
            </a:pPr>
            <a:r>
              <a:rPr lang="en-US" dirty="0"/>
              <a:t>g) engage in conduct that the lawyer </a:t>
            </a:r>
            <a:r>
              <a:rPr lang="en-US" b="1" i="1" dirty="0"/>
              <a:t>knows or reasonably should know </a:t>
            </a:r>
            <a:r>
              <a:rPr lang="en-US" dirty="0"/>
              <a:t>is </a:t>
            </a:r>
            <a:r>
              <a:rPr lang="en-US" b="1" i="1" dirty="0"/>
              <a:t>harassment or discrimination </a:t>
            </a:r>
            <a:r>
              <a:rPr lang="en-US" dirty="0"/>
              <a:t>on the </a:t>
            </a:r>
            <a:r>
              <a:rPr lang="en-US" b="1" i="1" dirty="0"/>
              <a:t>basis of race, sex</a:t>
            </a:r>
            <a:r>
              <a:rPr lang="en-US" dirty="0"/>
              <a:t>, religion, national origin, ethnicity, disability, age, sexual orientation, gender identity, marital status or socioeconomic status </a:t>
            </a:r>
            <a:r>
              <a:rPr lang="en-US" b="1" i="1" dirty="0"/>
              <a:t>in conduct related to the practice of law</a:t>
            </a:r>
            <a:r>
              <a:rPr lang="en-US" dirty="0"/>
              <a:t>. This paragraph does not limit the ability of a lawyer to accept, decline or withdraw from a representation in accordance with Rule 1.16. This paragraph does not preclude legitimate advice or advocacy consistent with these Rules.</a:t>
            </a:r>
          </a:p>
          <a:p>
            <a:pPr marL="0" indent="0">
              <a:buNone/>
            </a:pPr>
            <a:br>
              <a:rPr lang="en-US" dirty="0"/>
            </a:br>
            <a:endParaRPr lang="en-US" dirty="0"/>
          </a:p>
        </p:txBody>
      </p:sp>
    </p:spTree>
    <p:extLst>
      <p:ext uri="{BB962C8B-B14F-4D97-AF65-F5344CB8AC3E}">
        <p14:creationId xmlns:p14="http://schemas.microsoft.com/office/powerpoint/2010/main" val="335094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Text, whiteboard&#10;&#10;Description automatically generated">
            <a:extLst>
              <a:ext uri="{FF2B5EF4-FFF2-40B4-BE49-F238E27FC236}">
                <a16:creationId xmlns:a16="http://schemas.microsoft.com/office/drawing/2014/main" id="{2616FD82-02BF-461F-8060-8127F5D50DF6}"/>
              </a:ext>
            </a:extLst>
          </p:cNvPr>
          <p:cNvPicPr>
            <a:picLocks noChangeAspect="1"/>
          </p:cNvPicPr>
          <p:nvPr/>
        </p:nvPicPr>
        <p:blipFill rotWithShape="1">
          <a:blip r:embed="rId2">
            <a:extLst>
              <a:ext uri="{28A0092B-C50C-407E-A947-70E740481C1C}">
                <a14:useLocalDpi xmlns:a14="http://schemas.microsoft.com/office/drawing/2010/main" val="0"/>
              </a:ext>
            </a:extLst>
          </a:blip>
          <a:srcRect t="20111" r="9090" b="3278"/>
          <a:stretch/>
        </p:blipFill>
        <p:spPr>
          <a:xfrm>
            <a:off x="2" y="10"/>
            <a:ext cx="12191695" cy="6857990"/>
          </a:xfrm>
          <a:prstGeom prst="rect">
            <a:avLst/>
          </a:prstGeom>
        </p:spPr>
      </p:pic>
      <p:sp>
        <p:nvSpPr>
          <p:cNvPr id="10" name="Rectangle 9">
            <a:extLst>
              <a:ext uri="{FF2B5EF4-FFF2-40B4-BE49-F238E27FC236}">
                <a16:creationId xmlns:a16="http://schemas.microsoft.com/office/drawing/2014/main" id="{43FB3696-1E22-49CF-9BBB-F0D898CE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636753"/>
            <a:ext cx="8299435" cy="5572810"/>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098080-630A-4B10-B2CB-87794D79B14E}"/>
              </a:ext>
            </a:extLst>
          </p:cNvPr>
          <p:cNvSpPr>
            <a:spLocks noGrp="1"/>
          </p:cNvSpPr>
          <p:nvPr>
            <p:ph type="title"/>
          </p:nvPr>
        </p:nvSpPr>
        <p:spPr>
          <a:xfrm>
            <a:off x="1304017" y="1133058"/>
            <a:ext cx="6815731" cy="1049235"/>
          </a:xfrm>
        </p:spPr>
        <p:txBody>
          <a:bodyPr>
            <a:normAutofit/>
          </a:bodyPr>
          <a:lstStyle/>
          <a:p>
            <a:r>
              <a:rPr lang="en-US" dirty="0">
                <a:solidFill>
                  <a:srgbClr val="FFFFFE"/>
                </a:solidFill>
              </a:rPr>
              <a:t>Four States Declare Rule 8.4(g) Unconstitutional </a:t>
            </a:r>
          </a:p>
        </p:txBody>
      </p:sp>
      <p:pic>
        <p:nvPicPr>
          <p:cNvPr id="12" name="Picture 11">
            <a:extLst>
              <a:ext uri="{FF2B5EF4-FFF2-40B4-BE49-F238E27FC236}">
                <a16:creationId xmlns:a16="http://schemas.microsoft.com/office/drawing/2014/main" id="{F925AF9C-55D9-4068-B7ED-0EAE4BDC5C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40449" b="36435"/>
          <a:stretch/>
        </p:blipFill>
        <p:spPr>
          <a:xfrm>
            <a:off x="1290677" y="798973"/>
            <a:ext cx="6803136" cy="155448"/>
          </a:xfrm>
          <a:prstGeom prst="rect">
            <a:avLst/>
          </a:prstGeom>
          <a:noFill/>
          <a:ln>
            <a:noFill/>
          </a:ln>
        </p:spPr>
      </p:pic>
      <p:sp>
        <p:nvSpPr>
          <p:cNvPr id="3" name="Content Placeholder 2">
            <a:extLst>
              <a:ext uri="{FF2B5EF4-FFF2-40B4-BE49-F238E27FC236}">
                <a16:creationId xmlns:a16="http://schemas.microsoft.com/office/drawing/2014/main" id="{336A4F82-9EAA-4A03-AC88-B15E12F329ED}"/>
              </a:ext>
            </a:extLst>
          </p:cNvPr>
          <p:cNvSpPr>
            <a:spLocks noGrp="1"/>
          </p:cNvSpPr>
          <p:nvPr>
            <p:ph idx="1"/>
          </p:nvPr>
        </p:nvSpPr>
        <p:spPr>
          <a:xfrm>
            <a:off x="1304017" y="2344271"/>
            <a:ext cx="6815731" cy="3692729"/>
          </a:xfrm>
        </p:spPr>
        <p:txBody>
          <a:bodyPr>
            <a:normAutofit/>
          </a:bodyPr>
          <a:lstStyle/>
          <a:p>
            <a:r>
              <a:rPr lang="en-US">
                <a:solidFill>
                  <a:srgbClr val="FFFFFE"/>
                </a:solidFill>
              </a:rPr>
              <a:t>Texas – Freedoms of Speech, Association, Religion</a:t>
            </a:r>
          </a:p>
          <a:p>
            <a:r>
              <a:rPr lang="en-US">
                <a:solidFill>
                  <a:srgbClr val="FFFFFE"/>
                </a:solidFill>
              </a:rPr>
              <a:t>South Carolina – adds vagueness</a:t>
            </a:r>
          </a:p>
          <a:p>
            <a:r>
              <a:rPr lang="en-US">
                <a:solidFill>
                  <a:srgbClr val="FFFFFE"/>
                </a:solidFill>
              </a:rPr>
              <a:t>Louisiana – content-based regulation</a:t>
            </a:r>
          </a:p>
          <a:p>
            <a:r>
              <a:rPr lang="en-US">
                <a:solidFill>
                  <a:srgbClr val="FFFFFE"/>
                </a:solidFill>
              </a:rPr>
              <a:t>Tennessee – violates zealous advocacy</a:t>
            </a:r>
          </a:p>
          <a:p>
            <a:endParaRPr lang="en-US">
              <a:solidFill>
                <a:srgbClr val="FFFFFE"/>
              </a:solidFill>
            </a:endParaRPr>
          </a:p>
        </p:txBody>
      </p:sp>
    </p:spTree>
    <p:extLst>
      <p:ext uri="{BB962C8B-B14F-4D97-AF65-F5344CB8AC3E}">
        <p14:creationId xmlns:p14="http://schemas.microsoft.com/office/powerpoint/2010/main" val="365291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BF354-D3AA-45A4-8968-FE47199D5003}"/>
              </a:ext>
            </a:extLst>
          </p:cNvPr>
          <p:cNvSpPr>
            <a:spLocks noGrp="1"/>
          </p:cNvSpPr>
          <p:nvPr>
            <p:ph type="title"/>
          </p:nvPr>
        </p:nvSpPr>
        <p:spPr/>
        <p:txBody>
          <a:bodyPr/>
          <a:lstStyle/>
          <a:p>
            <a:r>
              <a:rPr lang="en-US" dirty="0"/>
              <a:t>Potential State Modifications to Rule 8.4(g)</a:t>
            </a:r>
          </a:p>
        </p:txBody>
      </p:sp>
      <p:sp>
        <p:nvSpPr>
          <p:cNvPr id="3" name="Content Placeholder 2">
            <a:extLst>
              <a:ext uri="{FF2B5EF4-FFF2-40B4-BE49-F238E27FC236}">
                <a16:creationId xmlns:a16="http://schemas.microsoft.com/office/drawing/2014/main" id="{5C910D4B-7B52-42C4-8850-2125C4DF2BF9}"/>
              </a:ext>
            </a:extLst>
          </p:cNvPr>
          <p:cNvSpPr>
            <a:spLocks noGrp="1"/>
          </p:cNvSpPr>
          <p:nvPr>
            <p:ph idx="1"/>
          </p:nvPr>
        </p:nvSpPr>
        <p:spPr>
          <a:xfrm>
            <a:off x="1239999" y="2002559"/>
            <a:ext cx="4856002" cy="3294576"/>
          </a:xfrm>
        </p:spPr>
        <p:txBody>
          <a:bodyPr/>
          <a:lstStyle/>
          <a:p>
            <a:r>
              <a:rPr lang="en-US" dirty="0"/>
              <a:t>Vermont is the only state to adopt without revision</a:t>
            </a:r>
          </a:p>
          <a:p>
            <a:endParaRPr lang="en-US" dirty="0"/>
          </a:p>
          <a:p>
            <a:r>
              <a:rPr lang="en-US" dirty="0"/>
              <a:t>Pennsylvania is one of the few states to adopt even with revisions</a:t>
            </a:r>
          </a:p>
        </p:txBody>
      </p:sp>
      <p:sp>
        <p:nvSpPr>
          <p:cNvPr id="4" name="Arrow: Right 3">
            <a:extLst>
              <a:ext uri="{FF2B5EF4-FFF2-40B4-BE49-F238E27FC236}">
                <a16:creationId xmlns:a16="http://schemas.microsoft.com/office/drawing/2014/main" id="{CF93BDF1-34A9-4FE7-A6F8-938765882C26}"/>
              </a:ext>
            </a:extLst>
          </p:cNvPr>
          <p:cNvSpPr/>
          <p:nvPr/>
        </p:nvSpPr>
        <p:spPr>
          <a:xfrm>
            <a:off x="6345936" y="1477941"/>
            <a:ext cx="5846064" cy="477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What about Pennsylvania?*</a:t>
            </a:r>
          </a:p>
          <a:p>
            <a:pPr algn="ctr"/>
            <a:r>
              <a:rPr lang="en-US" dirty="0"/>
              <a:t>  </a:t>
            </a:r>
          </a:p>
          <a:p>
            <a:pPr algn="ctr"/>
            <a:r>
              <a:rPr lang="en-US" dirty="0"/>
              <a:t>After significant debate and multiple</a:t>
            </a:r>
          </a:p>
          <a:p>
            <a:pPr algn="ctr"/>
            <a:r>
              <a:rPr lang="en-US" dirty="0"/>
              <a:t>Versions, PA adopted the following</a:t>
            </a:r>
          </a:p>
          <a:p>
            <a:pPr algn="ctr"/>
            <a:r>
              <a:rPr lang="en-US" dirty="0"/>
              <a:t>variation</a:t>
            </a:r>
          </a:p>
          <a:p>
            <a:pPr algn="ctr"/>
            <a:endParaRPr lang="en-US" dirty="0"/>
          </a:p>
        </p:txBody>
      </p:sp>
      <p:sp>
        <p:nvSpPr>
          <p:cNvPr id="5" name="TextBox 4">
            <a:extLst>
              <a:ext uri="{FF2B5EF4-FFF2-40B4-BE49-F238E27FC236}">
                <a16:creationId xmlns:a16="http://schemas.microsoft.com/office/drawing/2014/main" id="{36D568C2-543F-4F8C-B690-5732B44676E6}"/>
              </a:ext>
            </a:extLst>
          </p:cNvPr>
          <p:cNvSpPr txBox="1"/>
          <p:nvPr/>
        </p:nvSpPr>
        <p:spPr>
          <a:xfrm>
            <a:off x="1468598" y="5466345"/>
            <a:ext cx="7721122" cy="646331"/>
          </a:xfrm>
          <a:prstGeom prst="rect">
            <a:avLst/>
          </a:prstGeom>
          <a:noFill/>
        </p:spPr>
        <p:txBody>
          <a:bodyPr wrap="square" rtlCol="0">
            <a:spAutoFit/>
          </a:bodyPr>
          <a:lstStyle/>
          <a:p>
            <a:r>
              <a:rPr lang="en-US" dirty="0">
                <a:hlinkClick r:id="rId2"/>
              </a:rPr>
              <a:t>https://reason.com/volokh/2020/06/11/pennsylvania-adopts-variant-of-aba-model-rule-8-4g/?itm_source=parsely-api</a:t>
            </a:r>
            <a:r>
              <a:rPr lang="en-US" dirty="0"/>
              <a:t> </a:t>
            </a:r>
          </a:p>
        </p:txBody>
      </p:sp>
    </p:spTree>
    <p:extLst>
      <p:ext uri="{BB962C8B-B14F-4D97-AF65-F5344CB8AC3E}">
        <p14:creationId xmlns:p14="http://schemas.microsoft.com/office/powerpoint/2010/main" val="230557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A99FB41-10B8-4984-9BDD-F42140D795C8}"/>
              </a:ext>
            </a:extLst>
          </p:cNvPr>
          <p:cNvSpPr>
            <a:spLocks noGrp="1"/>
          </p:cNvSpPr>
          <p:nvPr>
            <p:ph type="title"/>
          </p:nvPr>
        </p:nvSpPr>
        <p:spPr>
          <a:xfrm>
            <a:off x="1451579" y="2303047"/>
            <a:ext cx="3272093" cy="2674198"/>
          </a:xfrm>
        </p:spPr>
        <p:txBody>
          <a:bodyPr anchor="t">
            <a:normAutofit/>
          </a:bodyPr>
          <a:lstStyle/>
          <a:p>
            <a:r>
              <a:rPr lang="en-US" dirty="0"/>
              <a:t>The Twofold Problem</a:t>
            </a:r>
          </a:p>
        </p:txBody>
      </p:sp>
      <p:cxnSp>
        <p:nvCxnSpPr>
          <p:cNvPr id="24" name="Straight Connector 13">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26" name="Straight Connector 17">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7" name="Picture 19">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6" name="Content Placeholder 3">
            <a:extLst>
              <a:ext uri="{FF2B5EF4-FFF2-40B4-BE49-F238E27FC236}">
                <a16:creationId xmlns:a16="http://schemas.microsoft.com/office/drawing/2014/main" id="{39AFB64D-0B28-4B04-A8B5-4CA08D919668}"/>
              </a:ext>
            </a:extLst>
          </p:cNvPr>
          <p:cNvGraphicFramePr>
            <a:graphicFrameLocks noGrp="1"/>
          </p:cNvGraphicFramePr>
          <p:nvPr>
            <p:ph idx="1"/>
            <p:extLst>
              <p:ext uri="{D42A27DB-BD31-4B8C-83A1-F6EECF244321}">
                <p14:modId xmlns:p14="http://schemas.microsoft.com/office/powerpoint/2010/main" val="45253219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3104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8860-6219-4394-9B88-636F3A740376}"/>
              </a:ext>
            </a:extLst>
          </p:cNvPr>
          <p:cNvSpPr>
            <a:spLocks noGrp="1"/>
          </p:cNvSpPr>
          <p:nvPr>
            <p:ph type="title"/>
          </p:nvPr>
        </p:nvSpPr>
        <p:spPr/>
        <p:txBody>
          <a:bodyPr/>
          <a:lstStyle/>
          <a:p>
            <a:r>
              <a:rPr lang="en-US" dirty="0"/>
              <a:t>Pennsylvania – It is professional misconduct for a lawyer to</a:t>
            </a:r>
          </a:p>
        </p:txBody>
      </p:sp>
      <p:sp>
        <p:nvSpPr>
          <p:cNvPr id="4" name="Content Placeholder 3">
            <a:extLst>
              <a:ext uri="{FF2B5EF4-FFF2-40B4-BE49-F238E27FC236}">
                <a16:creationId xmlns:a16="http://schemas.microsoft.com/office/drawing/2014/main" id="{0150BAEE-B51C-4B88-A003-7EF4A500A55A}"/>
              </a:ext>
            </a:extLst>
          </p:cNvPr>
          <p:cNvSpPr>
            <a:spLocks noGrp="1"/>
          </p:cNvSpPr>
          <p:nvPr>
            <p:ph sz="half" idx="1"/>
          </p:nvPr>
        </p:nvSpPr>
        <p:spPr>
          <a:ln w="19050">
            <a:solidFill>
              <a:schemeClr val="tx1"/>
            </a:solidFill>
          </a:ln>
        </p:spPr>
        <p:txBody>
          <a:bodyPr>
            <a:normAutofit fontScale="92500"/>
          </a:bodyPr>
          <a:lstStyle/>
          <a:p>
            <a:r>
              <a:rPr lang="en-US" dirty="0"/>
              <a:t>engage in conduct that the lawyer </a:t>
            </a:r>
            <a:r>
              <a:rPr lang="en-US" b="1" i="1" dirty="0"/>
              <a:t>knows or reasonably should know </a:t>
            </a:r>
            <a:r>
              <a:rPr lang="en-US" dirty="0"/>
              <a:t>is </a:t>
            </a:r>
            <a:r>
              <a:rPr lang="en-US" b="1" i="1" dirty="0"/>
              <a:t>harassment or discrimination </a:t>
            </a:r>
            <a:r>
              <a:rPr lang="en-US" dirty="0"/>
              <a:t>on the </a:t>
            </a:r>
            <a:r>
              <a:rPr lang="en-US" b="1" i="1" dirty="0"/>
              <a:t>basis of race, sex</a:t>
            </a:r>
            <a:r>
              <a:rPr lang="en-US" dirty="0"/>
              <a:t>, religion, national origin, ethnicity, disability, age, sexual orientation, gender identity, marital status or socioeconomic status </a:t>
            </a:r>
            <a:r>
              <a:rPr lang="en-US" b="1" i="1" dirty="0"/>
              <a:t>in conduct related to the practice of law</a:t>
            </a:r>
            <a:r>
              <a:rPr lang="en-US" dirty="0"/>
              <a:t>. </a:t>
            </a:r>
          </a:p>
        </p:txBody>
      </p:sp>
      <p:sp>
        <p:nvSpPr>
          <p:cNvPr id="5" name="Content Placeholder 4">
            <a:extLst>
              <a:ext uri="{FF2B5EF4-FFF2-40B4-BE49-F238E27FC236}">
                <a16:creationId xmlns:a16="http://schemas.microsoft.com/office/drawing/2014/main" id="{EEC77DEA-CD90-4F3D-A638-441EFF572E4E}"/>
              </a:ext>
            </a:extLst>
          </p:cNvPr>
          <p:cNvSpPr>
            <a:spLocks noGrp="1"/>
          </p:cNvSpPr>
          <p:nvPr>
            <p:ph sz="half" idx="2"/>
          </p:nvPr>
        </p:nvSpPr>
        <p:spPr>
          <a:ln w="28575">
            <a:solidFill>
              <a:schemeClr val="tx1"/>
            </a:solidFill>
          </a:ln>
        </p:spPr>
        <p:txBody>
          <a:bodyPr>
            <a:normAutofit fontScale="92500"/>
          </a:bodyPr>
          <a:lstStyle/>
          <a:p>
            <a:r>
              <a:rPr lang="en-US" b="1" i="1" dirty="0"/>
              <a:t>in the practice of law, knowingly engage in conduct constituting </a:t>
            </a:r>
            <a:r>
              <a:rPr lang="en-US" dirty="0"/>
              <a:t>harassment or discrimination based upon race, sex, gender identity </a:t>
            </a:r>
            <a:r>
              <a:rPr lang="en-US" dirty="0">
                <a:solidFill>
                  <a:srgbClr val="FF0000"/>
                </a:solidFill>
              </a:rPr>
              <a:t>or</a:t>
            </a:r>
            <a:r>
              <a:rPr lang="en-US" dirty="0"/>
              <a:t> </a:t>
            </a:r>
            <a:r>
              <a:rPr lang="en-US" dirty="0">
                <a:solidFill>
                  <a:srgbClr val="FF0000"/>
                </a:solidFill>
              </a:rPr>
              <a:t>expression</a:t>
            </a:r>
            <a:r>
              <a:rPr lang="en-US" dirty="0"/>
              <a:t>, religion, national origin, ethnicity, disability, age, sexual orientation, marital status, or socioeconomic status. </a:t>
            </a:r>
          </a:p>
        </p:txBody>
      </p:sp>
      <p:sp>
        <p:nvSpPr>
          <p:cNvPr id="3" name="TextBox 2">
            <a:extLst>
              <a:ext uri="{FF2B5EF4-FFF2-40B4-BE49-F238E27FC236}">
                <a16:creationId xmlns:a16="http://schemas.microsoft.com/office/drawing/2014/main" id="{6480204C-EC66-472A-92E5-ACA5A1F31DC8}"/>
              </a:ext>
            </a:extLst>
          </p:cNvPr>
          <p:cNvSpPr txBox="1"/>
          <p:nvPr/>
        </p:nvSpPr>
        <p:spPr>
          <a:xfrm>
            <a:off x="2889504" y="5576797"/>
            <a:ext cx="768096" cy="646331"/>
          </a:xfrm>
          <a:prstGeom prst="rect">
            <a:avLst/>
          </a:prstGeom>
          <a:noFill/>
        </p:spPr>
        <p:txBody>
          <a:bodyPr wrap="square" rtlCol="0">
            <a:spAutoFit/>
          </a:bodyPr>
          <a:lstStyle/>
          <a:p>
            <a:r>
              <a:rPr lang="en-US" dirty="0"/>
              <a:t>ABA</a:t>
            </a:r>
          </a:p>
          <a:p>
            <a:endParaRPr lang="en-US" dirty="0"/>
          </a:p>
        </p:txBody>
      </p:sp>
      <p:sp>
        <p:nvSpPr>
          <p:cNvPr id="7" name="TextBox 6">
            <a:extLst>
              <a:ext uri="{FF2B5EF4-FFF2-40B4-BE49-F238E27FC236}">
                <a16:creationId xmlns:a16="http://schemas.microsoft.com/office/drawing/2014/main" id="{20104460-ACAE-4148-AEE6-7764FFFA2EF8}"/>
              </a:ext>
            </a:extLst>
          </p:cNvPr>
          <p:cNvSpPr txBox="1"/>
          <p:nvPr/>
        </p:nvSpPr>
        <p:spPr>
          <a:xfrm>
            <a:off x="8128621" y="5576797"/>
            <a:ext cx="579122" cy="369332"/>
          </a:xfrm>
          <a:prstGeom prst="rect">
            <a:avLst/>
          </a:prstGeom>
          <a:noFill/>
        </p:spPr>
        <p:txBody>
          <a:bodyPr wrap="square" rtlCol="0">
            <a:spAutoFit/>
          </a:bodyPr>
          <a:lstStyle/>
          <a:p>
            <a:r>
              <a:rPr lang="en-US" dirty="0"/>
              <a:t>PA</a:t>
            </a:r>
          </a:p>
        </p:txBody>
      </p:sp>
    </p:spTree>
    <p:extLst>
      <p:ext uri="{BB962C8B-B14F-4D97-AF65-F5344CB8AC3E}">
        <p14:creationId xmlns:p14="http://schemas.microsoft.com/office/powerpoint/2010/main" val="4103633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83A65-C1D7-4A9C-BAB7-3978A0998B3D}"/>
              </a:ext>
            </a:extLst>
          </p:cNvPr>
          <p:cNvSpPr>
            <a:spLocks noGrp="1"/>
          </p:cNvSpPr>
          <p:nvPr>
            <p:ph type="title"/>
          </p:nvPr>
        </p:nvSpPr>
        <p:spPr/>
        <p:txBody>
          <a:bodyPr/>
          <a:lstStyle/>
          <a:p>
            <a:r>
              <a:rPr lang="en-US" dirty="0"/>
              <a:t>Pennsylvania’s Definitions for Rule 8.4(g)</a:t>
            </a:r>
          </a:p>
        </p:txBody>
      </p:sp>
      <p:sp>
        <p:nvSpPr>
          <p:cNvPr id="3" name="Content Placeholder 2">
            <a:extLst>
              <a:ext uri="{FF2B5EF4-FFF2-40B4-BE49-F238E27FC236}">
                <a16:creationId xmlns:a16="http://schemas.microsoft.com/office/drawing/2014/main" id="{5C1A07C2-8F8D-43A4-8497-A131A9269A3E}"/>
              </a:ext>
            </a:extLst>
          </p:cNvPr>
          <p:cNvSpPr>
            <a:spLocks noGrp="1"/>
          </p:cNvSpPr>
          <p:nvPr>
            <p:ph sz="half" idx="1"/>
          </p:nvPr>
        </p:nvSpPr>
        <p:spPr/>
        <p:txBody>
          <a:bodyPr>
            <a:normAutofit fontScale="85000" lnSpcReduction="20000"/>
          </a:bodyPr>
          <a:lstStyle/>
          <a:p>
            <a:r>
              <a:rPr lang="en-US" dirty="0"/>
              <a:t>“Harassment” means conduct that is intended to intimidate, denigrate or show hostility or aversion toward a person on any of the bases listed in paragraph (g). “Harassment” includes sexual harassment, which includes but is not limited to sexual advances, requests for sexual favors, and other conduct of a sexual nature that is unwelcome. </a:t>
            </a:r>
          </a:p>
        </p:txBody>
      </p:sp>
      <p:sp>
        <p:nvSpPr>
          <p:cNvPr id="4" name="Content Placeholder 3">
            <a:extLst>
              <a:ext uri="{FF2B5EF4-FFF2-40B4-BE49-F238E27FC236}">
                <a16:creationId xmlns:a16="http://schemas.microsoft.com/office/drawing/2014/main" id="{5363D0E4-7CD6-4F3B-9FCF-E7D215170BE4}"/>
              </a:ext>
            </a:extLst>
          </p:cNvPr>
          <p:cNvSpPr>
            <a:spLocks noGrp="1"/>
          </p:cNvSpPr>
          <p:nvPr>
            <p:ph sz="half" idx="2"/>
          </p:nvPr>
        </p:nvSpPr>
        <p:spPr/>
        <p:txBody>
          <a:bodyPr>
            <a:normAutofit fontScale="85000" lnSpcReduction="20000"/>
          </a:bodyPr>
          <a:lstStyle/>
          <a:p>
            <a:r>
              <a:rPr lang="en-US" dirty="0"/>
              <a:t>“Discrimination” means conduct that a lawyer knows manifests an intention: to treat a person as inferior based on one or more of the characteristics listed in paragraph (g); to disregard relevant considerations of individual characteristics or merit because of one or more of the listed characteristics; or to cause or attempt to cause interference with the fair administration of justice based on one or more of the listed characteristics. </a:t>
            </a:r>
          </a:p>
        </p:txBody>
      </p:sp>
    </p:spTree>
    <p:extLst>
      <p:ext uri="{BB962C8B-B14F-4D97-AF65-F5344CB8AC3E}">
        <p14:creationId xmlns:p14="http://schemas.microsoft.com/office/powerpoint/2010/main" val="3445219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B1DE69F-569C-4A49-8E50-4093C135AE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a:extLst>
              <a:ext uri="{FF2B5EF4-FFF2-40B4-BE49-F238E27FC236}">
                <a16:creationId xmlns:a16="http://schemas.microsoft.com/office/drawing/2014/main" id="{50B488F5-9CE4-4346-B22F-600286ED4D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5F76596F-57DF-4A0C-96D9-046DC3B30E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16176A8D-754E-4699-9AAC-A833466A20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9" name="Rectangle 18">
            <a:extLst>
              <a:ext uri="{FF2B5EF4-FFF2-40B4-BE49-F238E27FC236}">
                <a16:creationId xmlns:a16="http://schemas.microsoft.com/office/drawing/2014/main" id="{B374BF5C-C264-47AF-9C49-1875F88B9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A9A5156-A214-495D-9493-B85A2B08F1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BCA280-D9B0-44B6-82D6-DBE2BAF4851C}"/>
              </a:ext>
            </a:extLst>
          </p:cNvPr>
          <p:cNvSpPr>
            <a:spLocks noGrp="1"/>
          </p:cNvSpPr>
          <p:nvPr>
            <p:ph type="title"/>
          </p:nvPr>
        </p:nvSpPr>
        <p:spPr>
          <a:xfrm>
            <a:off x="659301" y="988098"/>
            <a:ext cx="2840114" cy="2407723"/>
          </a:xfrm>
        </p:spPr>
        <p:txBody>
          <a:bodyPr vert="horz" lIns="91440" tIns="45720" rIns="91440" bIns="0" rtlCol="0" anchor="b">
            <a:normAutofit/>
          </a:bodyPr>
          <a:lstStyle/>
          <a:p>
            <a:r>
              <a:rPr lang="en-US" sz="3300"/>
              <a:t>Similar Accountant Rules?</a:t>
            </a:r>
          </a:p>
        </p:txBody>
      </p:sp>
      <p:pic>
        <p:nvPicPr>
          <p:cNvPr id="23" name="Picture 22">
            <a:extLst>
              <a:ext uri="{FF2B5EF4-FFF2-40B4-BE49-F238E27FC236}">
                <a16:creationId xmlns:a16="http://schemas.microsoft.com/office/drawing/2014/main" id="{14043B93-31EA-42C9-A52B-7B10135FCB7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7" t="474" r="75256" b="36564"/>
          <a:stretch/>
        </p:blipFill>
        <p:spPr>
          <a:xfrm>
            <a:off x="655218" y="643464"/>
            <a:ext cx="2834640" cy="155448"/>
          </a:xfrm>
          <a:prstGeom prst="rect">
            <a:avLst/>
          </a:prstGeom>
          <a:noFill/>
          <a:ln>
            <a:noFill/>
          </a:ln>
        </p:spPr>
      </p:pic>
      <p:grpSp>
        <p:nvGrpSpPr>
          <p:cNvPr id="25" name="Group 24">
            <a:extLst>
              <a:ext uri="{FF2B5EF4-FFF2-40B4-BE49-F238E27FC236}">
                <a16:creationId xmlns:a16="http://schemas.microsoft.com/office/drawing/2014/main" id="{B26DC251-CF3C-487C-93C0-74344C2700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26" name="Rectangle 25">
              <a:extLst>
                <a:ext uri="{FF2B5EF4-FFF2-40B4-BE49-F238E27FC236}">
                  <a16:creationId xmlns:a16="http://schemas.microsoft.com/office/drawing/2014/main" id="{DCEA138F-B3C3-4365-85E4-0CE0DE739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2192585-FCC1-4D9A-8E7B-940845AD1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F07A6A06-44A6-41CD-B49D-7FAFA5119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871" y="977965"/>
            <a:ext cx="6615197" cy="4135339"/>
          </a:xfrm>
          <a:prstGeom prst="rect">
            <a:avLst/>
          </a:prstGeom>
          <a:solidFill>
            <a:srgbClr val="FFFFFE"/>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graphical user interface&#10;&#10;Description automatically generated">
            <a:extLst>
              <a:ext uri="{FF2B5EF4-FFF2-40B4-BE49-F238E27FC236}">
                <a16:creationId xmlns:a16="http://schemas.microsoft.com/office/drawing/2014/main" id="{166BC197-5C0A-461C-A177-48CCBC4023CA}"/>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18374" y="1181828"/>
            <a:ext cx="6282919" cy="3735206"/>
          </a:xfrm>
          <a:prstGeom prst="rect">
            <a:avLst/>
          </a:prstGeom>
        </p:spPr>
      </p:pic>
      <p:pic>
        <p:nvPicPr>
          <p:cNvPr id="31" name="Picture 30">
            <a:extLst>
              <a:ext uri="{FF2B5EF4-FFF2-40B4-BE49-F238E27FC236}">
                <a16:creationId xmlns:a16="http://schemas.microsoft.com/office/drawing/2014/main" id="{374CBFC4-E02A-4F3E-AB09-DAD63A764C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33" name="Straight Connector 32">
            <a:extLst>
              <a:ext uri="{FF2B5EF4-FFF2-40B4-BE49-F238E27FC236}">
                <a16:creationId xmlns:a16="http://schemas.microsoft.com/office/drawing/2014/main" id="{170F181A-95DA-4251-AC11-0C9302264E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740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B0510-63B7-4A9B-8D77-C29469CF7655}"/>
              </a:ext>
            </a:extLst>
          </p:cNvPr>
          <p:cNvSpPr>
            <a:spLocks noGrp="1"/>
          </p:cNvSpPr>
          <p:nvPr>
            <p:ph type="title"/>
          </p:nvPr>
        </p:nvSpPr>
        <p:spPr/>
        <p:txBody>
          <a:bodyPr>
            <a:normAutofit/>
          </a:bodyPr>
          <a:lstStyle/>
          <a:p>
            <a:r>
              <a:rPr lang="en-US" dirty="0"/>
              <a:t>AICPA Code of Professional Conduct</a:t>
            </a:r>
          </a:p>
        </p:txBody>
      </p:sp>
      <p:sp>
        <p:nvSpPr>
          <p:cNvPr id="3" name="Content Placeholder 2">
            <a:extLst>
              <a:ext uri="{FF2B5EF4-FFF2-40B4-BE49-F238E27FC236}">
                <a16:creationId xmlns:a16="http://schemas.microsoft.com/office/drawing/2014/main" id="{FEC95926-BA71-493F-ADCF-3E79428A3D75}"/>
              </a:ext>
            </a:extLst>
          </p:cNvPr>
          <p:cNvSpPr>
            <a:spLocks noGrp="1"/>
          </p:cNvSpPr>
          <p:nvPr>
            <p:ph idx="1"/>
          </p:nvPr>
        </p:nvSpPr>
        <p:spPr>
          <a:xfrm>
            <a:off x="1130270" y="1683834"/>
            <a:ext cx="9603275" cy="4137103"/>
          </a:xfrm>
        </p:spPr>
        <p:txBody>
          <a:bodyPr>
            <a:normAutofit lnSpcReduction="10000"/>
          </a:bodyPr>
          <a:lstStyle/>
          <a:p>
            <a:r>
              <a:rPr lang="en-US" dirty="0"/>
              <a:t>Responsibilities Principle. </a:t>
            </a:r>
          </a:p>
          <a:p>
            <a:pPr marL="0" indent="0">
              <a:buNone/>
            </a:pPr>
            <a:r>
              <a:rPr lang="en-US" dirty="0"/>
              <a:t>In carrying out their responsibilities as professionals, members should exercise </a:t>
            </a:r>
            <a:r>
              <a:rPr lang="en-US" b="1" i="1" dirty="0"/>
              <a:t>sensitive professional and moral judgments in all their activities</a:t>
            </a:r>
            <a:r>
              <a:rPr lang="en-US" dirty="0"/>
              <a:t>.</a:t>
            </a:r>
          </a:p>
          <a:p>
            <a:pPr marL="0" indent="0">
              <a:buNone/>
            </a:pPr>
            <a:r>
              <a:rPr lang="en-US" dirty="0"/>
              <a:t>As professionals, members perform an essential role in society. Consistent with that role, members of the American Institute of Certified Public Accountants have </a:t>
            </a:r>
            <a:r>
              <a:rPr lang="en-US" b="1" i="1" dirty="0"/>
              <a:t>responsibilities to all those who use their professional services.</a:t>
            </a:r>
            <a:r>
              <a:rPr lang="en-US" dirty="0"/>
              <a:t> Members also have a continuing responsibility to cooperate with each other to improve the art of accounting, </a:t>
            </a:r>
            <a:r>
              <a:rPr lang="en-US" b="1" i="1" dirty="0"/>
              <a:t>maintain the public’s confidence, </a:t>
            </a:r>
            <a:r>
              <a:rPr lang="en-US" dirty="0"/>
              <a:t>and carry out the profession’s special responsibilities for self-governance. The collective efforts of all members are required to maintain and enhance the traditions of the profession. [Prior reference: ET section 52]</a:t>
            </a:r>
          </a:p>
        </p:txBody>
      </p:sp>
    </p:spTree>
    <p:extLst>
      <p:ext uri="{BB962C8B-B14F-4D97-AF65-F5344CB8AC3E}">
        <p14:creationId xmlns:p14="http://schemas.microsoft.com/office/powerpoint/2010/main" val="357220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22276-7C38-484A-A344-A50F3639599A}"/>
              </a:ext>
            </a:extLst>
          </p:cNvPr>
          <p:cNvSpPr>
            <a:spLocks noGrp="1"/>
          </p:cNvSpPr>
          <p:nvPr>
            <p:ph type="title"/>
          </p:nvPr>
        </p:nvSpPr>
        <p:spPr/>
        <p:txBody>
          <a:bodyPr/>
          <a:lstStyle/>
          <a:p>
            <a:r>
              <a:rPr lang="en-US" dirty="0"/>
              <a:t>AICPA Public Interest Principle</a:t>
            </a:r>
          </a:p>
        </p:txBody>
      </p:sp>
      <p:sp>
        <p:nvSpPr>
          <p:cNvPr id="3" name="Content Placeholder 2">
            <a:extLst>
              <a:ext uri="{FF2B5EF4-FFF2-40B4-BE49-F238E27FC236}">
                <a16:creationId xmlns:a16="http://schemas.microsoft.com/office/drawing/2014/main" id="{F1267B1E-530E-46B2-86E5-CD55CF2CCA23}"/>
              </a:ext>
            </a:extLst>
          </p:cNvPr>
          <p:cNvSpPr>
            <a:spLocks noGrp="1"/>
          </p:cNvSpPr>
          <p:nvPr>
            <p:ph idx="1"/>
          </p:nvPr>
        </p:nvSpPr>
        <p:spPr>
          <a:xfrm>
            <a:off x="1163444" y="1859535"/>
            <a:ext cx="10155044" cy="3927948"/>
          </a:xfrm>
        </p:spPr>
        <p:txBody>
          <a:bodyPr>
            <a:normAutofit fontScale="92500"/>
          </a:bodyPr>
          <a:lstStyle/>
          <a:p>
            <a:pPr marL="0" indent="0">
              <a:buNone/>
            </a:pPr>
            <a:r>
              <a:rPr lang="en-US" dirty="0"/>
              <a:t>The Public Interest Principle. </a:t>
            </a:r>
          </a:p>
          <a:p>
            <a:pPr marL="0" indent="0">
              <a:buNone/>
            </a:pPr>
            <a:r>
              <a:rPr lang="en-US" dirty="0"/>
              <a:t>Members should accept the obligation to act in a way that will serve the </a:t>
            </a:r>
            <a:r>
              <a:rPr lang="en-US" b="1" i="1" dirty="0"/>
              <a:t>public interest, honor the public trust, and demonstrate a commitment to professionalism</a:t>
            </a:r>
            <a:r>
              <a:rPr lang="en-US" dirty="0"/>
              <a:t>. </a:t>
            </a:r>
          </a:p>
          <a:p>
            <a:pPr marL="0" indent="0">
              <a:buNone/>
            </a:pPr>
            <a:r>
              <a:rPr lang="en-US" dirty="0"/>
              <a:t>A distinguishing mark of a profession is acceptance of its responsibility to the public. The accounting profession’s public consists of clients, credit grantors, governments, employers, investors, the business and financial community, and others who rely on the objectivity and integrity of members to maintain the orderly functioning of commerce. This reliance imposes a public interest responsibility on members. The public interest is defined as </a:t>
            </a:r>
            <a:r>
              <a:rPr lang="en-US" b="1" i="1" dirty="0"/>
              <a:t>the collective well-being of the community of people and institutions that the profession serves</a:t>
            </a:r>
            <a:r>
              <a:rPr lang="en-US" dirty="0"/>
              <a:t>.</a:t>
            </a:r>
          </a:p>
        </p:txBody>
      </p:sp>
    </p:spTree>
    <p:extLst>
      <p:ext uri="{BB962C8B-B14F-4D97-AF65-F5344CB8AC3E}">
        <p14:creationId xmlns:p14="http://schemas.microsoft.com/office/powerpoint/2010/main" val="1279064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48000"/>
                <a:satMod val="110000"/>
                <a:lumMod val="40000"/>
              </a:schemeClr>
              <a:schemeClr val="bg1">
                <a:tint val="90000"/>
                <a:lumMod val="10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1AA43-4B43-49C7-AAC9-B5087F5AC927}"/>
              </a:ext>
            </a:extLst>
          </p:cNvPr>
          <p:cNvSpPr>
            <a:spLocks noGrp="1"/>
          </p:cNvSpPr>
          <p:nvPr>
            <p:ph type="title"/>
          </p:nvPr>
        </p:nvSpPr>
        <p:spPr>
          <a:xfrm>
            <a:off x="1286933" y="1061660"/>
            <a:ext cx="9618133" cy="1043108"/>
          </a:xfrm>
        </p:spPr>
        <p:txBody>
          <a:bodyPr>
            <a:normAutofit/>
          </a:bodyPr>
          <a:lstStyle/>
          <a:p>
            <a:pPr algn="ctr"/>
            <a:r>
              <a:rPr lang="en-US" sz="4800"/>
              <a:t>AICPA Principles</a:t>
            </a:r>
          </a:p>
        </p:txBody>
      </p:sp>
      <p:sp>
        <p:nvSpPr>
          <p:cNvPr id="3" name="Content Placeholder 2">
            <a:extLst>
              <a:ext uri="{FF2B5EF4-FFF2-40B4-BE49-F238E27FC236}">
                <a16:creationId xmlns:a16="http://schemas.microsoft.com/office/drawing/2014/main" id="{B99E1213-1428-4617-B535-943C6B19C4B7}"/>
              </a:ext>
            </a:extLst>
          </p:cNvPr>
          <p:cNvSpPr>
            <a:spLocks noGrp="1"/>
          </p:cNvSpPr>
          <p:nvPr>
            <p:ph idx="1"/>
          </p:nvPr>
        </p:nvSpPr>
        <p:spPr>
          <a:xfrm>
            <a:off x="1286933" y="2226681"/>
            <a:ext cx="9618133" cy="3586290"/>
          </a:xfrm>
        </p:spPr>
        <p:txBody>
          <a:bodyPr>
            <a:normAutofit lnSpcReduction="10000"/>
          </a:bodyPr>
          <a:lstStyle/>
          <a:p>
            <a:pPr>
              <a:lnSpc>
                <a:spcPct val="110000"/>
              </a:lnSpc>
            </a:pPr>
            <a:r>
              <a:rPr lang="en-US" sz="1800" dirty="0">
                <a:solidFill>
                  <a:schemeClr val="tx1">
                    <a:lumMod val="85000"/>
                    <a:lumOff val="15000"/>
                  </a:schemeClr>
                </a:solidFill>
              </a:rPr>
              <a:t>1.400 Acts Discreditable 1.400.001 Acts Discreditable Rule .01 A member shall not commit an act </a:t>
            </a:r>
            <a:r>
              <a:rPr lang="en-US" sz="1800" b="1" i="1" dirty="0">
                <a:solidFill>
                  <a:schemeClr val="tx1">
                    <a:lumMod val="85000"/>
                    <a:lumOff val="15000"/>
                  </a:schemeClr>
                </a:solidFill>
              </a:rPr>
              <a:t>discreditable to the profession</a:t>
            </a:r>
            <a:r>
              <a:rPr lang="en-US" sz="1800" dirty="0">
                <a:solidFill>
                  <a:schemeClr val="tx1">
                    <a:lumMod val="85000"/>
                    <a:lumOff val="15000"/>
                  </a:schemeClr>
                </a:solidFill>
              </a:rPr>
              <a:t>. [Prior reference: paragraph .01 of ET section 501</a:t>
            </a:r>
          </a:p>
          <a:p>
            <a:pPr>
              <a:lnSpc>
                <a:spcPct val="110000"/>
              </a:lnSpc>
            </a:pPr>
            <a:endParaRPr lang="en-US" sz="1800" dirty="0">
              <a:solidFill>
                <a:schemeClr val="tx1">
                  <a:lumMod val="85000"/>
                  <a:lumOff val="15000"/>
                </a:schemeClr>
              </a:solidFill>
            </a:endParaRPr>
          </a:p>
          <a:p>
            <a:pPr>
              <a:lnSpc>
                <a:spcPct val="110000"/>
              </a:lnSpc>
            </a:pPr>
            <a:r>
              <a:rPr lang="en-US" sz="1800" dirty="0">
                <a:solidFill>
                  <a:schemeClr val="tx1">
                    <a:lumMod val="85000"/>
                    <a:lumOff val="15000"/>
                  </a:schemeClr>
                </a:solidFill>
              </a:rPr>
              <a:t>1.400.010 Discrimination and Harassment in Employment Practices .01 A member would be presumed to have committed an act discreditable to the profession, in violation of the “Acts Discreditable Rule” [1.400.001] if a final determination, no longer subject to appeal, is made by a </a:t>
            </a:r>
            <a:r>
              <a:rPr lang="en-US" sz="1800" b="1" i="1" dirty="0">
                <a:solidFill>
                  <a:schemeClr val="tx1">
                    <a:lumMod val="85000"/>
                    <a:lumOff val="15000"/>
                  </a:schemeClr>
                </a:solidFill>
              </a:rPr>
              <a:t>court or an administrative agency of competent jurisdiction that a member has violated any antidiscrimination laws of the United States, a state, or a municipality, including those related to sexual and other forms of harassment</a:t>
            </a:r>
            <a:r>
              <a:rPr lang="en-US" sz="1800" dirty="0">
                <a:solidFill>
                  <a:schemeClr val="tx1">
                    <a:lumMod val="85000"/>
                    <a:lumOff val="15000"/>
                  </a:schemeClr>
                </a:solidFill>
              </a:rPr>
              <a:t>. [Prior reference: paragraph .03 of ET section 501</a:t>
            </a:r>
          </a:p>
          <a:p>
            <a:pPr>
              <a:lnSpc>
                <a:spcPct val="110000"/>
              </a:lnSpc>
            </a:pPr>
            <a:endParaRPr lang="en-US" sz="900" dirty="0">
              <a:solidFill>
                <a:schemeClr val="tx1">
                  <a:lumMod val="85000"/>
                  <a:lumOff val="15000"/>
                </a:schemeClr>
              </a:solidFill>
            </a:endParaRPr>
          </a:p>
        </p:txBody>
      </p:sp>
    </p:spTree>
    <p:extLst>
      <p:ext uri="{BB962C8B-B14F-4D97-AF65-F5344CB8AC3E}">
        <p14:creationId xmlns:p14="http://schemas.microsoft.com/office/powerpoint/2010/main" val="2495427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B285-47D0-4E63-8C91-FA7EC0E4CEC2}"/>
              </a:ext>
            </a:extLst>
          </p:cNvPr>
          <p:cNvSpPr>
            <a:spLocks noGrp="1"/>
          </p:cNvSpPr>
          <p:nvPr>
            <p:ph type="title"/>
          </p:nvPr>
        </p:nvSpPr>
        <p:spPr/>
        <p:txBody>
          <a:bodyPr/>
          <a:lstStyle/>
          <a:p>
            <a:r>
              <a:rPr lang="en-US" dirty="0"/>
              <a:t>International Ethics Standards Board for Accountants (IESBA) - </a:t>
            </a:r>
          </a:p>
        </p:txBody>
      </p:sp>
      <p:sp>
        <p:nvSpPr>
          <p:cNvPr id="3" name="Content Placeholder 2">
            <a:extLst>
              <a:ext uri="{FF2B5EF4-FFF2-40B4-BE49-F238E27FC236}">
                <a16:creationId xmlns:a16="http://schemas.microsoft.com/office/drawing/2014/main" id="{577FB9FE-6E61-44A2-82A5-930C192CAB13}"/>
              </a:ext>
            </a:extLst>
          </p:cNvPr>
          <p:cNvSpPr>
            <a:spLocks noGrp="1"/>
          </p:cNvSpPr>
          <p:nvPr>
            <p:ph idx="1"/>
          </p:nvPr>
        </p:nvSpPr>
        <p:spPr/>
        <p:txBody>
          <a:bodyPr>
            <a:normAutofit fontScale="92500" lnSpcReduction="20000"/>
          </a:bodyPr>
          <a:lstStyle/>
          <a:p>
            <a:r>
              <a:rPr lang="en-US" b="1" dirty="0"/>
              <a:t>Fundamental Principle - Objectivity</a:t>
            </a:r>
          </a:p>
          <a:p>
            <a:endParaRPr lang="en-US" b="1" dirty="0"/>
          </a:p>
          <a:p>
            <a:r>
              <a:rPr lang="en-US" b="1" dirty="0"/>
              <a:t>R112.1</a:t>
            </a:r>
            <a:r>
              <a:rPr lang="en-US" dirty="0"/>
              <a:t>A professional accountant shall comply with the principle of objectivity, which requires an accountant </a:t>
            </a:r>
            <a:r>
              <a:rPr lang="en-US" b="1" i="1" dirty="0"/>
              <a:t>not to compromise professional or business judgment because of bias</a:t>
            </a:r>
            <a:r>
              <a:rPr lang="en-US" dirty="0"/>
              <a:t>, conflict of interest or undue influence of others.</a:t>
            </a:r>
          </a:p>
          <a:p>
            <a:endParaRPr lang="en-US" dirty="0"/>
          </a:p>
          <a:p>
            <a:r>
              <a:rPr lang="en-US" dirty="0"/>
              <a:t>Covers personal behavior </a:t>
            </a:r>
            <a:br>
              <a:rPr lang="en-US" dirty="0"/>
            </a:br>
            <a:br>
              <a:rPr lang="en-US" dirty="0"/>
            </a:br>
            <a:endParaRPr lang="en-US" dirty="0"/>
          </a:p>
        </p:txBody>
      </p:sp>
    </p:spTree>
    <p:extLst>
      <p:ext uri="{BB962C8B-B14F-4D97-AF65-F5344CB8AC3E}">
        <p14:creationId xmlns:p14="http://schemas.microsoft.com/office/powerpoint/2010/main" val="3004572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2EFC-F804-4F1A-92A4-22BE1B14F16E}"/>
              </a:ext>
            </a:extLst>
          </p:cNvPr>
          <p:cNvSpPr>
            <a:spLocks noGrp="1"/>
          </p:cNvSpPr>
          <p:nvPr>
            <p:ph type="title"/>
          </p:nvPr>
        </p:nvSpPr>
        <p:spPr/>
        <p:txBody>
          <a:bodyPr/>
          <a:lstStyle/>
          <a:p>
            <a:r>
              <a:rPr lang="en-US" dirty="0"/>
              <a:t>IESBA Standards, continued… </a:t>
            </a:r>
          </a:p>
        </p:txBody>
      </p:sp>
      <p:sp>
        <p:nvSpPr>
          <p:cNvPr id="3" name="Content Placeholder 2">
            <a:extLst>
              <a:ext uri="{FF2B5EF4-FFF2-40B4-BE49-F238E27FC236}">
                <a16:creationId xmlns:a16="http://schemas.microsoft.com/office/drawing/2014/main" id="{0E1D9398-01F0-4B8D-A0BA-B45E38A28C31}"/>
              </a:ext>
            </a:extLst>
          </p:cNvPr>
          <p:cNvSpPr>
            <a:spLocks noGrp="1"/>
          </p:cNvSpPr>
          <p:nvPr>
            <p:ph idx="1"/>
          </p:nvPr>
        </p:nvSpPr>
        <p:spPr>
          <a:xfrm>
            <a:off x="1130269" y="1781712"/>
            <a:ext cx="9603275" cy="3294576"/>
          </a:xfrm>
        </p:spPr>
        <p:txBody>
          <a:bodyPr>
            <a:normAutofit fontScale="70000" lnSpcReduction="20000"/>
          </a:bodyPr>
          <a:lstStyle/>
          <a:p>
            <a:r>
              <a:rPr lang="en-US" b="1" dirty="0"/>
              <a:t>Principle – Professional Behavior</a:t>
            </a:r>
          </a:p>
          <a:p>
            <a:endParaRPr lang="en-US" b="1" dirty="0"/>
          </a:p>
          <a:p>
            <a:r>
              <a:rPr lang="en-US" b="1" dirty="0"/>
              <a:t>R115.1  </a:t>
            </a:r>
            <a:r>
              <a:rPr lang="en-US" dirty="0"/>
              <a:t>A professional accountant shall comply with the principle of professional behavior, which requires an accountant to comply with relevant laws and regulations and </a:t>
            </a:r>
            <a:r>
              <a:rPr lang="en-US" b="1" i="1" dirty="0"/>
              <a:t>avoid any conduct that the accountant knows or should know might discredit the profession. </a:t>
            </a:r>
            <a:r>
              <a:rPr lang="en-US" dirty="0"/>
              <a:t>A professional accountant shall not knowingly engage in any business, occupation or activity that impairs or might impair the integrity, objectivity or good reputation of the profession, and as a result would be incompatible with the fundamental principles.</a:t>
            </a:r>
          </a:p>
          <a:p>
            <a:endParaRPr lang="en-US" dirty="0"/>
          </a:p>
          <a:p>
            <a:pPr marL="914400" lvl="2" indent="0">
              <a:buNone/>
            </a:pPr>
            <a:r>
              <a:rPr lang="en-US" dirty="0"/>
              <a:t>	</a:t>
            </a:r>
            <a:r>
              <a:rPr lang="en-US" sz="2300" b="1" i="1" dirty="0"/>
              <a:t>This specifically includes personal conduct</a:t>
            </a:r>
            <a:br>
              <a:rPr lang="en-US" dirty="0"/>
            </a:br>
            <a:br>
              <a:rPr lang="en-US" dirty="0"/>
            </a:br>
            <a:endParaRPr lang="en-US" dirty="0"/>
          </a:p>
        </p:txBody>
      </p:sp>
      <p:sp>
        <p:nvSpPr>
          <p:cNvPr id="4" name="Arrow: Right 3">
            <a:extLst>
              <a:ext uri="{FF2B5EF4-FFF2-40B4-BE49-F238E27FC236}">
                <a16:creationId xmlns:a16="http://schemas.microsoft.com/office/drawing/2014/main" id="{22EB6DEE-5518-42AD-BDE0-C17E4CE14A0A}"/>
              </a:ext>
            </a:extLst>
          </p:cNvPr>
          <p:cNvSpPr/>
          <p:nvPr/>
        </p:nvSpPr>
        <p:spPr>
          <a:xfrm>
            <a:off x="1130268" y="3922754"/>
            <a:ext cx="17282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385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597A-F4C6-4183-A76F-60107F9835CE}"/>
              </a:ext>
            </a:extLst>
          </p:cNvPr>
          <p:cNvSpPr>
            <a:spLocks noGrp="1"/>
          </p:cNvSpPr>
          <p:nvPr>
            <p:ph type="title"/>
          </p:nvPr>
        </p:nvSpPr>
        <p:spPr/>
        <p:txBody>
          <a:bodyPr/>
          <a:lstStyle/>
          <a:p>
            <a:r>
              <a:rPr lang="en-US" dirty="0"/>
              <a:t>Should we include private behavior? </a:t>
            </a:r>
            <a:br>
              <a:rPr lang="en-US" dirty="0"/>
            </a:br>
            <a:r>
              <a:rPr lang="en-US" dirty="0"/>
              <a:t>The </a:t>
            </a:r>
            <a:r>
              <a:rPr lang="en-US" dirty="0" err="1"/>
              <a:t>Krom</a:t>
            </a:r>
            <a:r>
              <a:rPr lang="en-US" dirty="0"/>
              <a:t> Study</a:t>
            </a:r>
          </a:p>
        </p:txBody>
      </p:sp>
      <p:sp>
        <p:nvSpPr>
          <p:cNvPr id="3" name="Content Placeholder 2">
            <a:extLst>
              <a:ext uri="{FF2B5EF4-FFF2-40B4-BE49-F238E27FC236}">
                <a16:creationId xmlns:a16="http://schemas.microsoft.com/office/drawing/2014/main" id="{FE64276A-9BC7-4FB0-8ADC-72FABEDD5133}"/>
              </a:ext>
            </a:extLst>
          </p:cNvPr>
          <p:cNvSpPr>
            <a:spLocks noGrp="1"/>
          </p:cNvSpPr>
          <p:nvPr>
            <p:ph idx="1"/>
          </p:nvPr>
        </p:nvSpPr>
        <p:spPr/>
        <p:txBody>
          <a:bodyPr>
            <a:normAutofit fontScale="85000" lnSpcReduction="10000"/>
          </a:bodyPr>
          <a:lstStyle/>
          <a:p>
            <a:r>
              <a:rPr lang="en-US" dirty="0"/>
              <a:t>“Social crime” violations comprised 10.3% of the disciplinary action taken by state boards of accountancy in four large states (California, Illinois, New York, Texas) during 2008–2014, highlight the </a:t>
            </a:r>
            <a:r>
              <a:rPr lang="en-US" b="1" i="1" dirty="0"/>
              <a:t>use of poor judgment in personal decisions that reflect poorly on one’s reputation and the profession.</a:t>
            </a:r>
          </a:p>
          <a:p>
            <a:r>
              <a:rPr lang="en-US" dirty="0"/>
              <a:t>Social crimes are personal behaviors that harm others. They violate societal norms of decency. Disciplinary actions for behaviors outside the scope of practice that relate to one’s personal behavior indicate the failure to maintain a good moral character, as do crimes or offenses involving “</a:t>
            </a:r>
            <a:r>
              <a:rPr lang="en-US" b="1" i="1" dirty="0"/>
              <a:t>moral turpitude</a:t>
            </a:r>
            <a:r>
              <a:rPr lang="en-US" dirty="0"/>
              <a:t>.” Moral turpitude is conduct that is considered </a:t>
            </a:r>
            <a:r>
              <a:rPr lang="en-US" b="1" i="1" dirty="0"/>
              <a:t>contrary to community standards of justice, honesty, or good morals</a:t>
            </a:r>
            <a:r>
              <a:rPr lang="en-US" dirty="0"/>
              <a:t>. It deviates from the behaviors envisioned under </a:t>
            </a:r>
            <a:r>
              <a:rPr lang="en-US" b="1" i="1" dirty="0"/>
              <a:t>the public interest principle.</a:t>
            </a:r>
          </a:p>
        </p:txBody>
      </p:sp>
    </p:spTree>
    <p:extLst>
      <p:ext uri="{BB962C8B-B14F-4D97-AF65-F5344CB8AC3E}">
        <p14:creationId xmlns:p14="http://schemas.microsoft.com/office/powerpoint/2010/main" val="11767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28D0-6A0F-4E63-ABF1-78AF5C348C52}"/>
              </a:ext>
            </a:extLst>
          </p:cNvPr>
          <p:cNvSpPr>
            <a:spLocks noGrp="1"/>
          </p:cNvSpPr>
          <p:nvPr>
            <p:ph type="title"/>
          </p:nvPr>
        </p:nvSpPr>
        <p:spPr/>
        <p:txBody>
          <a:bodyPr/>
          <a:lstStyle/>
          <a:p>
            <a:r>
              <a:rPr lang="en-US" dirty="0"/>
              <a:t>Such as?  (But see our new criminal rules…)</a:t>
            </a:r>
          </a:p>
        </p:txBody>
      </p:sp>
      <p:sp>
        <p:nvSpPr>
          <p:cNvPr id="3" name="Content Placeholder 2">
            <a:extLst>
              <a:ext uri="{FF2B5EF4-FFF2-40B4-BE49-F238E27FC236}">
                <a16:creationId xmlns:a16="http://schemas.microsoft.com/office/drawing/2014/main" id="{77502753-1A8B-4908-BEE0-DAC4434BA585}"/>
              </a:ext>
            </a:extLst>
          </p:cNvPr>
          <p:cNvSpPr>
            <a:spLocks noGrp="1"/>
          </p:cNvSpPr>
          <p:nvPr>
            <p:ph idx="1"/>
          </p:nvPr>
        </p:nvSpPr>
        <p:spPr>
          <a:xfrm>
            <a:off x="1130270" y="1728216"/>
            <a:ext cx="9603275" cy="3738129"/>
          </a:xfrm>
        </p:spPr>
        <p:txBody>
          <a:bodyPr>
            <a:normAutofit fontScale="77500" lnSpcReduction="20000"/>
          </a:bodyPr>
          <a:lstStyle/>
          <a:p>
            <a:r>
              <a:rPr lang="en-US" dirty="0"/>
              <a:t>Texas includes includes “criminal prosecution for a crime of </a:t>
            </a:r>
            <a:r>
              <a:rPr lang="en-US" b="1" i="1" dirty="0"/>
              <a:t>moral turpitude</a:t>
            </a:r>
            <a:r>
              <a:rPr lang="en-US" dirty="0"/>
              <a:t>, or a crime involving alcohol abuse or controlled substances, or a crime involving physical harm or the threat of physical harm” [22 Tex. Admin Code section 501.905(5), </a:t>
            </a:r>
            <a:r>
              <a:rPr lang="en-US" b="1" dirty="0">
                <a:hlinkClick r:id="rId2"/>
              </a:rPr>
              <a:t>http://bit.ly/2V8OJl0</a:t>
            </a:r>
            <a:r>
              <a:rPr lang="en-US" dirty="0"/>
              <a:t>].</a:t>
            </a:r>
          </a:p>
          <a:p>
            <a:r>
              <a:rPr lang="en-US" dirty="0"/>
              <a:t>The Rules of the Board of Regents in New York include as an example of unprofessional conduct “conduct in the practice of a profession which evidences </a:t>
            </a:r>
            <a:r>
              <a:rPr lang="en-US" b="1" i="1" dirty="0"/>
              <a:t>moral unfitness </a:t>
            </a:r>
            <a:r>
              <a:rPr lang="en-US" dirty="0"/>
              <a:t>to practice the profession” (Rules of the Board of Regents of the Office of the Professions in New York State, Part 29, section 29.1, </a:t>
            </a:r>
            <a:r>
              <a:rPr lang="en-US" b="1" dirty="0">
                <a:hlinkClick r:id="rId3"/>
              </a:rPr>
              <a:t>http://bit.ly/2wsMv5Y</a:t>
            </a:r>
            <a:r>
              <a:rPr lang="en-US" dirty="0"/>
              <a:t>).</a:t>
            </a:r>
          </a:p>
          <a:p>
            <a:r>
              <a:rPr lang="en-US" dirty="0"/>
              <a:t>Some states deal with “unprofessional conduct” in their administrative rules. For example, the New Jersey State Board of Accountancy lists “any conduct </a:t>
            </a:r>
            <a:r>
              <a:rPr lang="en-US" b="1" i="1" dirty="0"/>
              <a:t>reflecting adversely upon the licensee’s fitness to engage in the practice of public accountancy</a:t>
            </a:r>
            <a:r>
              <a:rPr lang="en-US" dirty="0"/>
              <a:t>” as one example of when a license may be revoked, suspended, or refused to be renewed by the board [New Jersey State Board of Accountancy Statutes, (45:2B-59), </a:t>
            </a:r>
            <a:r>
              <a:rPr lang="en-US" b="1" dirty="0">
                <a:hlinkClick r:id="rId4"/>
              </a:rPr>
              <a:t>http://bit.ly/327fpnU</a:t>
            </a:r>
            <a:r>
              <a:rPr lang="en-US" dirty="0"/>
              <a:t>].</a:t>
            </a:r>
          </a:p>
        </p:txBody>
      </p:sp>
    </p:spTree>
    <p:extLst>
      <p:ext uri="{BB962C8B-B14F-4D97-AF65-F5344CB8AC3E}">
        <p14:creationId xmlns:p14="http://schemas.microsoft.com/office/powerpoint/2010/main" val="244761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99FB41-10B8-4984-9BDD-F42140D795C8}"/>
              </a:ext>
            </a:extLst>
          </p:cNvPr>
          <p:cNvSpPr>
            <a:spLocks noGrp="1"/>
          </p:cNvSpPr>
          <p:nvPr>
            <p:ph type="title"/>
          </p:nvPr>
        </p:nvSpPr>
        <p:spPr>
          <a:xfrm>
            <a:off x="849683" y="1240076"/>
            <a:ext cx="2777397" cy="4584527"/>
          </a:xfrm>
        </p:spPr>
        <p:txBody>
          <a:bodyPr>
            <a:normAutofit/>
          </a:bodyPr>
          <a:lstStyle/>
          <a:p>
            <a:r>
              <a:rPr lang="en-US">
                <a:solidFill>
                  <a:srgbClr val="FFFFFF"/>
                </a:solidFill>
              </a:rPr>
              <a:t>Diversity in the Professions</a:t>
            </a:r>
          </a:p>
        </p:txBody>
      </p:sp>
      <p:sp>
        <p:nvSpPr>
          <p:cNvPr id="4" name="Content Placeholder 3">
            <a:extLst>
              <a:ext uri="{FF2B5EF4-FFF2-40B4-BE49-F238E27FC236}">
                <a16:creationId xmlns:a16="http://schemas.microsoft.com/office/drawing/2014/main" id="{BC673AFE-9002-45F9-BDFD-13DB3D38AB38}"/>
              </a:ext>
            </a:extLst>
          </p:cNvPr>
          <p:cNvSpPr>
            <a:spLocks noGrp="1"/>
          </p:cNvSpPr>
          <p:nvPr>
            <p:ph idx="1"/>
          </p:nvPr>
        </p:nvSpPr>
        <p:spPr>
          <a:xfrm>
            <a:off x="4911507" y="1205150"/>
            <a:ext cx="6034827" cy="4916465"/>
          </a:xfrm>
        </p:spPr>
        <p:txBody>
          <a:bodyPr anchor="t">
            <a:normAutofit/>
          </a:bodyPr>
          <a:lstStyle/>
          <a:p>
            <a:r>
              <a:rPr lang="en-US" dirty="0"/>
              <a:t>An Empirical Analysis of Diversity in the Legal Profession (2014):</a:t>
            </a:r>
          </a:p>
          <a:p>
            <a:pPr marL="457200" indent="0">
              <a:spcBef>
                <a:spcPts val="1200"/>
              </a:spcBef>
              <a:buNone/>
            </a:pPr>
            <a:r>
              <a:rPr lang="en-US" dirty="0"/>
              <a:t>“to become a legal professional, an individual must pass through a number of filters that are </a:t>
            </a:r>
            <a:r>
              <a:rPr lang="en-US" b="1" i="1" dirty="0"/>
              <a:t>either controlled by the legal profession</a:t>
            </a:r>
            <a:r>
              <a:rPr lang="en-US" dirty="0"/>
              <a:t> or are beyond its control.”</a:t>
            </a:r>
          </a:p>
          <a:p>
            <a:r>
              <a:rPr lang="en-US" dirty="0"/>
              <a:t>Findings:</a:t>
            </a:r>
          </a:p>
          <a:p>
            <a:pPr lvl="1"/>
            <a:r>
              <a:rPr lang="en-US" dirty="0"/>
              <a:t>People of color are significantly under represented in law, but </a:t>
            </a:r>
          </a:p>
          <a:p>
            <a:pPr lvl="1"/>
            <a:r>
              <a:rPr lang="en-US" dirty="0"/>
              <a:t>Same is true for most high prestige professions </a:t>
            </a:r>
          </a:p>
          <a:p>
            <a:pPr marL="457200" lvl="1" indent="0">
              <a:buNone/>
            </a:pPr>
            <a:endParaRPr lang="en-US" dirty="0"/>
          </a:p>
          <a:p>
            <a:endParaRPr lang="en-US" dirty="0"/>
          </a:p>
        </p:txBody>
      </p:sp>
    </p:spTree>
    <p:extLst>
      <p:ext uri="{BB962C8B-B14F-4D97-AF65-F5344CB8AC3E}">
        <p14:creationId xmlns:p14="http://schemas.microsoft.com/office/powerpoint/2010/main" val="3642055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014BF94-4DFC-4A65-99BF-76277891E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255C7B1-10DA-4D61-B560-5E1F081B3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50237A-620B-471C-9993-689BADEDAC26}"/>
              </a:ext>
            </a:extLst>
          </p:cNvPr>
          <p:cNvSpPr>
            <a:spLocks noGrp="1"/>
          </p:cNvSpPr>
          <p:nvPr>
            <p:ph type="title"/>
          </p:nvPr>
        </p:nvSpPr>
        <p:spPr>
          <a:xfrm>
            <a:off x="1121028" y="948706"/>
            <a:ext cx="4507707" cy="1049235"/>
          </a:xfrm>
        </p:spPr>
        <p:txBody>
          <a:bodyPr>
            <a:normAutofit/>
          </a:bodyPr>
          <a:lstStyle/>
          <a:p>
            <a:r>
              <a:rPr lang="en-US" dirty="0"/>
              <a:t>What about personal conduct?</a:t>
            </a:r>
          </a:p>
        </p:txBody>
      </p:sp>
      <p:pic>
        <p:nvPicPr>
          <p:cNvPr id="14" name="Picture 13">
            <a:extLst>
              <a:ext uri="{FF2B5EF4-FFF2-40B4-BE49-F238E27FC236}">
                <a16:creationId xmlns:a16="http://schemas.microsoft.com/office/drawing/2014/main" id="{88C29B8B-A62C-43CE-92FF-12EAA1D01B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60419" b="36564"/>
          <a:stretch/>
        </p:blipFill>
        <p:spPr>
          <a:xfrm>
            <a:off x="1125460" y="643464"/>
            <a:ext cx="4526280" cy="155448"/>
          </a:xfrm>
          <a:prstGeom prst="rect">
            <a:avLst/>
          </a:prstGeom>
          <a:noFill/>
          <a:ln>
            <a:noFill/>
          </a:ln>
        </p:spPr>
      </p:pic>
      <p:sp>
        <p:nvSpPr>
          <p:cNvPr id="3" name="Content Placeholder 2">
            <a:extLst>
              <a:ext uri="{FF2B5EF4-FFF2-40B4-BE49-F238E27FC236}">
                <a16:creationId xmlns:a16="http://schemas.microsoft.com/office/drawing/2014/main" id="{7C06F091-B204-49C7-BCA7-7BEA05DCC6DE}"/>
              </a:ext>
            </a:extLst>
          </p:cNvPr>
          <p:cNvSpPr>
            <a:spLocks noGrp="1"/>
          </p:cNvSpPr>
          <p:nvPr>
            <p:ph idx="1"/>
          </p:nvPr>
        </p:nvSpPr>
        <p:spPr>
          <a:xfrm>
            <a:off x="1121030" y="2167151"/>
            <a:ext cx="4503066" cy="3299194"/>
          </a:xfrm>
        </p:spPr>
        <p:txBody>
          <a:bodyPr>
            <a:normAutofit fontScale="92500" lnSpcReduction="10000"/>
          </a:bodyPr>
          <a:lstStyle/>
          <a:p>
            <a:pPr marL="0" indent="0">
              <a:buNone/>
            </a:pPr>
            <a:r>
              <a:rPr lang="en-US" i="1" dirty="0"/>
              <a:t>Hale v. Committee on Character and Fitness for the State of Illinois, 335 F.3d 678 (Ill. 2003) – related Seventh Circuit case No. 02-1716 (July 2003)</a:t>
            </a:r>
          </a:p>
          <a:p>
            <a:pPr marL="0" indent="0">
              <a:buNone/>
            </a:pPr>
            <a:endParaRPr lang="en-US" dirty="0"/>
          </a:p>
          <a:p>
            <a:pPr marL="0" indent="0">
              <a:buNone/>
            </a:pPr>
            <a:r>
              <a:rPr lang="en-US" dirty="0"/>
              <a:t>Matthew Hale was the head of the white supremacist organization, The World Church of the Creator </a:t>
            </a:r>
          </a:p>
          <a:p>
            <a:pPr marL="0" indent="0">
              <a:buNone/>
            </a:pPr>
            <a:endParaRPr lang="en-US" dirty="0"/>
          </a:p>
        </p:txBody>
      </p:sp>
      <p:pic>
        <p:nvPicPr>
          <p:cNvPr id="5" name="Picture 4" descr="A picture containing text&#10;&#10;Description automatically generated">
            <a:extLst>
              <a:ext uri="{FF2B5EF4-FFF2-40B4-BE49-F238E27FC236}">
                <a16:creationId xmlns:a16="http://schemas.microsoft.com/office/drawing/2014/main" id="{A64F6E0F-114A-4E24-A73B-4C4545486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3869" y="805583"/>
            <a:ext cx="3101525" cy="4660762"/>
          </a:xfrm>
          <a:prstGeom prst="rect">
            <a:avLst/>
          </a:prstGeom>
        </p:spPr>
      </p:pic>
      <p:pic>
        <p:nvPicPr>
          <p:cNvPr id="16" name="Picture 15">
            <a:extLst>
              <a:ext uri="{FF2B5EF4-FFF2-40B4-BE49-F238E27FC236}">
                <a16:creationId xmlns:a16="http://schemas.microsoft.com/office/drawing/2014/main" id="{F873EA42-E9E9-4806-A9F6-1718BE38B72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18" name="Straight Connector 17">
            <a:extLst>
              <a:ext uri="{FF2B5EF4-FFF2-40B4-BE49-F238E27FC236}">
                <a16:creationId xmlns:a16="http://schemas.microsoft.com/office/drawing/2014/main" id="{A99D5523-0BC8-4D5A-871C-69C0725E73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47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8A6B-6CE6-471B-929C-870F7C721895}"/>
              </a:ext>
            </a:extLst>
          </p:cNvPr>
          <p:cNvSpPr>
            <a:spLocks noGrp="1"/>
          </p:cNvSpPr>
          <p:nvPr>
            <p:ph type="title"/>
          </p:nvPr>
        </p:nvSpPr>
        <p:spPr>
          <a:xfrm>
            <a:off x="1131052" y="958037"/>
            <a:ext cx="9605635" cy="633019"/>
          </a:xfrm>
        </p:spPr>
        <p:txBody>
          <a:bodyPr/>
          <a:lstStyle/>
          <a:p>
            <a:r>
              <a:rPr lang="en-US" dirty="0"/>
              <a:t>So what do we control?  </a:t>
            </a:r>
            <a:r>
              <a:rPr lang="en-US" i="1" dirty="0"/>
              <a:t>(or do we?) </a:t>
            </a:r>
          </a:p>
        </p:txBody>
      </p:sp>
      <p:sp>
        <p:nvSpPr>
          <p:cNvPr id="4" name="Content Placeholder 3">
            <a:extLst>
              <a:ext uri="{FF2B5EF4-FFF2-40B4-BE49-F238E27FC236}">
                <a16:creationId xmlns:a16="http://schemas.microsoft.com/office/drawing/2014/main" id="{05825D80-FB49-4C56-86DE-981AC3D45C5D}"/>
              </a:ext>
            </a:extLst>
          </p:cNvPr>
          <p:cNvSpPr>
            <a:spLocks noGrp="1"/>
          </p:cNvSpPr>
          <p:nvPr>
            <p:ph sz="half" idx="1"/>
          </p:nvPr>
        </p:nvSpPr>
        <p:spPr>
          <a:xfrm>
            <a:off x="1131052" y="1782073"/>
            <a:ext cx="4645152" cy="3356855"/>
          </a:xfrm>
          <a:ln w="12700">
            <a:solidFill>
              <a:schemeClr val="tx1"/>
            </a:solidFill>
          </a:ln>
        </p:spPr>
        <p:txBody>
          <a:bodyPr>
            <a:normAutofit fontScale="92500"/>
          </a:bodyPr>
          <a:lstStyle/>
          <a:p>
            <a:pPr marL="0" indent="0">
              <a:buNone/>
            </a:pPr>
            <a:r>
              <a:rPr lang="en-US" u="sng" dirty="0"/>
              <a:t>Lawyers</a:t>
            </a:r>
          </a:p>
          <a:p>
            <a:r>
              <a:rPr lang="en-US" dirty="0"/>
              <a:t>Bias in the bar exam</a:t>
            </a:r>
          </a:p>
          <a:p>
            <a:r>
              <a:rPr lang="en-US" dirty="0"/>
              <a:t>Linguistic/cultural specific issues</a:t>
            </a:r>
          </a:p>
          <a:p>
            <a:r>
              <a:rPr lang="en-US" dirty="0"/>
              <a:t>Reliance on LSAT/GPA</a:t>
            </a:r>
          </a:p>
          <a:p>
            <a:r>
              <a:rPr lang="en-US" dirty="0"/>
              <a:t>Character &amp; Fitness </a:t>
            </a:r>
          </a:p>
          <a:p>
            <a:r>
              <a:rPr lang="en-US" dirty="0"/>
              <a:t>The diploma privilege and “reading the law” movements</a:t>
            </a:r>
          </a:p>
        </p:txBody>
      </p:sp>
      <p:sp>
        <p:nvSpPr>
          <p:cNvPr id="5" name="Content Placeholder 4">
            <a:extLst>
              <a:ext uri="{FF2B5EF4-FFF2-40B4-BE49-F238E27FC236}">
                <a16:creationId xmlns:a16="http://schemas.microsoft.com/office/drawing/2014/main" id="{C30FB04A-0A50-462C-BDD3-999151823CA7}"/>
              </a:ext>
            </a:extLst>
          </p:cNvPr>
          <p:cNvSpPr>
            <a:spLocks noGrp="1"/>
          </p:cNvSpPr>
          <p:nvPr>
            <p:ph sz="half" idx="2"/>
          </p:nvPr>
        </p:nvSpPr>
        <p:spPr>
          <a:xfrm>
            <a:off x="6095607" y="1782074"/>
            <a:ext cx="4641080" cy="3356854"/>
          </a:xfrm>
          <a:ln w="12700">
            <a:solidFill>
              <a:schemeClr val="tx1"/>
            </a:solidFill>
          </a:ln>
        </p:spPr>
        <p:txBody>
          <a:bodyPr>
            <a:normAutofit fontScale="92500"/>
          </a:bodyPr>
          <a:lstStyle/>
          <a:p>
            <a:pPr marL="0" indent="0">
              <a:buNone/>
            </a:pPr>
            <a:r>
              <a:rPr lang="en-US" u="sng" dirty="0"/>
              <a:t>Accountants</a:t>
            </a:r>
          </a:p>
          <a:p>
            <a:r>
              <a:rPr lang="en-US" dirty="0"/>
              <a:t>Bias in the exam</a:t>
            </a:r>
          </a:p>
          <a:p>
            <a:r>
              <a:rPr lang="en-US" dirty="0"/>
              <a:t>Linguistic/cultural specific issues</a:t>
            </a:r>
          </a:p>
          <a:p>
            <a:r>
              <a:rPr lang="en-US" dirty="0"/>
              <a:t>CPA Experience requirements (UAA 1 year in PA/WV; more elsewhere)</a:t>
            </a:r>
          </a:p>
          <a:p>
            <a:r>
              <a:rPr lang="en-US" dirty="0"/>
              <a:t>Good moral character</a:t>
            </a:r>
          </a:p>
          <a:p>
            <a:r>
              <a:rPr lang="en-US" dirty="0"/>
              <a:t>Act 53 of 2020</a:t>
            </a:r>
          </a:p>
        </p:txBody>
      </p:sp>
      <p:sp>
        <p:nvSpPr>
          <p:cNvPr id="8" name="TextBox 7">
            <a:extLst>
              <a:ext uri="{FF2B5EF4-FFF2-40B4-BE49-F238E27FC236}">
                <a16:creationId xmlns:a16="http://schemas.microsoft.com/office/drawing/2014/main" id="{28A3867C-97AE-4CC5-BA98-41EDE6D0C1EA}"/>
              </a:ext>
            </a:extLst>
          </p:cNvPr>
          <p:cNvSpPr txBox="1"/>
          <p:nvPr/>
        </p:nvSpPr>
        <p:spPr>
          <a:xfrm>
            <a:off x="1131052" y="5468112"/>
            <a:ext cx="9521708" cy="369332"/>
          </a:xfrm>
          <a:prstGeom prst="rect">
            <a:avLst/>
          </a:prstGeom>
          <a:noFill/>
        </p:spPr>
        <p:txBody>
          <a:bodyPr wrap="square" rtlCol="0">
            <a:spAutoFit/>
          </a:bodyPr>
          <a:lstStyle/>
          <a:p>
            <a:pPr algn="ctr"/>
            <a:r>
              <a:rPr lang="en-US" i="1" dirty="0"/>
              <a:t>We also control our reactions to the results of the factors we don’t control… </a:t>
            </a:r>
          </a:p>
        </p:txBody>
      </p:sp>
    </p:spTree>
    <p:extLst>
      <p:ext uri="{BB962C8B-B14F-4D97-AF65-F5344CB8AC3E}">
        <p14:creationId xmlns:p14="http://schemas.microsoft.com/office/powerpoint/2010/main" val="190005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E1EC4-39AA-4E62-8E17-99E1350883A7}"/>
              </a:ext>
            </a:extLst>
          </p:cNvPr>
          <p:cNvSpPr>
            <a:spLocks noGrp="1"/>
          </p:cNvSpPr>
          <p:nvPr>
            <p:ph type="title"/>
          </p:nvPr>
        </p:nvSpPr>
        <p:spPr/>
        <p:txBody>
          <a:bodyPr/>
          <a:lstStyle/>
          <a:p>
            <a:r>
              <a:rPr lang="en-US" dirty="0"/>
              <a:t>Act 53 of 2020</a:t>
            </a:r>
          </a:p>
        </p:txBody>
      </p:sp>
      <p:sp>
        <p:nvSpPr>
          <p:cNvPr id="5" name="Content Placeholder 4">
            <a:extLst>
              <a:ext uri="{FF2B5EF4-FFF2-40B4-BE49-F238E27FC236}">
                <a16:creationId xmlns:a16="http://schemas.microsoft.com/office/drawing/2014/main" id="{E05BF91E-58CC-4D9A-8F88-514FBDED6152}"/>
              </a:ext>
            </a:extLst>
          </p:cNvPr>
          <p:cNvSpPr>
            <a:spLocks noGrp="1"/>
          </p:cNvSpPr>
          <p:nvPr>
            <p:ph idx="1"/>
          </p:nvPr>
        </p:nvSpPr>
        <p:spPr>
          <a:xfrm>
            <a:off x="1130271" y="1828800"/>
            <a:ext cx="8196610" cy="3637545"/>
          </a:xfrm>
        </p:spPr>
        <p:txBody>
          <a:bodyPr>
            <a:normAutofit fontScale="92500" lnSpcReduction="20000"/>
          </a:bodyPr>
          <a:lstStyle/>
          <a:p>
            <a:r>
              <a:rPr lang="en-US" dirty="0"/>
              <a:t>Changes the way in which the PA Board of Accountancy handles applicants with criminal convictions</a:t>
            </a:r>
          </a:p>
          <a:p>
            <a:r>
              <a:rPr lang="en-US" dirty="0"/>
              <a:t>“Prohibits BPOA’s licensing boards and commissions from denying licensure based on considerations of “good moral character,” “crimes of moral turpitude,” or “ethical or honest practice.” </a:t>
            </a:r>
            <a:r>
              <a:rPr lang="en-US" dirty="0">
                <a:hlinkClick r:id="rId2"/>
              </a:rPr>
              <a:t>PA Best Practices </a:t>
            </a:r>
            <a:endParaRPr lang="en-US" dirty="0"/>
          </a:p>
          <a:p>
            <a:r>
              <a:rPr lang="en-US" dirty="0"/>
              <a:t>Two step process – listed criminal convictions and then individualized assessment</a:t>
            </a:r>
          </a:p>
          <a:p>
            <a:r>
              <a:rPr lang="en-US" dirty="0"/>
              <a:t>Exceptions for sexual crimes, crimes of violence, certain drug crimes</a:t>
            </a:r>
          </a:p>
          <a:p>
            <a:endParaRPr lang="en-US" dirty="0"/>
          </a:p>
          <a:p>
            <a:endParaRPr lang="en-US" dirty="0"/>
          </a:p>
        </p:txBody>
      </p:sp>
      <p:sp>
        <p:nvSpPr>
          <p:cNvPr id="6" name="TextBox 5">
            <a:extLst>
              <a:ext uri="{FF2B5EF4-FFF2-40B4-BE49-F238E27FC236}">
                <a16:creationId xmlns:a16="http://schemas.microsoft.com/office/drawing/2014/main" id="{D8A76794-1B2B-4E5A-90D4-5CFB3D86C6CC}"/>
              </a:ext>
            </a:extLst>
          </p:cNvPr>
          <p:cNvSpPr txBox="1"/>
          <p:nvPr/>
        </p:nvSpPr>
        <p:spPr>
          <a:xfrm>
            <a:off x="9464040" y="1828800"/>
            <a:ext cx="2395728" cy="3539430"/>
          </a:xfrm>
          <a:prstGeom prst="rect">
            <a:avLst/>
          </a:prstGeom>
          <a:solidFill>
            <a:schemeClr val="accent1">
              <a:lumMod val="60000"/>
              <a:lumOff val="40000"/>
            </a:schemeClr>
          </a:solidFill>
        </p:spPr>
        <p:txBody>
          <a:bodyPr wrap="square" rtlCol="0">
            <a:spAutoFit/>
          </a:bodyPr>
          <a:lstStyle/>
          <a:p>
            <a:endParaRPr lang="en-US" sz="2800" dirty="0"/>
          </a:p>
          <a:p>
            <a:endParaRPr lang="en-US" sz="2800" dirty="0"/>
          </a:p>
          <a:p>
            <a:pPr algn="ctr"/>
            <a:r>
              <a:rPr lang="en-US" sz="2800" dirty="0"/>
              <a:t>Does this hurt or help diverse applicants?</a:t>
            </a:r>
          </a:p>
          <a:p>
            <a:endParaRPr lang="en-US" sz="2800" dirty="0"/>
          </a:p>
          <a:p>
            <a:endParaRPr lang="en-US" sz="2800" dirty="0"/>
          </a:p>
        </p:txBody>
      </p:sp>
    </p:spTree>
    <p:extLst>
      <p:ext uri="{BB962C8B-B14F-4D97-AF65-F5344CB8AC3E}">
        <p14:creationId xmlns:p14="http://schemas.microsoft.com/office/powerpoint/2010/main" val="179497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9470B-BE13-4765-A40D-AAC3133D3EF3}"/>
              </a:ext>
            </a:extLst>
          </p:cNvPr>
          <p:cNvSpPr>
            <a:spLocks noGrp="1"/>
          </p:cNvSpPr>
          <p:nvPr>
            <p:ph type="title"/>
          </p:nvPr>
        </p:nvSpPr>
        <p:spPr>
          <a:xfrm>
            <a:off x="849683" y="1240076"/>
            <a:ext cx="2777397" cy="4584527"/>
          </a:xfrm>
        </p:spPr>
        <p:txBody>
          <a:bodyPr>
            <a:normAutofit/>
          </a:bodyPr>
          <a:lstStyle/>
          <a:p>
            <a:r>
              <a:rPr lang="en-US">
                <a:solidFill>
                  <a:srgbClr val="FFFFFF"/>
                </a:solidFill>
              </a:rPr>
              <a:t>Bias in the Profession</a:t>
            </a:r>
          </a:p>
        </p:txBody>
      </p:sp>
      <p:sp>
        <p:nvSpPr>
          <p:cNvPr id="3" name="Content Placeholder 2">
            <a:extLst>
              <a:ext uri="{FF2B5EF4-FFF2-40B4-BE49-F238E27FC236}">
                <a16:creationId xmlns:a16="http://schemas.microsoft.com/office/drawing/2014/main" id="{176F5D82-31B4-4F32-A03D-23B551D9763C}"/>
              </a:ext>
            </a:extLst>
          </p:cNvPr>
          <p:cNvSpPr>
            <a:spLocks noGrp="1"/>
          </p:cNvSpPr>
          <p:nvPr>
            <p:ph idx="1"/>
          </p:nvPr>
        </p:nvSpPr>
        <p:spPr>
          <a:xfrm>
            <a:off x="4705594" y="1240077"/>
            <a:ext cx="6034827" cy="4916465"/>
          </a:xfrm>
        </p:spPr>
        <p:txBody>
          <a:bodyPr anchor="t">
            <a:normAutofit/>
          </a:bodyPr>
          <a:lstStyle/>
          <a:p>
            <a:pPr marL="0" indent="0">
              <a:buNone/>
            </a:pPr>
            <a:r>
              <a:rPr lang="en-US" sz="2800" dirty="0"/>
              <a:t>Do the professions need to address unconscious bias as part of the professional licensure and professional ethics process?</a:t>
            </a:r>
          </a:p>
          <a:p>
            <a:pPr marL="0" indent="0">
              <a:buNone/>
            </a:pPr>
            <a:endParaRPr lang="en-US" sz="2800" dirty="0"/>
          </a:p>
          <a:p>
            <a:pPr marL="0" indent="0">
              <a:buNone/>
            </a:pPr>
            <a:r>
              <a:rPr lang="en-US" sz="2800" dirty="0"/>
              <a:t>How about conscious bias?</a:t>
            </a:r>
          </a:p>
          <a:p>
            <a:pPr marL="0" indent="0">
              <a:buNone/>
            </a:pPr>
            <a:endParaRPr lang="en-US" sz="2800" dirty="0"/>
          </a:p>
          <a:p>
            <a:pPr marL="0" indent="0">
              <a:buNone/>
            </a:pPr>
            <a:r>
              <a:rPr lang="en-US" sz="2800" dirty="0"/>
              <a:t>If so, how?</a:t>
            </a:r>
          </a:p>
        </p:txBody>
      </p:sp>
      <p:sp>
        <p:nvSpPr>
          <p:cNvPr id="4" name="Rectangle 3">
            <a:extLst>
              <a:ext uri="{FF2B5EF4-FFF2-40B4-BE49-F238E27FC236}">
                <a16:creationId xmlns:a16="http://schemas.microsoft.com/office/drawing/2014/main" id="{31A649DB-7F92-48EB-AD67-61168798B92B}"/>
              </a:ext>
            </a:extLst>
          </p:cNvPr>
          <p:cNvSpPr/>
          <p:nvPr/>
        </p:nvSpPr>
        <p:spPr>
          <a:xfrm>
            <a:off x="8577072" y="4992624"/>
            <a:ext cx="3191256" cy="1632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Less about who we are as a profession, more about how we practice as a profession</a:t>
            </a:r>
          </a:p>
        </p:txBody>
      </p:sp>
    </p:spTree>
    <p:extLst>
      <p:ext uri="{BB962C8B-B14F-4D97-AF65-F5344CB8AC3E}">
        <p14:creationId xmlns:p14="http://schemas.microsoft.com/office/powerpoint/2010/main" val="413005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2EC2-2E8E-4E14-BB29-FB52F5D58699}"/>
              </a:ext>
            </a:extLst>
          </p:cNvPr>
          <p:cNvSpPr>
            <a:spLocks noGrp="1"/>
          </p:cNvSpPr>
          <p:nvPr>
            <p:ph type="title"/>
          </p:nvPr>
        </p:nvSpPr>
        <p:spPr/>
        <p:txBody>
          <a:bodyPr/>
          <a:lstStyle/>
          <a:p>
            <a:r>
              <a:rPr lang="en-US" dirty="0"/>
              <a:t>Cultural Competency</a:t>
            </a:r>
            <a:br>
              <a:rPr lang="en-US" dirty="0"/>
            </a:br>
            <a:endParaRPr lang="en-US" dirty="0"/>
          </a:p>
        </p:txBody>
      </p:sp>
      <p:sp>
        <p:nvSpPr>
          <p:cNvPr id="3" name="Content Placeholder 2">
            <a:extLst>
              <a:ext uri="{FF2B5EF4-FFF2-40B4-BE49-F238E27FC236}">
                <a16:creationId xmlns:a16="http://schemas.microsoft.com/office/drawing/2014/main" id="{3395AD5B-DA86-4E7F-8D57-6F1D48FDF14E}"/>
              </a:ext>
            </a:extLst>
          </p:cNvPr>
          <p:cNvSpPr>
            <a:spLocks noGrp="1"/>
          </p:cNvSpPr>
          <p:nvPr>
            <p:ph idx="1"/>
          </p:nvPr>
        </p:nvSpPr>
        <p:spPr/>
        <p:txBody>
          <a:bodyPr/>
          <a:lstStyle/>
          <a:p>
            <a:r>
              <a:rPr lang="en-US" dirty="0"/>
              <a:t>The goal of striving for cultural competence is to remove barriers to access” as cultural differences can obstruct communication and trust between a [professional] and her client.  Barriers to access occur when misunderstandings or miscommunication prevent successful representation.  With increased cross-cultural competency, [professionals] have a better ability to build trusting relationships and communicate with their clients. </a:t>
            </a:r>
          </a:p>
        </p:txBody>
      </p:sp>
    </p:spTree>
    <p:extLst>
      <p:ext uri="{BB962C8B-B14F-4D97-AF65-F5344CB8AC3E}">
        <p14:creationId xmlns:p14="http://schemas.microsoft.com/office/powerpoint/2010/main" val="140007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92346-29CC-45D4-8B99-C46196D26DE4}"/>
              </a:ext>
            </a:extLst>
          </p:cNvPr>
          <p:cNvSpPr>
            <a:spLocks noGrp="1"/>
          </p:cNvSpPr>
          <p:nvPr>
            <p:ph type="title"/>
          </p:nvPr>
        </p:nvSpPr>
        <p:spPr/>
        <p:txBody>
          <a:bodyPr/>
          <a:lstStyle/>
          <a:p>
            <a:r>
              <a:rPr lang="en-US" dirty="0"/>
              <a:t>Implicit Bias – The Perception Institute</a:t>
            </a:r>
          </a:p>
        </p:txBody>
      </p:sp>
      <p:sp>
        <p:nvSpPr>
          <p:cNvPr id="3" name="Content Placeholder 2">
            <a:extLst>
              <a:ext uri="{FF2B5EF4-FFF2-40B4-BE49-F238E27FC236}">
                <a16:creationId xmlns:a16="http://schemas.microsoft.com/office/drawing/2014/main" id="{19632DB8-DB99-4081-ACB3-957F4FE2DD1C}"/>
              </a:ext>
            </a:extLst>
          </p:cNvPr>
          <p:cNvSpPr>
            <a:spLocks noGrp="1"/>
          </p:cNvSpPr>
          <p:nvPr>
            <p:ph idx="1"/>
          </p:nvPr>
        </p:nvSpPr>
        <p:spPr/>
        <p:txBody>
          <a:bodyPr/>
          <a:lstStyle/>
          <a:p>
            <a:r>
              <a:rPr lang="en-US" dirty="0"/>
              <a:t>Thoughts and feelings are “implicit” if we are unaware of them or mistaken about their nature. We have a bias when, rather than being neutral, we have a preference for (or aversion to) a person or group of people. Thus, we use the term “implicit bias” to describe when we have attitudes towards people or associate stereotypes with them without our conscious knowledge. A fairly commonplace example of this is seen in studies that show that white people will frequently associate criminality with black people without even realizing they’re doing it.</a:t>
            </a:r>
          </a:p>
        </p:txBody>
      </p:sp>
      <p:sp>
        <p:nvSpPr>
          <p:cNvPr id="4" name="TextBox 3">
            <a:extLst>
              <a:ext uri="{FF2B5EF4-FFF2-40B4-BE49-F238E27FC236}">
                <a16:creationId xmlns:a16="http://schemas.microsoft.com/office/drawing/2014/main" id="{72FABAFB-AC0E-4EF5-8A5B-420CF3A6226D}"/>
              </a:ext>
            </a:extLst>
          </p:cNvPr>
          <p:cNvSpPr txBox="1"/>
          <p:nvPr/>
        </p:nvSpPr>
        <p:spPr>
          <a:xfrm>
            <a:off x="7964424" y="5285232"/>
            <a:ext cx="3703320" cy="369332"/>
          </a:xfrm>
          <a:prstGeom prst="rect">
            <a:avLst/>
          </a:prstGeom>
          <a:solidFill>
            <a:schemeClr val="accent1">
              <a:lumMod val="60000"/>
              <a:lumOff val="40000"/>
            </a:schemeClr>
          </a:solidFill>
        </p:spPr>
        <p:txBody>
          <a:bodyPr wrap="square" rtlCol="0">
            <a:spAutoFit/>
          </a:bodyPr>
          <a:lstStyle/>
          <a:p>
            <a:r>
              <a:rPr lang="en-US" dirty="0">
                <a:hlinkClick r:id="rId2"/>
              </a:rPr>
              <a:t>The Harvard Implicit Bias Project</a:t>
            </a:r>
            <a:endParaRPr lang="en-US" dirty="0"/>
          </a:p>
        </p:txBody>
      </p:sp>
    </p:spTree>
    <p:extLst>
      <p:ext uri="{BB962C8B-B14F-4D97-AF65-F5344CB8AC3E}">
        <p14:creationId xmlns:p14="http://schemas.microsoft.com/office/powerpoint/2010/main" val="427712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61D4-5E8A-44A6-9EEF-B392AB428CEC}"/>
              </a:ext>
            </a:extLst>
          </p:cNvPr>
          <p:cNvSpPr>
            <a:spLocks noGrp="1"/>
          </p:cNvSpPr>
          <p:nvPr>
            <p:ph type="title"/>
          </p:nvPr>
        </p:nvSpPr>
        <p:spPr/>
        <p:txBody>
          <a:bodyPr/>
          <a:lstStyle/>
          <a:p>
            <a:r>
              <a:rPr lang="en-US" dirty="0"/>
              <a:t>ABA Proposed Standard 303</a:t>
            </a:r>
          </a:p>
        </p:txBody>
      </p:sp>
      <p:sp>
        <p:nvSpPr>
          <p:cNvPr id="3" name="Content Placeholder 2">
            <a:extLst>
              <a:ext uri="{FF2B5EF4-FFF2-40B4-BE49-F238E27FC236}">
                <a16:creationId xmlns:a16="http://schemas.microsoft.com/office/drawing/2014/main" id="{CFA15F98-C96E-4E63-97E1-02F2E0D20CFD}"/>
              </a:ext>
            </a:extLst>
          </p:cNvPr>
          <p:cNvSpPr>
            <a:spLocks noGrp="1"/>
          </p:cNvSpPr>
          <p:nvPr>
            <p:ph idx="1"/>
          </p:nvPr>
        </p:nvSpPr>
        <p:spPr/>
        <p:txBody>
          <a:bodyPr/>
          <a:lstStyle/>
          <a:p>
            <a:pPr marL="0" indent="0">
              <a:buNone/>
            </a:pPr>
            <a:r>
              <a:rPr lang="en-US" dirty="0"/>
              <a:t>(c) A law school shall provide training and education to law students on bias, cross-cultural competency, and racism: </a:t>
            </a:r>
          </a:p>
          <a:p>
            <a:pPr marL="457200" lvl="1" indent="0">
              <a:buNone/>
            </a:pPr>
            <a:r>
              <a:rPr lang="en-US" dirty="0"/>
              <a:t>(1) at the start of the program of legal education, and </a:t>
            </a:r>
          </a:p>
          <a:p>
            <a:pPr marL="457200" lvl="1" indent="0">
              <a:buNone/>
            </a:pPr>
            <a:r>
              <a:rPr lang="en-US" dirty="0"/>
              <a:t>(2) at least once again before graduation. </a:t>
            </a:r>
          </a:p>
          <a:p>
            <a:pPr marL="0" indent="0">
              <a:buNone/>
            </a:pPr>
            <a:r>
              <a:rPr lang="en-US" dirty="0"/>
              <a:t>For students engaged in law clinics or field placements, the second occasion for training and education will take place before or concurrent with their enrollment in clinical or field placement courses.</a:t>
            </a:r>
          </a:p>
        </p:txBody>
      </p:sp>
    </p:spTree>
    <p:extLst>
      <p:ext uri="{BB962C8B-B14F-4D97-AF65-F5344CB8AC3E}">
        <p14:creationId xmlns:p14="http://schemas.microsoft.com/office/powerpoint/2010/main" val="7154048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472</TotalTime>
  <Words>2471</Words>
  <Application>Microsoft Office PowerPoint</Application>
  <PresentationFormat>Widescreen</PresentationFormat>
  <Paragraphs>164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Open Sans</vt:lpstr>
      <vt:lpstr>Gallery</vt:lpstr>
      <vt:lpstr>Supporting Diversity and Combating Bias</vt:lpstr>
      <vt:lpstr>The Twofold Problem</vt:lpstr>
      <vt:lpstr>Diversity in the Professions</vt:lpstr>
      <vt:lpstr>So what do we control?  (or do we?) </vt:lpstr>
      <vt:lpstr>Act 53 of 2020</vt:lpstr>
      <vt:lpstr>Bias in the Profession</vt:lpstr>
      <vt:lpstr>Cultural Competency </vt:lpstr>
      <vt:lpstr>Implicit Bias – The Perception Institute</vt:lpstr>
      <vt:lpstr>ABA Proposed Standard 303</vt:lpstr>
      <vt:lpstr>Why Proposed Standard 303?</vt:lpstr>
      <vt:lpstr>AICPA’s UAA Definition of Ethics (Model Rule 5-1(e))</vt:lpstr>
      <vt:lpstr>Now that you’ve graduated – CLE/CPE</vt:lpstr>
      <vt:lpstr>Attorney CLE Requirements for Diversity and Inclusion (a/o August 2020)</vt:lpstr>
      <vt:lpstr>Accounting CPE in New York*</vt:lpstr>
      <vt:lpstr>Accountant CPE Diversity Requirements</vt:lpstr>
      <vt:lpstr>Conscious Bias in Professional Practice</vt:lpstr>
      <vt:lpstr>ABA Model Rule 8.4(g) - 2016</vt:lpstr>
      <vt:lpstr>Four States Declare Rule 8.4(g) Unconstitutional </vt:lpstr>
      <vt:lpstr>Potential State Modifications to Rule 8.4(g)</vt:lpstr>
      <vt:lpstr>Pennsylvania – It is professional misconduct for a lawyer to</vt:lpstr>
      <vt:lpstr>Pennsylvania’s Definitions for Rule 8.4(g)</vt:lpstr>
      <vt:lpstr>Similar Accountant Rules?</vt:lpstr>
      <vt:lpstr>AICPA Code of Professional Conduct</vt:lpstr>
      <vt:lpstr>AICPA Public Interest Principle</vt:lpstr>
      <vt:lpstr>AICPA Principles</vt:lpstr>
      <vt:lpstr>International Ethics Standards Board for Accountants (IESBA) - </vt:lpstr>
      <vt:lpstr>IESBA Standards, continued… </vt:lpstr>
      <vt:lpstr>Should we include private behavior?  The Krom Study</vt:lpstr>
      <vt:lpstr>Such as?  (But see our new criminal rules…)</vt:lpstr>
      <vt:lpstr>What about personal conduct?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Wilson</dc:creator>
  <cp:lastModifiedBy>Shawn Firster</cp:lastModifiedBy>
  <cp:revision>50</cp:revision>
  <dcterms:created xsi:type="dcterms:W3CDTF">2021-11-04T21:03:02Z</dcterms:created>
  <dcterms:modified xsi:type="dcterms:W3CDTF">2021-12-13T18:10:06Z</dcterms:modified>
</cp:coreProperties>
</file>