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7" r:id="rId2"/>
    <p:sldId id="258" r:id="rId3"/>
    <p:sldId id="256" r:id="rId4"/>
    <p:sldId id="259" r:id="rId5"/>
    <p:sldId id="260" r:id="rId6"/>
    <p:sldId id="261" r:id="rId7"/>
    <p:sldId id="262" r:id="rId8"/>
    <p:sldId id="265" r:id="rId9"/>
    <p:sldId id="263" r:id="rId10"/>
    <p:sldId id="264" r:id="rId11"/>
    <p:sldId id="275" r:id="rId12"/>
    <p:sldId id="266" r:id="rId13"/>
    <p:sldId id="267" r:id="rId14"/>
    <p:sldId id="268" r:id="rId15"/>
    <p:sldId id="269" r:id="rId16"/>
    <p:sldId id="270" r:id="rId17"/>
    <p:sldId id="271" r:id="rId18"/>
    <p:sldId id="273" r:id="rId19"/>
    <p:sldId id="274" r:id="rId20"/>
    <p:sldId id="272"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9EB8"/>
    <a:srgbClr val="4D525A"/>
    <a:srgbClr val="F2F2F2"/>
    <a:srgbClr val="E0E0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5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810065B5-2727-4FE5-A783-179661CFFA0C}" type="datetimeFigureOut">
              <a:rPr lang="en-US" smtClean="0"/>
              <a:t>1/6/2020</a:t>
            </a:fld>
            <a:endParaRPr lang="en-US" dirty="0"/>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8B262B97-A839-435F-992D-38615B9C482F}" type="slidenum">
              <a:rPr lang="en-US" smtClean="0"/>
              <a:t>‹#›</a:t>
            </a:fld>
            <a:endParaRPr lang="en-US" dirty="0"/>
          </a:p>
        </p:txBody>
      </p:sp>
    </p:spTree>
    <p:extLst>
      <p:ext uri="{BB962C8B-B14F-4D97-AF65-F5344CB8AC3E}">
        <p14:creationId xmlns:p14="http://schemas.microsoft.com/office/powerpoint/2010/main" val="2076110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47BF063-8869-4534-AF5F-C6D481C297A4}" type="datetimeFigureOut">
              <a:rPr lang="en-US" smtClean="0"/>
              <a:t>1/6/2020</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9DD1C546-9540-45A2-B247-374D875D7561}" type="slidenum">
              <a:rPr lang="en-US" smtClean="0"/>
              <a:t>‹#›</a:t>
            </a:fld>
            <a:endParaRPr lang="en-US" dirty="0"/>
          </a:p>
        </p:txBody>
      </p:sp>
    </p:spTree>
    <p:extLst>
      <p:ext uri="{BB962C8B-B14F-4D97-AF65-F5344CB8AC3E}">
        <p14:creationId xmlns:p14="http://schemas.microsoft.com/office/powerpoint/2010/main" val="216987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72</a:t>
            </a:r>
            <a:r>
              <a:rPr lang="en-US" b="1" baseline="0" dirty="0"/>
              <a:t> PS 7330(a) – </a:t>
            </a:r>
            <a:r>
              <a:rPr lang="en-US" b="0" baseline="0" dirty="0"/>
              <a:t>On or before the date when the taxpayer’s Federal income tax return is due or would be due.</a:t>
            </a:r>
          </a:p>
          <a:p>
            <a:r>
              <a:rPr lang="en-US" b="1" dirty="0"/>
              <a:t>Section 72 PS 7335 (c</a:t>
            </a:r>
            <a:r>
              <a:rPr lang="en-US" b="1" baseline="0" dirty="0"/>
              <a:t> )(1)  </a:t>
            </a:r>
            <a:r>
              <a:rPr lang="en-US" baseline="0" dirty="0"/>
              <a:t>- </a:t>
            </a:r>
            <a:r>
              <a:rPr lang="en-US" dirty="0"/>
              <a:t>Every partnership, estate or trust having a resident partner or a resident beneficiary or every partnership, estate or trust having any income derived from sources within this Commonwealth shall make a return for the taxable year setting forth all items of income, loss and deduction, and such other pertinent information as the department may require. Such return shall be filed on or before the fifteenth day of the fourth month following the close of each taxable year. For purposes of this subsection, “taxable year” means year or period which would be a taxable year of the partnership if it were subject to tax under this article.</a:t>
            </a:r>
          </a:p>
          <a:p>
            <a:r>
              <a:rPr lang="en-US" b="1" dirty="0"/>
              <a:t>Section 72 PS</a:t>
            </a:r>
            <a:r>
              <a:rPr lang="en-US" b="1" baseline="0" dirty="0"/>
              <a:t> 7330.1(b)</a:t>
            </a:r>
            <a:r>
              <a:rPr lang="en-US" baseline="0" dirty="0"/>
              <a:t> - </a:t>
            </a:r>
            <a:r>
              <a:rPr lang="en-US" dirty="0"/>
              <a:t>The return shall be filed on or before thirty days after the date when the corporation's Federal income tax return is due.</a:t>
            </a:r>
            <a:r>
              <a:rPr lang="en-US" baseline="0" dirty="0"/>
              <a:t> </a:t>
            </a:r>
          </a:p>
          <a:p>
            <a:r>
              <a:rPr lang="en-US" b="1" baseline="0" dirty="0"/>
              <a:t>Section 72 PS 7334 –</a:t>
            </a:r>
            <a:r>
              <a:rPr lang="en-US" b="0" baseline="0" dirty="0"/>
              <a:t> Allows the Department to grant an extension of up to 6 months</a:t>
            </a:r>
            <a:endParaRPr lang="en-US" b="1" dirty="0"/>
          </a:p>
          <a:p>
            <a:endParaRPr lang="en-US" b="1" dirty="0"/>
          </a:p>
        </p:txBody>
      </p:sp>
      <p:sp>
        <p:nvSpPr>
          <p:cNvPr id="4" name="Slide Number Placeholder 3"/>
          <p:cNvSpPr>
            <a:spLocks noGrp="1"/>
          </p:cNvSpPr>
          <p:nvPr>
            <p:ph type="sldNum" sz="quarter" idx="10"/>
          </p:nvPr>
        </p:nvSpPr>
        <p:spPr/>
        <p:txBody>
          <a:bodyPr/>
          <a:lstStyle/>
          <a:p>
            <a:fld id="{9DD1C546-9540-45A2-B247-374D875D7561}" type="slidenum">
              <a:rPr lang="en-US" smtClean="0"/>
              <a:t>5</a:t>
            </a:fld>
            <a:endParaRPr lang="en-US" dirty="0"/>
          </a:p>
        </p:txBody>
      </p:sp>
    </p:spTree>
    <p:extLst>
      <p:ext uri="{BB962C8B-B14F-4D97-AF65-F5344CB8AC3E}">
        <p14:creationId xmlns:p14="http://schemas.microsoft.com/office/powerpoint/2010/main" val="54242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72 PS 7402.2(a) </a:t>
            </a:r>
            <a:r>
              <a:rPr lang="en-US" dirty="0"/>
              <a:t>a corporation's interest in an entity which is not a corporation shall be considered a direct ownership interest in the assets of the entity rather than an intangible interest</a:t>
            </a:r>
          </a:p>
        </p:txBody>
      </p:sp>
      <p:sp>
        <p:nvSpPr>
          <p:cNvPr id="4" name="Slide Number Placeholder 3"/>
          <p:cNvSpPr>
            <a:spLocks noGrp="1"/>
          </p:cNvSpPr>
          <p:nvPr>
            <p:ph type="sldNum" sz="quarter" idx="10"/>
          </p:nvPr>
        </p:nvSpPr>
        <p:spPr/>
        <p:txBody>
          <a:bodyPr/>
          <a:lstStyle/>
          <a:p>
            <a:fld id="{9DD1C546-9540-45A2-B247-374D875D7561}" type="slidenum">
              <a:rPr lang="en-US" smtClean="0"/>
              <a:t>6</a:t>
            </a:fld>
            <a:endParaRPr lang="en-US" dirty="0"/>
          </a:p>
        </p:txBody>
      </p:sp>
    </p:spTree>
    <p:extLst>
      <p:ext uri="{BB962C8B-B14F-4D97-AF65-F5344CB8AC3E}">
        <p14:creationId xmlns:p14="http://schemas.microsoft.com/office/powerpoint/2010/main" val="124148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72 PS 7406.1(f)(1) </a:t>
            </a:r>
            <a:r>
              <a:rPr lang="en-US" dirty="0"/>
              <a:t>Unless the taxpayer has requested or consented to an extension, the department shall review an amended report and advise the taxpayer in writing within one year of the filing date of the amended report whether the department accepts the amended report. The notice shall provide an explanation of the department's action.</a:t>
            </a:r>
          </a:p>
          <a:p>
            <a:r>
              <a:rPr lang="en-US" dirty="0"/>
              <a:t>(2) If the department fails to provide timely notice, the amended report shall be deemed accepted as filed and the department shall adjust its records accordingly.</a:t>
            </a:r>
          </a:p>
          <a:p>
            <a:r>
              <a:rPr lang="en-US" dirty="0"/>
              <a:t>(3) The acceptance of an amended report under this subsection shall not limit the department's authority to issue an assessment of additional tax as reported on the amended report within the time period provided under subsection (c)(1).</a:t>
            </a:r>
          </a:p>
          <a:p>
            <a:r>
              <a:rPr lang="en-US" dirty="0"/>
              <a:t>61 PA Code 117.9a -  If after a taxpayer files his final tax return, facts are discovered or events transpire which would increase the taxable income or tax of the taxpayer or both, it shall be the duty of the taxpayer to file an amended return with the Personal Income Tax Bureau within 30 days from the date of the determination of such increase. The amended return shall indicate the changes made, and a statement shall be attached setting forth what facts or events gave rise to the need for such amended return. If the amended return indicates additional taxes are owed, a check for such additional amount shall be attached to the amended return. Examples of events causing an increase in income or tax liability include, but are not limited to, the following: </a:t>
            </a:r>
          </a:p>
          <a:p>
            <a:r>
              <a:rPr lang="en-US" dirty="0"/>
              <a:t>   (1)  Deductions for business expenses which are later reimbursed. </a:t>
            </a:r>
          </a:p>
          <a:p>
            <a:r>
              <a:rPr lang="en-US" dirty="0"/>
              <a:t>   (2)  Gains or losses from the sale or exchange of property acquired prior to June 1, 1971, calculated using the June 1, 1971 basis. </a:t>
            </a:r>
          </a:p>
          <a:p>
            <a:r>
              <a:rPr lang="en-US" dirty="0"/>
              <a:t>   (3)  Credits for taxes paid to other states when such tax credits or tax liability are subsequently reduced, for whatever reason. </a:t>
            </a:r>
          </a:p>
          <a:p>
            <a:r>
              <a:rPr lang="en-US" dirty="0"/>
              <a:t>   (4)  Any other increase in any of the eight classes of income.</a:t>
            </a:r>
          </a:p>
          <a:p>
            <a:endParaRPr lang="en-US" dirty="0"/>
          </a:p>
          <a:p>
            <a:endParaRPr lang="en-US" dirty="0"/>
          </a:p>
        </p:txBody>
      </p:sp>
      <p:sp>
        <p:nvSpPr>
          <p:cNvPr id="4" name="Slide Number Placeholder 3"/>
          <p:cNvSpPr>
            <a:spLocks noGrp="1"/>
          </p:cNvSpPr>
          <p:nvPr>
            <p:ph type="sldNum" sz="quarter" idx="10"/>
          </p:nvPr>
        </p:nvSpPr>
        <p:spPr/>
        <p:txBody>
          <a:bodyPr/>
          <a:lstStyle/>
          <a:p>
            <a:fld id="{9DD1C546-9540-45A2-B247-374D875D7561}" type="slidenum">
              <a:rPr lang="en-US" smtClean="0"/>
              <a:t>7</a:t>
            </a:fld>
            <a:endParaRPr lang="en-US" dirty="0"/>
          </a:p>
        </p:txBody>
      </p:sp>
    </p:spTree>
    <p:extLst>
      <p:ext uri="{BB962C8B-B14F-4D97-AF65-F5344CB8AC3E}">
        <p14:creationId xmlns:p14="http://schemas.microsoft.com/office/powerpoint/2010/main" val="300420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Installment Sale - </a:t>
            </a:r>
            <a:r>
              <a:rPr lang="en-US" sz="1200" kern="1200" dirty="0">
                <a:solidFill>
                  <a:schemeClr val="tx1"/>
                </a:solidFill>
                <a:effectLst/>
                <a:latin typeface="+mn-lt"/>
                <a:ea typeface="+mn-ea"/>
                <a:cs typeface="+mn-cs"/>
              </a:rPr>
              <a:t>Although intangible personal property may be sold under an installment sales agreement, for Pennsylvania personal income tax purposes a cash basis taxpayer may not elect to use the installment sale method of accounting for an installment sale of intangible personal property or transactions where the objective is the lending of money or rendering of services. Rather, the cash basis taxpayer may report the entire gain in the year of the sale or use the cost recovery method of accounting (each installment payment is attributable to basis until fully recovered) to determine the gain on each installment payment. However, if the promise to pay the future installments is secured by a note that is assignable, the taxpayer may not use the cost recovery method and must report the entire gain during the year of the sale.</a:t>
            </a:r>
          </a:p>
          <a:p>
            <a:r>
              <a:rPr lang="en-US" b="1" dirty="0"/>
              <a:t>Bonus Depreciation </a:t>
            </a:r>
            <a:r>
              <a:rPr lang="en-US" dirty="0"/>
              <a:t>under definitions for “taxable Income” 72 PS 7401(3)(r)(2) for assets</a:t>
            </a:r>
            <a:r>
              <a:rPr lang="en-US" baseline="0" dirty="0"/>
              <a:t> place in service after 09/27/2018, MACRS</a:t>
            </a:r>
          </a:p>
          <a:p>
            <a:r>
              <a:rPr lang="en-US" b="1" baseline="0" dirty="0"/>
              <a:t>Charitable Contributions – </a:t>
            </a:r>
            <a:r>
              <a:rPr lang="en-US" b="0" baseline="0" dirty="0"/>
              <a:t>Expenses must be ordinary, necessary and reasonable and directly related to and necessary for the production and marketing of the taxpayer’s products, goods, and services.</a:t>
            </a:r>
          </a:p>
          <a:p>
            <a:r>
              <a:rPr lang="en-US" b="1" baseline="0" dirty="0"/>
              <a:t>IDCs </a:t>
            </a:r>
            <a:r>
              <a:rPr lang="en-US" b="0" baseline="0" dirty="0"/>
              <a:t>– amortize over 10 years and expense 1/3 in first year</a:t>
            </a:r>
            <a:endParaRPr lang="en-US" b="1" dirty="0"/>
          </a:p>
        </p:txBody>
      </p:sp>
      <p:sp>
        <p:nvSpPr>
          <p:cNvPr id="4" name="Slide Number Placeholder 3"/>
          <p:cNvSpPr>
            <a:spLocks noGrp="1"/>
          </p:cNvSpPr>
          <p:nvPr>
            <p:ph type="sldNum" sz="quarter" idx="10"/>
          </p:nvPr>
        </p:nvSpPr>
        <p:spPr/>
        <p:txBody>
          <a:bodyPr/>
          <a:lstStyle/>
          <a:p>
            <a:fld id="{9DD1C546-9540-45A2-B247-374D875D7561}" type="slidenum">
              <a:rPr lang="en-US" smtClean="0"/>
              <a:t>8</a:t>
            </a:fld>
            <a:endParaRPr lang="en-US" dirty="0"/>
          </a:p>
        </p:txBody>
      </p:sp>
    </p:spTree>
    <p:extLst>
      <p:ext uri="{BB962C8B-B14F-4D97-AF65-F5344CB8AC3E}">
        <p14:creationId xmlns:p14="http://schemas.microsoft.com/office/powerpoint/2010/main" val="1171102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b="9375"/>
          <a:stretch/>
        </p:blipFill>
        <p:spPr>
          <a:xfrm>
            <a:off x="0" y="207818"/>
            <a:ext cx="9144000" cy="6026727"/>
          </a:xfrm>
          <a:prstGeom prst="rect">
            <a:avLst/>
          </a:prstGeom>
        </p:spPr>
      </p:pic>
      <p:sp>
        <p:nvSpPr>
          <p:cNvPr id="2" name="Title 1"/>
          <p:cNvSpPr>
            <a:spLocks noGrp="1"/>
          </p:cNvSpPr>
          <p:nvPr>
            <p:ph type="title"/>
          </p:nvPr>
        </p:nvSpPr>
        <p:spPr>
          <a:xfrm>
            <a:off x="457200" y="457200"/>
            <a:ext cx="8229600" cy="990600"/>
          </a:xfrm>
        </p:spPr>
        <p:txBody>
          <a:bodyPr>
            <a:normAutofit/>
          </a:bodyPr>
          <a:lstStyle>
            <a:lvl1pPr algn="ctr">
              <a:defRPr lang="en-US" sz="4400" b="1" kern="1200" dirty="0">
                <a:solidFill>
                  <a:schemeClr val="bg1">
                    <a:lumMod val="95000"/>
                  </a:schemeClr>
                </a:solidFill>
                <a:effectLst/>
                <a:latin typeface="Franklin Gothic Book" panose="020B050302010202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67557" y="1676400"/>
            <a:ext cx="8229600" cy="4906963"/>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E69783-6A73-4D21-B60F-A56237D45283}" type="datetime1">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313219"/>
            <a:ext cx="479245" cy="381000"/>
          </a:xfrm>
          <a:prstGeom prst="rect">
            <a:avLst/>
          </a:prstGeom>
        </p:spPr>
      </p:pic>
    </p:spTree>
    <p:extLst>
      <p:ext uri="{BB962C8B-B14F-4D97-AF65-F5344CB8AC3E}">
        <p14:creationId xmlns:p14="http://schemas.microsoft.com/office/powerpoint/2010/main" val="30225298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t="23125"/>
          <a:stretch/>
        </p:blipFill>
        <p:spPr>
          <a:xfrm>
            <a:off x="0" y="1745672"/>
            <a:ext cx="9144000" cy="5112327"/>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0A437-5DA1-4A52-9AFB-8D00CA3F145C}" type="datetime1">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400800"/>
            <a:ext cx="479245" cy="3810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8813" y="1600200"/>
            <a:ext cx="3190955" cy="1905000"/>
          </a:xfrm>
          <a:prstGeom prst="rect">
            <a:avLst/>
          </a:prstGeom>
        </p:spPr>
      </p:pic>
    </p:spTree>
    <p:extLst>
      <p:ext uri="{BB962C8B-B14F-4D97-AF65-F5344CB8AC3E}">
        <p14:creationId xmlns:p14="http://schemas.microsoft.com/office/powerpoint/2010/main" val="59950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0A437-5DA1-4A52-9AFB-8D00CA3F145C}" type="datetime1">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9236" y="1580408"/>
            <a:ext cx="5105528" cy="3048000"/>
          </a:xfrm>
          <a:prstGeom prst="rect">
            <a:avLst/>
          </a:prstGeom>
        </p:spPr>
      </p:pic>
    </p:spTree>
    <p:extLst>
      <p:ext uri="{BB962C8B-B14F-4D97-AF65-F5344CB8AC3E}">
        <p14:creationId xmlns:p14="http://schemas.microsoft.com/office/powerpoint/2010/main" val="28399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b="10089"/>
          <a:stretch/>
        </p:blipFill>
        <p:spPr>
          <a:xfrm>
            <a:off x="0" y="207818"/>
            <a:ext cx="9144000" cy="5979226"/>
          </a:xfrm>
          <a:prstGeom prst="rect">
            <a:avLst/>
          </a:prstGeom>
        </p:spPr>
      </p:pic>
      <p:sp>
        <p:nvSpPr>
          <p:cNvPr id="2" name="Title 1"/>
          <p:cNvSpPr>
            <a:spLocks noGrp="1"/>
          </p:cNvSpPr>
          <p:nvPr>
            <p:ph type="title"/>
          </p:nvPr>
        </p:nvSpPr>
        <p:spPr>
          <a:xfrm>
            <a:off x="457200" y="381000"/>
            <a:ext cx="8229600" cy="1143000"/>
          </a:xfrm>
        </p:spPr>
        <p:txBody>
          <a:bodyPr>
            <a:normAutofit/>
          </a:bodyPr>
          <a:lstStyle>
            <a:lvl1pPr>
              <a:defRPr lang="en-US" sz="4400" b="1" kern="1200" dirty="0">
                <a:solidFill>
                  <a:schemeClr val="bg1">
                    <a:lumMod val="95000"/>
                  </a:schemeClr>
                </a:solidFill>
                <a:effectLst/>
                <a:latin typeface="Franklin Gothic Book" panose="020B0503020102020204" pitchFamily="34" charset="0"/>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0FD078-1141-40C1-A4A5-44EC15AF33A0}" type="datetime1">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313219"/>
            <a:ext cx="479245" cy="381000"/>
          </a:xfrm>
          <a:prstGeom prst="rect">
            <a:avLst/>
          </a:prstGeom>
        </p:spPr>
      </p:pic>
    </p:spTree>
    <p:extLst>
      <p:ext uri="{BB962C8B-B14F-4D97-AF65-F5344CB8AC3E}">
        <p14:creationId xmlns:p14="http://schemas.microsoft.com/office/powerpoint/2010/main" val="167769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lvl1pPr>
              <a:defRPr lang="en-US" sz="4400" b="1" kern="1200" dirty="0">
                <a:solidFill>
                  <a:schemeClr val="bg1">
                    <a:lumMod val="95000"/>
                  </a:schemeClr>
                </a:solidFill>
                <a:effectLst/>
                <a:latin typeface="Franklin Gothic Book" panose="020B0503020102020204" pitchFamily="34"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76EAB5-C604-4C52-AA3A-D2C907B3297C}" type="datetime1">
              <a:rPr lang="en-US" smtClean="0"/>
              <a:t>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400800"/>
            <a:ext cx="479245" cy="381000"/>
          </a:xfrm>
          <a:prstGeom prst="rect">
            <a:avLst/>
          </a:prstGeom>
        </p:spPr>
      </p:pic>
    </p:spTree>
    <p:extLst>
      <p:ext uri="{BB962C8B-B14F-4D97-AF65-F5344CB8AC3E}">
        <p14:creationId xmlns:p14="http://schemas.microsoft.com/office/powerpoint/2010/main" val="130295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F7DE6-4433-4F51-970C-0CAE32E5A521}" type="datetime1">
              <a:rPr lang="en-US" smtClean="0"/>
              <a:t>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10A631-A086-4EE5-91A3-F37EE5A628DB}"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6313219"/>
            <a:ext cx="479245" cy="381000"/>
          </a:xfrm>
          <a:prstGeom prst="rect">
            <a:avLst/>
          </a:prstGeom>
        </p:spPr>
      </p:pic>
    </p:spTree>
    <p:extLst>
      <p:ext uri="{BB962C8B-B14F-4D97-AF65-F5344CB8AC3E}">
        <p14:creationId xmlns:p14="http://schemas.microsoft.com/office/powerpoint/2010/main" val="1276213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2976F-807A-4BF2-9454-98B203C66CF1}" type="datetime1">
              <a:rPr lang="en-US" smtClean="0"/>
              <a:t>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4424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Lst>
  <p:hf sldNum="0" hdr="0" ftr="0" dt="0"/>
  <p:txStyles>
    <p:titleStyle>
      <a:lvl1pPr algn="ctr" defTabSz="914400" rtl="0" eaLnBrk="1" latinLnBrk="0" hangingPunct="1">
        <a:spcBef>
          <a:spcPct val="0"/>
        </a:spcBef>
        <a:buNone/>
        <a:defRPr sz="4400" b="1" kern="1200">
          <a:solidFill>
            <a:schemeClr val="tx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D525A"/>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4D525A"/>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525A"/>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525A"/>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525A"/>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revenue.pa.gov/"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PENNSYLVANIA Corporation TAX VS. PERSONAL INCOME TAX</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799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Differences</a:t>
            </a:r>
          </a:p>
        </p:txBody>
      </p:sp>
      <p:sp>
        <p:nvSpPr>
          <p:cNvPr id="3" name="Content Placeholder 2"/>
          <p:cNvSpPr>
            <a:spLocks noGrp="1"/>
          </p:cNvSpPr>
          <p:nvPr>
            <p:ph sz="half" idx="1"/>
          </p:nvPr>
        </p:nvSpPr>
        <p:spPr/>
        <p:txBody>
          <a:bodyPr/>
          <a:lstStyle/>
          <a:p>
            <a:pPr marL="0" indent="0" algn="ctr">
              <a:buNone/>
            </a:pPr>
            <a:r>
              <a:rPr lang="en-US" b="1" u="sng" dirty="0"/>
              <a:t>CNI</a:t>
            </a:r>
          </a:p>
          <a:p>
            <a:r>
              <a:rPr lang="en-US" dirty="0"/>
              <a:t>Keystone Opportunity Zone is a Credit</a:t>
            </a:r>
          </a:p>
          <a:p>
            <a:r>
              <a:rPr lang="en-US" dirty="0"/>
              <a:t>Sales tax on assets purchased – included in cost of asset</a:t>
            </a:r>
          </a:p>
          <a:p>
            <a:r>
              <a:rPr lang="en-US" dirty="0"/>
              <a:t>§338(h)(10) – PA follows</a:t>
            </a:r>
          </a:p>
        </p:txBody>
      </p:sp>
      <p:sp>
        <p:nvSpPr>
          <p:cNvPr id="4" name="Content Placeholder 3"/>
          <p:cNvSpPr>
            <a:spLocks noGrp="1"/>
          </p:cNvSpPr>
          <p:nvPr>
            <p:ph sz="half" idx="2"/>
          </p:nvPr>
        </p:nvSpPr>
        <p:spPr/>
        <p:txBody>
          <a:bodyPr/>
          <a:lstStyle/>
          <a:p>
            <a:pPr marL="0" indent="0" algn="ctr">
              <a:buNone/>
            </a:pPr>
            <a:r>
              <a:rPr lang="en-US" b="1" u="sng" dirty="0"/>
              <a:t>PIT</a:t>
            </a:r>
          </a:p>
          <a:p>
            <a:r>
              <a:rPr lang="en-US" dirty="0"/>
              <a:t>Keystone Opportunity Zone is an exemption from Income</a:t>
            </a:r>
          </a:p>
          <a:p>
            <a:r>
              <a:rPr lang="en-US" dirty="0"/>
              <a:t>Sales Tax on assets purchased – deductible</a:t>
            </a:r>
          </a:p>
          <a:p>
            <a:r>
              <a:rPr lang="en-US" dirty="0"/>
              <a:t>§338(h)(10) – PA does not follow</a:t>
            </a:r>
          </a:p>
        </p:txBody>
      </p:sp>
    </p:spTree>
    <p:extLst>
      <p:ext uri="{BB962C8B-B14F-4D97-AF65-F5344CB8AC3E}">
        <p14:creationId xmlns:p14="http://schemas.microsoft.com/office/powerpoint/2010/main" val="161146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5946-2333-41F9-AADB-CAE87C5A3B93}"/>
              </a:ext>
            </a:extLst>
          </p:cNvPr>
          <p:cNvSpPr>
            <a:spLocks noGrp="1"/>
          </p:cNvSpPr>
          <p:nvPr>
            <p:ph type="title"/>
          </p:nvPr>
        </p:nvSpPr>
        <p:spPr/>
        <p:txBody>
          <a:bodyPr>
            <a:normAutofit fontScale="90000"/>
          </a:bodyPr>
          <a:lstStyle/>
          <a:p>
            <a:r>
              <a:rPr lang="en-US" dirty="0"/>
              <a:t>Research and Development Tax Credit</a:t>
            </a:r>
          </a:p>
        </p:txBody>
      </p:sp>
      <p:sp>
        <p:nvSpPr>
          <p:cNvPr id="3" name="Content Placeholder 2">
            <a:extLst>
              <a:ext uri="{FF2B5EF4-FFF2-40B4-BE49-F238E27FC236}">
                <a16:creationId xmlns:a16="http://schemas.microsoft.com/office/drawing/2014/main" id="{CF0F3643-2F1E-4BBF-A44D-0182C6B7A587}"/>
              </a:ext>
            </a:extLst>
          </p:cNvPr>
          <p:cNvSpPr>
            <a:spLocks noGrp="1"/>
          </p:cNvSpPr>
          <p:nvPr>
            <p:ph idx="1"/>
          </p:nvPr>
        </p:nvSpPr>
        <p:spPr/>
        <p:txBody>
          <a:bodyPr/>
          <a:lstStyle/>
          <a:p>
            <a:r>
              <a:rPr lang="en-US" dirty="0"/>
              <a:t>“AG Shapiro Calls for Increased Tax Credit Program Oversight Following Grand Jury Investigation”</a:t>
            </a:r>
          </a:p>
          <a:p>
            <a:pPr lvl="1"/>
            <a:r>
              <a:rPr lang="en-US" dirty="0"/>
              <a:t>December 5, 2019 – Press Release</a:t>
            </a:r>
          </a:p>
          <a:p>
            <a:r>
              <a:rPr lang="en-US" dirty="0"/>
              <a:t>“Husband-wife duo accused of bilking Pa. out of $10M by faking 20 companies in tax credit scheme”</a:t>
            </a:r>
          </a:p>
          <a:p>
            <a:pPr lvl="1"/>
            <a:r>
              <a:rPr lang="en-US" dirty="0"/>
              <a:t>December 6, 2019 – </a:t>
            </a:r>
            <a:r>
              <a:rPr lang="en-US" dirty="0" err="1"/>
              <a:t>TribLIVE</a:t>
            </a:r>
            <a:endParaRPr lang="en-US" dirty="0"/>
          </a:p>
          <a:p>
            <a:endParaRPr lang="en-US" dirty="0"/>
          </a:p>
          <a:p>
            <a:endParaRPr lang="en-US" dirty="0"/>
          </a:p>
        </p:txBody>
      </p:sp>
    </p:spTree>
    <p:extLst>
      <p:ext uri="{BB962C8B-B14F-4D97-AF65-F5344CB8AC3E}">
        <p14:creationId xmlns:p14="http://schemas.microsoft.com/office/powerpoint/2010/main" val="381882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0684-F5AA-423D-96D9-4BC7B23E82A9}"/>
              </a:ext>
            </a:extLst>
          </p:cNvPr>
          <p:cNvSpPr>
            <a:spLocks noGrp="1"/>
          </p:cNvSpPr>
          <p:nvPr>
            <p:ph type="title"/>
          </p:nvPr>
        </p:nvSpPr>
        <p:spPr/>
        <p:txBody>
          <a:bodyPr/>
          <a:lstStyle/>
          <a:p>
            <a:r>
              <a:rPr lang="en-US" dirty="0"/>
              <a:t>What’s new at the PA DOR</a:t>
            </a:r>
          </a:p>
        </p:txBody>
      </p:sp>
      <p:sp>
        <p:nvSpPr>
          <p:cNvPr id="3" name="Content Placeholder 2">
            <a:extLst>
              <a:ext uri="{FF2B5EF4-FFF2-40B4-BE49-F238E27FC236}">
                <a16:creationId xmlns:a16="http://schemas.microsoft.com/office/drawing/2014/main" id="{65F389C7-8254-4A9C-A278-963EEE673D5B}"/>
              </a:ext>
            </a:extLst>
          </p:cNvPr>
          <p:cNvSpPr>
            <a:spLocks noGrp="1"/>
          </p:cNvSpPr>
          <p:nvPr>
            <p:ph idx="1"/>
          </p:nvPr>
        </p:nvSpPr>
        <p:spPr/>
        <p:txBody>
          <a:bodyPr/>
          <a:lstStyle/>
          <a:p>
            <a:pPr lvl="0"/>
            <a:r>
              <a:rPr lang="en-US" dirty="0"/>
              <a:t>Schedule A Call”</a:t>
            </a:r>
          </a:p>
          <a:p>
            <a:pPr lvl="1"/>
            <a:r>
              <a:rPr lang="en-US" dirty="0"/>
              <a:t>Tax practitioners can schedule to receive a call from the Customer Experience Center at a time that is convenient for them. </a:t>
            </a:r>
          </a:p>
          <a:p>
            <a:pPr lvl="1"/>
            <a:r>
              <a:rPr lang="en-US" dirty="0"/>
              <a:t>Go to the </a:t>
            </a:r>
            <a:r>
              <a:rPr lang="en-US" dirty="0">
                <a:hlinkClick r:id="rId2"/>
              </a:rPr>
              <a:t>www.revenue.pa.gov</a:t>
            </a:r>
            <a:endParaRPr lang="en-US" dirty="0"/>
          </a:p>
          <a:p>
            <a:pPr lvl="1"/>
            <a:r>
              <a:rPr lang="en-US" dirty="0"/>
              <a:t>Click on Online Services tab at the top</a:t>
            </a:r>
          </a:p>
          <a:p>
            <a:pPr lvl="1"/>
            <a:r>
              <a:rPr lang="en-US" dirty="0"/>
              <a:t>Click on Tax Professional Services </a:t>
            </a:r>
          </a:p>
          <a:p>
            <a:pPr lvl="1"/>
            <a:r>
              <a:rPr lang="en-US" dirty="0"/>
              <a:t>Click on Schedule a Call</a:t>
            </a:r>
          </a:p>
          <a:p>
            <a:pPr lvl="1"/>
            <a:r>
              <a:rPr lang="en-US" dirty="0"/>
              <a:t>Input requested information</a:t>
            </a:r>
          </a:p>
          <a:p>
            <a:pPr marL="0" indent="0">
              <a:buNone/>
            </a:pPr>
            <a:endParaRPr lang="en-US" dirty="0"/>
          </a:p>
        </p:txBody>
      </p:sp>
    </p:spTree>
    <p:extLst>
      <p:ext uri="{BB962C8B-B14F-4D97-AF65-F5344CB8AC3E}">
        <p14:creationId xmlns:p14="http://schemas.microsoft.com/office/powerpoint/2010/main" val="348136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9C9C-5DBF-4C3E-B466-A6B064787D33}"/>
              </a:ext>
            </a:extLst>
          </p:cNvPr>
          <p:cNvSpPr>
            <a:spLocks noGrp="1"/>
          </p:cNvSpPr>
          <p:nvPr>
            <p:ph type="title"/>
          </p:nvPr>
        </p:nvSpPr>
        <p:spPr/>
        <p:txBody>
          <a:bodyPr/>
          <a:lstStyle/>
          <a:p>
            <a:r>
              <a:rPr lang="en-US" dirty="0"/>
              <a:t>Taxation Reorganization</a:t>
            </a:r>
          </a:p>
        </p:txBody>
      </p:sp>
      <p:pic>
        <p:nvPicPr>
          <p:cNvPr id="40" name="Content Placeholder 39">
            <a:extLst>
              <a:ext uri="{FF2B5EF4-FFF2-40B4-BE49-F238E27FC236}">
                <a16:creationId xmlns:a16="http://schemas.microsoft.com/office/drawing/2014/main" id="{B07961E0-A192-4C8C-A403-7B90CCAD2A3E}"/>
              </a:ext>
            </a:extLst>
          </p:cNvPr>
          <p:cNvPicPr>
            <a:picLocks noGrp="1" noChangeAspect="1"/>
          </p:cNvPicPr>
          <p:nvPr>
            <p:ph idx="1"/>
          </p:nvPr>
        </p:nvPicPr>
        <p:blipFill>
          <a:blip r:embed="rId2"/>
          <a:stretch>
            <a:fillRect/>
          </a:stretch>
        </p:blipFill>
        <p:spPr>
          <a:xfrm>
            <a:off x="468313" y="2357500"/>
            <a:ext cx="8229600" cy="3544763"/>
          </a:xfrm>
          <a:prstGeom prst="rect">
            <a:avLst/>
          </a:prstGeom>
        </p:spPr>
      </p:pic>
    </p:spTree>
    <p:extLst>
      <p:ext uri="{BB962C8B-B14F-4D97-AF65-F5344CB8AC3E}">
        <p14:creationId xmlns:p14="http://schemas.microsoft.com/office/powerpoint/2010/main" val="412308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8B2C-9AD4-41A7-ADF9-F51E47DC253B}"/>
              </a:ext>
            </a:extLst>
          </p:cNvPr>
          <p:cNvSpPr>
            <a:spLocks noGrp="1"/>
          </p:cNvSpPr>
          <p:nvPr>
            <p:ph type="title"/>
          </p:nvPr>
        </p:nvSpPr>
        <p:spPr/>
        <p:txBody>
          <a:bodyPr/>
          <a:lstStyle/>
          <a:p>
            <a:r>
              <a:rPr lang="en-US" dirty="0"/>
              <a:t>Taxation Reorganization	</a:t>
            </a:r>
          </a:p>
        </p:txBody>
      </p:sp>
      <p:sp>
        <p:nvSpPr>
          <p:cNvPr id="3" name="Content Placeholder 2">
            <a:extLst>
              <a:ext uri="{FF2B5EF4-FFF2-40B4-BE49-F238E27FC236}">
                <a16:creationId xmlns:a16="http://schemas.microsoft.com/office/drawing/2014/main" id="{AB022215-A7BE-4306-8B4C-4173A90DC181}"/>
              </a:ext>
            </a:extLst>
          </p:cNvPr>
          <p:cNvSpPr>
            <a:spLocks noGrp="1"/>
          </p:cNvSpPr>
          <p:nvPr>
            <p:ph idx="1"/>
          </p:nvPr>
        </p:nvSpPr>
        <p:spPr/>
        <p:txBody>
          <a:bodyPr/>
          <a:lstStyle/>
          <a:p>
            <a:r>
              <a:rPr lang="en-US" dirty="0"/>
              <a:t>Reduce redundancy in functions across bureaus</a:t>
            </a:r>
          </a:p>
          <a:p>
            <a:r>
              <a:rPr lang="en-US" dirty="0"/>
              <a:t>More efficiently administer the tax laws</a:t>
            </a:r>
          </a:p>
          <a:p>
            <a:r>
              <a:rPr lang="en-US" dirty="0"/>
              <a:t>Realign, </a:t>
            </a:r>
            <a:r>
              <a:rPr lang="en-US" dirty="0" err="1"/>
              <a:t>crosstrain</a:t>
            </a:r>
            <a:r>
              <a:rPr lang="en-US" dirty="0"/>
              <a:t>, and maximized use of existing resources</a:t>
            </a:r>
          </a:p>
          <a:p>
            <a:r>
              <a:rPr lang="en-US" dirty="0"/>
              <a:t>The ability to focus staff so that the most important tasks are being addressed timely</a:t>
            </a:r>
          </a:p>
        </p:txBody>
      </p:sp>
    </p:spTree>
    <p:extLst>
      <p:ext uri="{BB962C8B-B14F-4D97-AF65-F5344CB8AC3E}">
        <p14:creationId xmlns:p14="http://schemas.microsoft.com/office/powerpoint/2010/main" val="384590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5D0C-EDB4-48A8-8F57-D952602F8F2F}"/>
              </a:ext>
            </a:extLst>
          </p:cNvPr>
          <p:cNvSpPr>
            <a:spLocks noGrp="1"/>
          </p:cNvSpPr>
          <p:nvPr>
            <p:ph type="title"/>
          </p:nvPr>
        </p:nvSpPr>
        <p:spPr/>
        <p:txBody>
          <a:bodyPr/>
          <a:lstStyle/>
          <a:p>
            <a:r>
              <a:rPr lang="en-US" dirty="0"/>
              <a:t>Reorganization – next phase</a:t>
            </a:r>
          </a:p>
        </p:txBody>
      </p:sp>
      <p:sp>
        <p:nvSpPr>
          <p:cNvPr id="3" name="Content Placeholder 2">
            <a:extLst>
              <a:ext uri="{FF2B5EF4-FFF2-40B4-BE49-F238E27FC236}">
                <a16:creationId xmlns:a16="http://schemas.microsoft.com/office/drawing/2014/main" id="{69D2A7A6-BACB-4365-9505-C429F32F77B6}"/>
              </a:ext>
            </a:extLst>
          </p:cNvPr>
          <p:cNvSpPr>
            <a:spLocks noGrp="1"/>
          </p:cNvSpPr>
          <p:nvPr>
            <p:ph idx="1"/>
          </p:nvPr>
        </p:nvSpPr>
        <p:spPr/>
        <p:txBody>
          <a:bodyPr/>
          <a:lstStyle/>
          <a:p>
            <a:r>
              <a:rPr lang="en-US" dirty="0"/>
              <a:t>Consolidation of Call Centers – </a:t>
            </a:r>
            <a:r>
              <a:rPr lang="en-US" i="1" dirty="0"/>
              <a:t>Customer Experience Center</a:t>
            </a:r>
          </a:p>
          <a:p>
            <a:pPr lvl="1"/>
            <a:r>
              <a:rPr lang="en-US" dirty="0"/>
              <a:t>Harrisburg, Pittsburgh, and Stanley Drive CATS merged into the Customer Experience Center (Formerly TSIC)</a:t>
            </a:r>
            <a:endParaRPr lang="en-US" i="1" dirty="0"/>
          </a:p>
          <a:p>
            <a:r>
              <a:rPr lang="en-US" dirty="0"/>
              <a:t>Field Enforcement Consolidation – </a:t>
            </a:r>
            <a:r>
              <a:rPr lang="en-US" sz="3000" i="1" dirty="0"/>
              <a:t>Bureau of Enforcement and Taxpayer Assistance (BETA)</a:t>
            </a:r>
            <a:endParaRPr lang="en-US" sz="3000" dirty="0"/>
          </a:p>
          <a:p>
            <a:pPr lvl="1"/>
            <a:r>
              <a:rPr lang="en-US" dirty="0"/>
              <a:t>RECAs, Cigarette Tax Field Agents, Criminal Tax Investigators and Motor and Alternative Fuels Tax Field Agents</a:t>
            </a:r>
          </a:p>
          <a:p>
            <a:pPr lvl="1"/>
            <a:endParaRPr lang="en-US" dirty="0"/>
          </a:p>
        </p:txBody>
      </p:sp>
    </p:spTree>
    <p:extLst>
      <p:ext uri="{BB962C8B-B14F-4D97-AF65-F5344CB8AC3E}">
        <p14:creationId xmlns:p14="http://schemas.microsoft.com/office/powerpoint/2010/main" val="82131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2C25-F70D-431B-A732-57CF040BC3BA}"/>
              </a:ext>
            </a:extLst>
          </p:cNvPr>
          <p:cNvSpPr>
            <a:spLocks noGrp="1"/>
          </p:cNvSpPr>
          <p:nvPr>
            <p:ph type="title"/>
          </p:nvPr>
        </p:nvSpPr>
        <p:spPr/>
        <p:txBody>
          <a:bodyPr/>
          <a:lstStyle/>
          <a:p>
            <a:r>
              <a:rPr lang="en-US" dirty="0"/>
              <a:t>Reorganization – Next Phase</a:t>
            </a:r>
          </a:p>
        </p:txBody>
      </p:sp>
      <p:sp>
        <p:nvSpPr>
          <p:cNvPr id="3" name="Content Placeholder 2">
            <a:extLst>
              <a:ext uri="{FF2B5EF4-FFF2-40B4-BE49-F238E27FC236}">
                <a16:creationId xmlns:a16="http://schemas.microsoft.com/office/drawing/2014/main" id="{C3DD95D7-945B-457A-8031-EC559040A717}"/>
              </a:ext>
            </a:extLst>
          </p:cNvPr>
          <p:cNvSpPr>
            <a:spLocks noGrp="1"/>
          </p:cNvSpPr>
          <p:nvPr>
            <p:ph idx="1"/>
          </p:nvPr>
        </p:nvSpPr>
        <p:spPr/>
        <p:txBody>
          <a:bodyPr/>
          <a:lstStyle/>
          <a:p>
            <a:r>
              <a:rPr lang="en-US" dirty="0"/>
              <a:t>Bureau of Desk Review</a:t>
            </a:r>
          </a:p>
          <a:p>
            <a:pPr lvl="1"/>
            <a:r>
              <a:rPr lang="en-US" dirty="0"/>
              <a:t>EPAD, PTBO and Corp Tax Officer</a:t>
            </a:r>
          </a:p>
        </p:txBody>
      </p:sp>
    </p:spTree>
    <p:extLst>
      <p:ext uri="{BB962C8B-B14F-4D97-AF65-F5344CB8AC3E}">
        <p14:creationId xmlns:p14="http://schemas.microsoft.com/office/powerpoint/2010/main" val="75349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2392-C89E-4238-A5D0-ACB40B8A78B9}"/>
              </a:ext>
            </a:extLst>
          </p:cNvPr>
          <p:cNvSpPr>
            <a:spLocks noGrp="1"/>
          </p:cNvSpPr>
          <p:nvPr>
            <p:ph type="title"/>
          </p:nvPr>
        </p:nvSpPr>
        <p:spPr/>
        <p:txBody>
          <a:bodyPr/>
          <a:lstStyle/>
          <a:p>
            <a:r>
              <a:rPr lang="en-US" dirty="0"/>
              <a:t>Modernization Projects</a:t>
            </a:r>
          </a:p>
        </p:txBody>
      </p:sp>
      <p:pic>
        <p:nvPicPr>
          <p:cNvPr id="4" name="Content Placeholder 3">
            <a:extLst>
              <a:ext uri="{FF2B5EF4-FFF2-40B4-BE49-F238E27FC236}">
                <a16:creationId xmlns:a16="http://schemas.microsoft.com/office/drawing/2014/main" id="{B8D48EF4-BB0E-4C45-B46B-7D2CF3E30662}"/>
              </a:ext>
            </a:extLst>
          </p:cNvPr>
          <p:cNvPicPr>
            <a:picLocks noGrp="1" noChangeAspect="1"/>
          </p:cNvPicPr>
          <p:nvPr>
            <p:ph idx="1"/>
          </p:nvPr>
        </p:nvPicPr>
        <p:blipFill>
          <a:blip r:embed="rId2"/>
          <a:stretch>
            <a:fillRect/>
          </a:stretch>
        </p:blipFill>
        <p:spPr>
          <a:xfrm>
            <a:off x="948217" y="1676400"/>
            <a:ext cx="7269792" cy="4906963"/>
          </a:xfrm>
          <a:prstGeom prst="rect">
            <a:avLst/>
          </a:prstGeom>
        </p:spPr>
      </p:pic>
    </p:spTree>
    <p:extLst>
      <p:ext uri="{BB962C8B-B14F-4D97-AF65-F5344CB8AC3E}">
        <p14:creationId xmlns:p14="http://schemas.microsoft.com/office/powerpoint/2010/main" val="105990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D3DC10-9890-4EEC-9AAA-98CB40EF9F2B}"/>
              </a:ext>
            </a:extLst>
          </p:cNvPr>
          <p:cNvPicPr>
            <a:picLocks noChangeAspect="1"/>
          </p:cNvPicPr>
          <p:nvPr/>
        </p:nvPicPr>
        <p:blipFill>
          <a:blip r:embed="rId2"/>
          <a:stretch>
            <a:fillRect/>
          </a:stretch>
        </p:blipFill>
        <p:spPr>
          <a:xfrm>
            <a:off x="0" y="716879"/>
            <a:ext cx="9144000" cy="5424242"/>
          </a:xfrm>
          <a:prstGeom prst="rect">
            <a:avLst/>
          </a:prstGeom>
        </p:spPr>
      </p:pic>
    </p:spTree>
    <p:extLst>
      <p:ext uri="{BB962C8B-B14F-4D97-AF65-F5344CB8AC3E}">
        <p14:creationId xmlns:p14="http://schemas.microsoft.com/office/powerpoint/2010/main" val="290707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5DD969-FF30-4ED1-8E63-33E3CA364DCF}"/>
              </a:ext>
            </a:extLst>
          </p:cNvPr>
          <p:cNvPicPr>
            <a:picLocks noChangeAspect="1"/>
          </p:cNvPicPr>
          <p:nvPr/>
        </p:nvPicPr>
        <p:blipFill>
          <a:blip r:embed="rId2"/>
          <a:stretch>
            <a:fillRect/>
          </a:stretch>
        </p:blipFill>
        <p:spPr>
          <a:xfrm>
            <a:off x="0" y="756212"/>
            <a:ext cx="9144000" cy="5345576"/>
          </a:xfrm>
          <a:prstGeom prst="rect">
            <a:avLst/>
          </a:prstGeom>
        </p:spPr>
      </p:pic>
    </p:spTree>
    <p:extLst>
      <p:ext uri="{BB962C8B-B14F-4D97-AF65-F5344CB8AC3E}">
        <p14:creationId xmlns:p14="http://schemas.microsoft.com/office/powerpoint/2010/main" val="55598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650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B443-782F-4E3B-80D6-619BDF746C95}"/>
              </a:ext>
            </a:extLst>
          </p:cNvPr>
          <p:cNvSpPr>
            <a:spLocks noGrp="1"/>
          </p:cNvSpPr>
          <p:nvPr>
            <p:ph type="title"/>
          </p:nvPr>
        </p:nvSpPr>
        <p:spPr/>
        <p:txBody>
          <a:bodyPr/>
          <a:lstStyle/>
          <a:p>
            <a:r>
              <a:rPr lang="en-US" dirty="0"/>
              <a:t>E-Services Portal</a:t>
            </a:r>
          </a:p>
        </p:txBody>
      </p:sp>
      <p:sp>
        <p:nvSpPr>
          <p:cNvPr id="3" name="Content Placeholder 2">
            <a:extLst>
              <a:ext uri="{FF2B5EF4-FFF2-40B4-BE49-F238E27FC236}">
                <a16:creationId xmlns:a16="http://schemas.microsoft.com/office/drawing/2014/main" id="{E8309BBF-6346-4E08-9AB7-4FCCDF834333}"/>
              </a:ext>
            </a:extLst>
          </p:cNvPr>
          <p:cNvSpPr>
            <a:spLocks noGrp="1"/>
          </p:cNvSpPr>
          <p:nvPr>
            <p:ph idx="1"/>
          </p:nvPr>
        </p:nvSpPr>
        <p:spPr/>
        <p:txBody>
          <a:bodyPr/>
          <a:lstStyle/>
          <a:p>
            <a:r>
              <a:rPr lang="en-US" dirty="0"/>
              <a:t>More than 1,500 users signed up for </a:t>
            </a:r>
            <a:r>
              <a:rPr lang="en-US" dirty="0" err="1"/>
              <a:t>MYPaTH</a:t>
            </a:r>
            <a:r>
              <a:rPr lang="en-US" dirty="0"/>
              <a:t> in the first two months</a:t>
            </a:r>
          </a:p>
          <a:p>
            <a:endParaRPr lang="en-US" dirty="0"/>
          </a:p>
        </p:txBody>
      </p:sp>
      <p:pic>
        <p:nvPicPr>
          <p:cNvPr id="4" name="Picture 3">
            <a:extLst>
              <a:ext uri="{FF2B5EF4-FFF2-40B4-BE49-F238E27FC236}">
                <a16:creationId xmlns:a16="http://schemas.microsoft.com/office/drawing/2014/main" id="{37659F8B-977C-489D-9BAB-FE3B0D1EBCDD}"/>
              </a:ext>
            </a:extLst>
          </p:cNvPr>
          <p:cNvPicPr>
            <a:picLocks noChangeAspect="1"/>
          </p:cNvPicPr>
          <p:nvPr/>
        </p:nvPicPr>
        <p:blipFill>
          <a:blip r:embed="rId2"/>
          <a:stretch>
            <a:fillRect/>
          </a:stretch>
        </p:blipFill>
        <p:spPr>
          <a:xfrm>
            <a:off x="2133600" y="2819400"/>
            <a:ext cx="5087441" cy="3361637"/>
          </a:xfrm>
          <a:prstGeom prst="rect">
            <a:avLst/>
          </a:prstGeom>
        </p:spPr>
      </p:pic>
    </p:spTree>
    <p:extLst>
      <p:ext uri="{BB962C8B-B14F-4D97-AF65-F5344CB8AC3E}">
        <p14:creationId xmlns:p14="http://schemas.microsoft.com/office/powerpoint/2010/main" val="256671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 CORPORATION TAX VS. PERSONAL INCOME TAX</a:t>
            </a:r>
          </a:p>
        </p:txBody>
      </p:sp>
      <p:sp>
        <p:nvSpPr>
          <p:cNvPr id="3" name="Content Placeholder 2"/>
          <p:cNvSpPr>
            <a:spLocks noGrp="1"/>
          </p:cNvSpPr>
          <p:nvPr>
            <p:ph idx="1"/>
          </p:nvPr>
        </p:nvSpPr>
        <p:spPr/>
        <p:txBody>
          <a:bodyPr/>
          <a:lstStyle/>
          <a:p>
            <a:r>
              <a:rPr lang="en-US" dirty="0"/>
              <a:t>What is the difference</a:t>
            </a:r>
          </a:p>
          <a:p>
            <a:endParaRPr lang="en-US" dirty="0"/>
          </a:p>
          <a:p>
            <a:r>
              <a:rPr lang="en-US" dirty="0"/>
              <a:t>Article IV – Corporation Net Income Tax (CNI)</a:t>
            </a:r>
          </a:p>
          <a:p>
            <a:endParaRPr lang="en-US" dirty="0"/>
          </a:p>
          <a:p>
            <a:r>
              <a:rPr lang="en-US" dirty="0"/>
              <a:t>Article III – Personal Income Tax (PIT)</a:t>
            </a:r>
          </a:p>
        </p:txBody>
      </p:sp>
    </p:spTree>
    <p:extLst>
      <p:ext uri="{BB962C8B-B14F-4D97-AF65-F5344CB8AC3E}">
        <p14:creationId xmlns:p14="http://schemas.microsoft.com/office/powerpoint/2010/main" val="252890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Point</a:t>
            </a:r>
          </a:p>
        </p:txBody>
      </p:sp>
      <p:sp>
        <p:nvSpPr>
          <p:cNvPr id="3" name="Content Placeholder 2"/>
          <p:cNvSpPr>
            <a:spLocks noGrp="1"/>
          </p:cNvSpPr>
          <p:nvPr>
            <p:ph sz="half" idx="1"/>
          </p:nvPr>
        </p:nvSpPr>
        <p:spPr/>
        <p:txBody>
          <a:bodyPr/>
          <a:lstStyle/>
          <a:p>
            <a:pPr marL="0" indent="0" algn="ctr">
              <a:buNone/>
            </a:pPr>
            <a:r>
              <a:rPr lang="en-US" b="1" u="sng" dirty="0"/>
              <a:t>CNI</a:t>
            </a:r>
          </a:p>
          <a:p>
            <a:pPr marL="0" indent="0">
              <a:buNone/>
            </a:pPr>
            <a:endParaRPr lang="en-US" b="1" u="sng" dirty="0"/>
          </a:p>
          <a:p>
            <a:r>
              <a:rPr lang="en-US" dirty="0"/>
              <a:t>Calculation of income tax starts with line 28 of the federal form 1120</a:t>
            </a:r>
          </a:p>
          <a:p>
            <a:r>
              <a:rPr lang="en-US" dirty="0"/>
              <a:t>No differentiation between classes of income</a:t>
            </a:r>
          </a:p>
        </p:txBody>
      </p:sp>
      <p:sp>
        <p:nvSpPr>
          <p:cNvPr id="4" name="Content Placeholder 3"/>
          <p:cNvSpPr>
            <a:spLocks noGrp="1"/>
          </p:cNvSpPr>
          <p:nvPr>
            <p:ph sz="half" idx="2"/>
          </p:nvPr>
        </p:nvSpPr>
        <p:spPr/>
        <p:txBody>
          <a:bodyPr/>
          <a:lstStyle/>
          <a:p>
            <a:pPr marL="0" indent="0" algn="ctr">
              <a:buNone/>
            </a:pPr>
            <a:r>
              <a:rPr lang="en-US" b="1" u="sng" dirty="0"/>
              <a:t>PIT</a:t>
            </a:r>
          </a:p>
          <a:p>
            <a:endParaRPr lang="en-US" b="1" u="sng" dirty="0"/>
          </a:p>
          <a:p>
            <a:pPr>
              <a:spcAft>
                <a:spcPts val="600"/>
              </a:spcAft>
            </a:pPr>
            <a:r>
              <a:rPr lang="en-US" dirty="0"/>
              <a:t>Does not follow federal </a:t>
            </a:r>
          </a:p>
          <a:p>
            <a:pPr>
              <a:spcAft>
                <a:spcPts val="600"/>
              </a:spcAft>
            </a:pPr>
            <a:r>
              <a:rPr lang="en-US" dirty="0"/>
              <a:t>8 Classes of Income</a:t>
            </a:r>
          </a:p>
          <a:p>
            <a:pPr>
              <a:spcAft>
                <a:spcPts val="600"/>
              </a:spcAft>
            </a:pPr>
            <a:r>
              <a:rPr lang="en-US" dirty="0"/>
              <a:t>Commercial Enterprise</a:t>
            </a:r>
          </a:p>
        </p:txBody>
      </p:sp>
    </p:spTree>
    <p:extLst>
      <p:ext uri="{BB962C8B-B14F-4D97-AF65-F5344CB8AC3E}">
        <p14:creationId xmlns:p14="http://schemas.microsoft.com/office/powerpoint/2010/main" val="282718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Date</a:t>
            </a:r>
          </a:p>
        </p:txBody>
      </p:sp>
      <p:sp>
        <p:nvSpPr>
          <p:cNvPr id="3" name="Content Placeholder 2"/>
          <p:cNvSpPr>
            <a:spLocks noGrp="1"/>
          </p:cNvSpPr>
          <p:nvPr>
            <p:ph sz="half" idx="1"/>
          </p:nvPr>
        </p:nvSpPr>
        <p:spPr/>
        <p:txBody>
          <a:bodyPr/>
          <a:lstStyle/>
          <a:p>
            <a:pPr marL="0" indent="0" algn="ctr">
              <a:buNone/>
            </a:pPr>
            <a:r>
              <a:rPr lang="en-US" b="1" u="sng" dirty="0"/>
              <a:t>CNI</a:t>
            </a:r>
          </a:p>
          <a:p>
            <a:endParaRPr lang="en-US" b="1" u="sng" dirty="0"/>
          </a:p>
          <a:p>
            <a:r>
              <a:rPr lang="en-US" dirty="0"/>
              <a:t>Due date is thirty days after the return to the Federal Government is due or would be due</a:t>
            </a:r>
          </a:p>
        </p:txBody>
      </p:sp>
      <p:sp>
        <p:nvSpPr>
          <p:cNvPr id="4" name="Content Placeholder 3"/>
          <p:cNvSpPr>
            <a:spLocks noGrp="1"/>
          </p:cNvSpPr>
          <p:nvPr>
            <p:ph sz="half" idx="2"/>
          </p:nvPr>
        </p:nvSpPr>
        <p:spPr/>
        <p:txBody>
          <a:bodyPr/>
          <a:lstStyle/>
          <a:p>
            <a:pPr marL="0" indent="0" algn="ctr">
              <a:buNone/>
            </a:pPr>
            <a:r>
              <a:rPr lang="en-US" b="1" u="sng" dirty="0"/>
              <a:t>PIT</a:t>
            </a:r>
          </a:p>
          <a:p>
            <a:endParaRPr lang="en-US" b="1" u="sng" dirty="0"/>
          </a:p>
          <a:p>
            <a:r>
              <a:rPr lang="en-US" dirty="0"/>
              <a:t>PA-40 – when the federal return is due</a:t>
            </a:r>
          </a:p>
          <a:p>
            <a:r>
              <a:rPr lang="en-US" dirty="0"/>
              <a:t>PA-65 15</a:t>
            </a:r>
            <a:r>
              <a:rPr lang="en-US" baseline="30000" dirty="0"/>
              <a:t>th</a:t>
            </a:r>
            <a:r>
              <a:rPr lang="en-US" dirty="0"/>
              <a:t> Day of the 4</a:t>
            </a:r>
            <a:r>
              <a:rPr lang="en-US" baseline="30000" dirty="0"/>
              <a:t>th</a:t>
            </a:r>
            <a:r>
              <a:rPr lang="en-US" dirty="0"/>
              <a:t> month</a:t>
            </a:r>
          </a:p>
          <a:p>
            <a:r>
              <a:rPr lang="en-US" dirty="0"/>
              <a:t>PA-20S – 30 days after the federal return is due</a:t>
            </a:r>
          </a:p>
        </p:txBody>
      </p:sp>
    </p:spTree>
    <p:extLst>
      <p:ext uri="{BB962C8B-B14F-4D97-AF65-F5344CB8AC3E}">
        <p14:creationId xmlns:p14="http://schemas.microsoft.com/office/powerpoint/2010/main" val="214041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Apportionment</a:t>
            </a:r>
          </a:p>
        </p:txBody>
      </p:sp>
      <p:sp>
        <p:nvSpPr>
          <p:cNvPr id="3" name="Content Placeholder 2"/>
          <p:cNvSpPr>
            <a:spLocks noGrp="1"/>
          </p:cNvSpPr>
          <p:nvPr>
            <p:ph sz="half" idx="1"/>
          </p:nvPr>
        </p:nvSpPr>
        <p:spPr/>
        <p:txBody>
          <a:bodyPr/>
          <a:lstStyle/>
          <a:p>
            <a:pPr marL="0" indent="0" algn="ctr">
              <a:buNone/>
            </a:pPr>
            <a:r>
              <a:rPr lang="en-US" b="1" u="sng" dirty="0"/>
              <a:t>CNI</a:t>
            </a:r>
          </a:p>
          <a:p>
            <a:r>
              <a:rPr lang="en-US" dirty="0"/>
              <a:t>One factor apportionment based on sales</a:t>
            </a:r>
          </a:p>
          <a:p>
            <a:r>
              <a:rPr lang="en-US" dirty="0"/>
              <a:t>Investments in Pass Through Entities</a:t>
            </a:r>
          </a:p>
        </p:txBody>
      </p:sp>
      <p:sp>
        <p:nvSpPr>
          <p:cNvPr id="4" name="Content Placeholder 3"/>
          <p:cNvSpPr>
            <a:spLocks noGrp="1"/>
          </p:cNvSpPr>
          <p:nvPr>
            <p:ph sz="half" idx="2"/>
          </p:nvPr>
        </p:nvSpPr>
        <p:spPr/>
        <p:txBody>
          <a:bodyPr/>
          <a:lstStyle/>
          <a:p>
            <a:pPr marL="0" indent="0" algn="ctr">
              <a:buNone/>
            </a:pPr>
            <a:r>
              <a:rPr lang="en-US" b="1" u="sng" dirty="0"/>
              <a:t>PIT</a:t>
            </a:r>
          </a:p>
          <a:p>
            <a:r>
              <a:rPr lang="en-US" dirty="0"/>
              <a:t>Three factor apportionment evenly weighted</a:t>
            </a:r>
          </a:p>
          <a:p>
            <a:r>
              <a:rPr lang="en-US" dirty="0"/>
              <a:t>Investments in Pass Through Entities</a:t>
            </a:r>
          </a:p>
        </p:txBody>
      </p:sp>
    </p:spTree>
    <p:extLst>
      <p:ext uri="{BB962C8B-B14F-4D97-AF65-F5344CB8AC3E}">
        <p14:creationId xmlns:p14="http://schemas.microsoft.com/office/powerpoint/2010/main" val="384910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Amended Returns</a:t>
            </a:r>
          </a:p>
        </p:txBody>
      </p:sp>
      <p:sp>
        <p:nvSpPr>
          <p:cNvPr id="3" name="Content Placeholder 2"/>
          <p:cNvSpPr>
            <a:spLocks noGrp="1"/>
          </p:cNvSpPr>
          <p:nvPr>
            <p:ph sz="half" idx="1"/>
          </p:nvPr>
        </p:nvSpPr>
        <p:spPr/>
        <p:txBody>
          <a:bodyPr/>
          <a:lstStyle/>
          <a:p>
            <a:pPr marL="0" indent="0" algn="ctr">
              <a:buNone/>
            </a:pPr>
            <a:r>
              <a:rPr lang="en-US" b="1" u="sng" dirty="0"/>
              <a:t>CNI</a:t>
            </a:r>
          </a:p>
          <a:p>
            <a:r>
              <a:rPr lang="en-US" dirty="0"/>
              <a:t>IRS Audit – a Report of Change must be filed within 6 months</a:t>
            </a:r>
          </a:p>
          <a:p>
            <a:r>
              <a:rPr lang="en-US" dirty="0"/>
              <a:t>Duties of the department when the taxpayer files an amended report</a:t>
            </a:r>
          </a:p>
        </p:txBody>
      </p:sp>
      <p:sp>
        <p:nvSpPr>
          <p:cNvPr id="4" name="Content Placeholder 3"/>
          <p:cNvSpPr>
            <a:spLocks noGrp="1"/>
          </p:cNvSpPr>
          <p:nvPr>
            <p:ph sz="half" idx="2"/>
          </p:nvPr>
        </p:nvSpPr>
        <p:spPr/>
        <p:txBody>
          <a:bodyPr/>
          <a:lstStyle/>
          <a:p>
            <a:pPr marL="0" indent="0" algn="ctr">
              <a:buNone/>
            </a:pPr>
            <a:r>
              <a:rPr lang="en-US" b="1" u="sng" dirty="0"/>
              <a:t>PIT</a:t>
            </a:r>
          </a:p>
          <a:p>
            <a:r>
              <a:rPr lang="en-US" dirty="0"/>
              <a:t>Must be filed within 30 days after facts are discovered or events transpire that would increase taxable income</a:t>
            </a:r>
          </a:p>
        </p:txBody>
      </p:sp>
    </p:spTree>
    <p:extLst>
      <p:ext uri="{BB962C8B-B14F-4D97-AF65-F5344CB8AC3E}">
        <p14:creationId xmlns:p14="http://schemas.microsoft.com/office/powerpoint/2010/main" val="411707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Items</a:t>
            </a:r>
          </a:p>
        </p:txBody>
      </p:sp>
      <p:sp>
        <p:nvSpPr>
          <p:cNvPr id="3" name="Content Placeholder 2"/>
          <p:cNvSpPr>
            <a:spLocks noGrp="1"/>
          </p:cNvSpPr>
          <p:nvPr>
            <p:ph idx="1"/>
          </p:nvPr>
        </p:nvSpPr>
        <p:spPr/>
        <p:txBody>
          <a:bodyPr/>
          <a:lstStyle/>
          <a:p>
            <a:r>
              <a:rPr lang="en-US" dirty="0"/>
              <a:t>§179</a:t>
            </a:r>
          </a:p>
          <a:p>
            <a:r>
              <a:rPr lang="en-US" dirty="0"/>
              <a:t>Installment Sales</a:t>
            </a:r>
          </a:p>
          <a:p>
            <a:r>
              <a:rPr lang="en-US" dirty="0"/>
              <a:t>Bonus Depreciation</a:t>
            </a:r>
          </a:p>
          <a:p>
            <a:r>
              <a:rPr lang="en-US" dirty="0"/>
              <a:t>Like Kind Exchange</a:t>
            </a:r>
          </a:p>
          <a:p>
            <a:r>
              <a:rPr lang="en-US" dirty="0"/>
              <a:t>Charitable Contributions</a:t>
            </a:r>
          </a:p>
          <a:p>
            <a:r>
              <a:rPr lang="en-US" dirty="0"/>
              <a:t>Meals and Entertainment</a:t>
            </a:r>
          </a:p>
          <a:p>
            <a:r>
              <a:rPr lang="en-US" dirty="0"/>
              <a:t>Change in Accounting Method</a:t>
            </a:r>
          </a:p>
          <a:p>
            <a:r>
              <a:rPr lang="en-US" dirty="0"/>
              <a:t>Intangible Drilling Costs</a:t>
            </a:r>
          </a:p>
        </p:txBody>
      </p:sp>
    </p:spTree>
    <p:extLst>
      <p:ext uri="{BB962C8B-B14F-4D97-AF65-F5344CB8AC3E}">
        <p14:creationId xmlns:p14="http://schemas.microsoft.com/office/powerpoint/2010/main" val="160840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Operating Loss</a:t>
            </a:r>
          </a:p>
        </p:txBody>
      </p:sp>
      <p:sp>
        <p:nvSpPr>
          <p:cNvPr id="3" name="Content Placeholder 2"/>
          <p:cNvSpPr>
            <a:spLocks noGrp="1"/>
          </p:cNvSpPr>
          <p:nvPr>
            <p:ph sz="half" idx="1"/>
          </p:nvPr>
        </p:nvSpPr>
        <p:spPr/>
        <p:txBody>
          <a:bodyPr/>
          <a:lstStyle/>
          <a:p>
            <a:pPr marL="0" indent="0" algn="ctr">
              <a:buNone/>
            </a:pPr>
            <a:r>
              <a:rPr lang="en-US" b="1" u="sng" dirty="0"/>
              <a:t>CNI</a:t>
            </a:r>
          </a:p>
          <a:p>
            <a:pPr marL="0" indent="0">
              <a:buNone/>
            </a:pPr>
            <a:r>
              <a:rPr lang="en-US" dirty="0"/>
              <a:t>For tax years starting after 12/31/2018, 20 year carryover.</a:t>
            </a:r>
          </a:p>
          <a:p>
            <a:pPr marL="0" indent="0">
              <a:buNone/>
            </a:pPr>
            <a:r>
              <a:rPr lang="en-US" dirty="0"/>
              <a:t>Limit is 40%</a:t>
            </a:r>
          </a:p>
        </p:txBody>
      </p:sp>
      <p:sp>
        <p:nvSpPr>
          <p:cNvPr id="4" name="Content Placeholder 3"/>
          <p:cNvSpPr>
            <a:spLocks noGrp="1"/>
          </p:cNvSpPr>
          <p:nvPr>
            <p:ph sz="half" idx="2"/>
          </p:nvPr>
        </p:nvSpPr>
        <p:spPr/>
        <p:txBody>
          <a:bodyPr/>
          <a:lstStyle/>
          <a:p>
            <a:pPr marL="0" indent="0" algn="ctr">
              <a:buNone/>
            </a:pPr>
            <a:r>
              <a:rPr lang="en-US" b="1" u="sng" dirty="0"/>
              <a:t>PIT</a:t>
            </a:r>
          </a:p>
          <a:p>
            <a:pPr marL="0" indent="0">
              <a:buNone/>
            </a:pPr>
            <a:endParaRPr lang="en-US" dirty="0"/>
          </a:p>
          <a:p>
            <a:pPr marL="0" indent="0">
              <a:buNone/>
            </a:pPr>
            <a:r>
              <a:rPr lang="en-US" dirty="0"/>
              <a:t>No NOL carryover</a:t>
            </a:r>
          </a:p>
        </p:txBody>
      </p:sp>
    </p:spTree>
    <p:extLst>
      <p:ext uri="{BB962C8B-B14F-4D97-AF65-F5344CB8AC3E}">
        <p14:creationId xmlns:p14="http://schemas.microsoft.com/office/powerpoint/2010/main" val="31173574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2661</TotalTime>
  <Words>1141</Words>
  <Application>Microsoft Office PowerPoint</Application>
  <PresentationFormat>On-screen Show (4:3)</PresentationFormat>
  <Paragraphs>115</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Franklin Gothic Book</vt:lpstr>
      <vt:lpstr>1_Office Theme</vt:lpstr>
      <vt:lpstr>PENNSYLVANIA Corporation TAX VS. PERSONAL INCOME TAX</vt:lpstr>
      <vt:lpstr>PowerPoint Presentation</vt:lpstr>
      <vt:lpstr>PA CORPORATION TAX VS. PERSONAL INCOME TAX</vt:lpstr>
      <vt:lpstr>Starting Point</vt:lpstr>
      <vt:lpstr>Due Date</vt:lpstr>
      <vt:lpstr>Apportionment</vt:lpstr>
      <vt:lpstr>Amended Returns</vt:lpstr>
      <vt:lpstr>Federal Items</vt:lpstr>
      <vt:lpstr>Net Operating Loss</vt:lpstr>
      <vt:lpstr>Other Differences</vt:lpstr>
      <vt:lpstr>Research and Development Tax Credit</vt:lpstr>
      <vt:lpstr>What’s new at the PA DOR</vt:lpstr>
      <vt:lpstr>Taxation Reorganization</vt:lpstr>
      <vt:lpstr>Taxation Reorganization </vt:lpstr>
      <vt:lpstr>Reorganization – next phase</vt:lpstr>
      <vt:lpstr>Reorganization – Next Phase</vt:lpstr>
      <vt:lpstr>Modernization Projects</vt:lpstr>
      <vt:lpstr>PowerPoint Presentation</vt:lpstr>
      <vt:lpstr>PowerPoint Presentation</vt:lpstr>
      <vt:lpstr>E-Services Portal</vt:lpstr>
    </vt:vector>
  </TitlesOfParts>
  <Company>HBK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Douvis</dc:creator>
  <cp:lastModifiedBy>Suzanne P. Leighton</cp:lastModifiedBy>
  <cp:revision>186</cp:revision>
  <cp:lastPrinted>2015-03-10T06:04:36Z</cp:lastPrinted>
  <dcterms:created xsi:type="dcterms:W3CDTF">2014-06-17T18:20:20Z</dcterms:created>
  <dcterms:modified xsi:type="dcterms:W3CDTF">2020-01-06T20:14:02Z</dcterms:modified>
</cp:coreProperties>
</file>